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Lst>
  <p:notesMasterIdLst>
    <p:notesMasterId r:id="rId186"/>
  </p:notesMasterIdLst>
  <p:sldIdLst>
    <p:sldId id="267" r:id="rId5"/>
    <p:sldId id="268" r:id="rId6"/>
    <p:sldId id="538" r:id="rId7"/>
    <p:sldId id="539" r:id="rId8"/>
    <p:sldId id="269" r:id="rId9"/>
    <p:sldId id="655" r:id="rId10"/>
    <p:sldId id="656" r:id="rId11"/>
    <p:sldId id="658" r:id="rId12"/>
    <p:sldId id="659" r:id="rId13"/>
    <p:sldId id="660" r:id="rId14"/>
    <p:sldId id="661" r:id="rId15"/>
    <p:sldId id="752" r:id="rId16"/>
    <p:sldId id="289" r:id="rId17"/>
    <p:sldId id="282" r:id="rId18"/>
    <p:sldId id="662" r:id="rId19"/>
    <p:sldId id="663" r:id="rId20"/>
    <p:sldId id="664" r:id="rId21"/>
    <p:sldId id="258" r:id="rId22"/>
    <p:sldId id="665" r:id="rId23"/>
    <p:sldId id="666" r:id="rId24"/>
    <p:sldId id="667" r:id="rId25"/>
    <p:sldId id="668" r:id="rId26"/>
    <p:sldId id="669" r:id="rId27"/>
    <p:sldId id="670" r:id="rId28"/>
    <p:sldId id="671" r:id="rId29"/>
    <p:sldId id="685" r:id="rId30"/>
    <p:sldId id="686" r:id="rId31"/>
    <p:sldId id="687" r:id="rId32"/>
    <p:sldId id="577" r:id="rId33"/>
    <p:sldId id="688" r:id="rId34"/>
    <p:sldId id="690" r:id="rId35"/>
    <p:sldId id="689" r:id="rId36"/>
    <p:sldId id="691" r:id="rId37"/>
    <p:sldId id="692" r:id="rId38"/>
    <p:sldId id="693" r:id="rId39"/>
    <p:sldId id="694" r:id="rId40"/>
    <p:sldId id="695" r:id="rId41"/>
    <p:sldId id="696" r:id="rId42"/>
    <p:sldId id="697" r:id="rId43"/>
    <p:sldId id="698" r:id="rId44"/>
    <p:sldId id="699" r:id="rId45"/>
    <p:sldId id="700" r:id="rId46"/>
    <p:sldId id="717" r:id="rId47"/>
    <p:sldId id="702" r:id="rId48"/>
    <p:sldId id="703" r:id="rId49"/>
    <p:sldId id="704" r:id="rId50"/>
    <p:sldId id="705" r:id="rId51"/>
    <p:sldId id="706" r:id="rId52"/>
    <p:sldId id="707" r:id="rId53"/>
    <p:sldId id="708" r:id="rId54"/>
    <p:sldId id="709" r:id="rId55"/>
    <p:sldId id="710" r:id="rId56"/>
    <p:sldId id="711" r:id="rId57"/>
    <p:sldId id="712" r:id="rId58"/>
    <p:sldId id="713" r:id="rId59"/>
    <p:sldId id="714" r:id="rId60"/>
    <p:sldId id="715" r:id="rId61"/>
    <p:sldId id="716" r:id="rId62"/>
    <p:sldId id="701" r:id="rId63"/>
    <p:sldId id="718" r:id="rId64"/>
    <p:sldId id="719" r:id="rId65"/>
    <p:sldId id="720" r:id="rId66"/>
    <p:sldId id="721" r:id="rId67"/>
    <p:sldId id="722" r:id="rId68"/>
    <p:sldId id="723" r:id="rId69"/>
    <p:sldId id="724" r:id="rId70"/>
    <p:sldId id="725" r:id="rId71"/>
    <p:sldId id="726" r:id="rId72"/>
    <p:sldId id="727" r:id="rId73"/>
    <p:sldId id="728" r:id="rId74"/>
    <p:sldId id="384" r:id="rId75"/>
    <p:sldId id="385" r:id="rId76"/>
    <p:sldId id="729" r:id="rId77"/>
    <p:sldId id="387" r:id="rId78"/>
    <p:sldId id="386" r:id="rId79"/>
    <p:sldId id="388" r:id="rId80"/>
    <p:sldId id="389" r:id="rId81"/>
    <p:sldId id="390" r:id="rId82"/>
    <p:sldId id="391" r:id="rId83"/>
    <p:sldId id="392" r:id="rId84"/>
    <p:sldId id="393" r:id="rId85"/>
    <p:sldId id="394" r:id="rId86"/>
    <p:sldId id="735" r:id="rId87"/>
    <p:sldId id="730" r:id="rId88"/>
    <p:sldId id="486" r:id="rId89"/>
    <p:sldId id="487" r:id="rId90"/>
    <p:sldId id="488" r:id="rId91"/>
    <p:sldId id="731" r:id="rId92"/>
    <p:sldId id="489" r:id="rId93"/>
    <p:sldId id="732" r:id="rId94"/>
    <p:sldId id="493" r:id="rId95"/>
    <p:sldId id="494" r:id="rId96"/>
    <p:sldId id="506" r:id="rId97"/>
    <p:sldId id="733" r:id="rId98"/>
    <p:sldId id="495" r:id="rId99"/>
    <p:sldId id="496" r:id="rId100"/>
    <p:sldId id="286" r:id="rId101"/>
    <p:sldId id="734" r:id="rId102"/>
    <p:sldId id="497" r:id="rId103"/>
    <p:sldId id="283" r:id="rId104"/>
    <p:sldId id="498" r:id="rId105"/>
    <p:sldId id="451" r:id="rId106"/>
    <p:sldId id="452" r:id="rId107"/>
    <p:sldId id="507" r:id="rId108"/>
    <p:sldId id="499" r:id="rId109"/>
    <p:sldId id="508" r:id="rId110"/>
    <p:sldId id="453" r:id="rId111"/>
    <p:sldId id="512" r:id="rId112"/>
    <p:sldId id="513" r:id="rId113"/>
    <p:sldId id="510" r:id="rId114"/>
    <p:sldId id="511" r:id="rId115"/>
    <p:sldId id="514" r:id="rId116"/>
    <p:sldId id="515" r:id="rId117"/>
    <p:sldId id="516" r:id="rId118"/>
    <p:sldId id="517" r:id="rId119"/>
    <p:sldId id="518" r:id="rId120"/>
    <p:sldId id="519" r:id="rId121"/>
    <p:sldId id="522" r:id="rId122"/>
    <p:sldId id="455" r:id="rId123"/>
    <p:sldId id="520" r:id="rId124"/>
    <p:sldId id="523" r:id="rId125"/>
    <p:sldId id="521" r:id="rId126"/>
    <p:sldId id="524" r:id="rId127"/>
    <p:sldId id="457" r:id="rId128"/>
    <p:sldId id="526" r:id="rId129"/>
    <p:sldId id="527" r:id="rId130"/>
    <p:sldId id="528" r:id="rId131"/>
    <p:sldId id="458" r:id="rId132"/>
    <p:sldId id="461" r:id="rId133"/>
    <p:sldId id="460" r:id="rId134"/>
    <p:sldId id="529" r:id="rId135"/>
    <p:sldId id="530" r:id="rId136"/>
    <p:sldId id="474" r:id="rId137"/>
    <p:sldId id="531" r:id="rId138"/>
    <p:sldId id="476" r:id="rId139"/>
    <p:sldId id="532" r:id="rId140"/>
    <p:sldId id="533" r:id="rId141"/>
    <p:sldId id="477" r:id="rId142"/>
    <p:sldId id="534" r:id="rId143"/>
    <p:sldId id="290" r:id="rId144"/>
    <p:sldId id="535" r:id="rId145"/>
    <p:sldId id="484" r:id="rId146"/>
    <p:sldId id="536" r:id="rId147"/>
    <p:sldId id="736" r:id="rId148"/>
    <p:sldId id="737" r:id="rId149"/>
    <p:sldId id="738" r:id="rId150"/>
    <p:sldId id="739" r:id="rId151"/>
    <p:sldId id="740" r:id="rId152"/>
    <p:sldId id="743" r:id="rId153"/>
    <p:sldId id="744" r:id="rId154"/>
    <p:sldId id="745" r:id="rId155"/>
    <p:sldId id="746" r:id="rId156"/>
    <p:sldId id="747" r:id="rId157"/>
    <p:sldId id="748" r:id="rId158"/>
    <p:sldId id="749" r:id="rId159"/>
    <p:sldId id="750" r:id="rId160"/>
    <p:sldId id="672" r:id="rId161"/>
    <p:sldId id="675" r:id="rId162"/>
    <p:sldId id="673" r:id="rId163"/>
    <p:sldId id="674" r:id="rId164"/>
    <p:sldId id="676" r:id="rId165"/>
    <p:sldId id="261" r:id="rId166"/>
    <p:sldId id="677" r:id="rId167"/>
    <p:sldId id="650" r:id="rId168"/>
    <p:sldId id="651" r:id="rId169"/>
    <p:sldId id="262" r:id="rId170"/>
    <p:sldId id="294" r:id="rId171"/>
    <p:sldId id="295" r:id="rId172"/>
    <p:sldId id="678" r:id="rId173"/>
    <p:sldId id="684" r:id="rId174"/>
    <p:sldId id="637" r:id="rId175"/>
    <p:sldId id="679" r:id="rId176"/>
    <p:sldId id="680" r:id="rId177"/>
    <p:sldId id="681" r:id="rId178"/>
    <p:sldId id="683" r:id="rId179"/>
    <p:sldId id="682" r:id="rId180"/>
    <p:sldId id="490" r:id="rId181"/>
    <p:sldId id="642" r:id="rId182"/>
    <p:sldId id="751" r:id="rId183"/>
    <p:sldId id="645" r:id="rId184"/>
    <p:sldId id="275" r:id="rId185"/>
  </p:sldIdLst>
  <p:sldSz cx="111617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5D4B68A-4C4A-41B4-A8E6-3949C9EC790A}">
          <p14:sldIdLst>
            <p14:sldId id="267"/>
            <p14:sldId id="268"/>
            <p14:sldId id="538"/>
            <p14:sldId id="539"/>
            <p14:sldId id="269"/>
            <p14:sldId id="655"/>
            <p14:sldId id="656"/>
            <p14:sldId id="658"/>
            <p14:sldId id="659"/>
            <p14:sldId id="660"/>
            <p14:sldId id="661"/>
            <p14:sldId id="752"/>
            <p14:sldId id="289"/>
            <p14:sldId id="282"/>
            <p14:sldId id="662"/>
            <p14:sldId id="663"/>
            <p14:sldId id="664"/>
            <p14:sldId id="258"/>
            <p14:sldId id="665"/>
            <p14:sldId id="666"/>
            <p14:sldId id="667"/>
            <p14:sldId id="668"/>
            <p14:sldId id="669"/>
            <p14:sldId id="670"/>
            <p14:sldId id="671"/>
            <p14:sldId id="685"/>
            <p14:sldId id="686"/>
            <p14:sldId id="687"/>
            <p14:sldId id="577"/>
            <p14:sldId id="688"/>
            <p14:sldId id="690"/>
            <p14:sldId id="689"/>
            <p14:sldId id="691"/>
            <p14:sldId id="692"/>
            <p14:sldId id="693"/>
            <p14:sldId id="694"/>
            <p14:sldId id="695"/>
            <p14:sldId id="696"/>
            <p14:sldId id="697"/>
            <p14:sldId id="698"/>
            <p14:sldId id="699"/>
            <p14:sldId id="700"/>
            <p14:sldId id="717"/>
            <p14:sldId id="702"/>
            <p14:sldId id="703"/>
            <p14:sldId id="704"/>
            <p14:sldId id="705"/>
            <p14:sldId id="706"/>
            <p14:sldId id="707"/>
            <p14:sldId id="708"/>
            <p14:sldId id="709"/>
            <p14:sldId id="710"/>
            <p14:sldId id="711"/>
            <p14:sldId id="712"/>
            <p14:sldId id="713"/>
            <p14:sldId id="714"/>
            <p14:sldId id="715"/>
            <p14:sldId id="716"/>
            <p14:sldId id="701"/>
            <p14:sldId id="718"/>
            <p14:sldId id="719"/>
            <p14:sldId id="720"/>
            <p14:sldId id="721"/>
            <p14:sldId id="722"/>
            <p14:sldId id="723"/>
            <p14:sldId id="724"/>
            <p14:sldId id="725"/>
            <p14:sldId id="726"/>
            <p14:sldId id="727"/>
            <p14:sldId id="728"/>
            <p14:sldId id="384"/>
            <p14:sldId id="385"/>
            <p14:sldId id="729"/>
            <p14:sldId id="387"/>
            <p14:sldId id="386"/>
            <p14:sldId id="388"/>
            <p14:sldId id="389"/>
            <p14:sldId id="390"/>
            <p14:sldId id="391"/>
            <p14:sldId id="392"/>
            <p14:sldId id="393"/>
            <p14:sldId id="394"/>
            <p14:sldId id="735"/>
            <p14:sldId id="730"/>
            <p14:sldId id="486"/>
            <p14:sldId id="487"/>
            <p14:sldId id="488"/>
            <p14:sldId id="731"/>
            <p14:sldId id="489"/>
            <p14:sldId id="732"/>
            <p14:sldId id="493"/>
            <p14:sldId id="494"/>
            <p14:sldId id="506"/>
            <p14:sldId id="733"/>
            <p14:sldId id="495"/>
            <p14:sldId id="496"/>
            <p14:sldId id="286"/>
            <p14:sldId id="734"/>
            <p14:sldId id="497"/>
            <p14:sldId id="283"/>
            <p14:sldId id="498"/>
            <p14:sldId id="451"/>
            <p14:sldId id="452"/>
            <p14:sldId id="507"/>
            <p14:sldId id="499"/>
            <p14:sldId id="508"/>
            <p14:sldId id="453"/>
            <p14:sldId id="512"/>
            <p14:sldId id="513"/>
            <p14:sldId id="510"/>
            <p14:sldId id="511"/>
            <p14:sldId id="514"/>
            <p14:sldId id="515"/>
            <p14:sldId id="516"/>
            <p14:sldId id="517"/>
            <p14:sldId id="518"/>
            <p14:sldId id="519"/>
            <p14:sldId id="522"/>
            <p14:sldId id="455"/>
            <p14:sldId id="520"/>
            <p14:sldId id="523"/>
            <p14:sldId id="521"/>
            <p14:sldId id="524"/>
            <p14:sldId id="457"/>
            <p14:sldId id="526"/>
            <p14:sldId id="527"/>
            <p14:sldId id="528"/>
            <p14:sldId id="458"/>
            <p14:sldId id="461"/>
            <p14:sldId id="460"/>
            <p14:sldId id="529"/>
            <p14:sldId id="530"/>
            <p14:sldId id="474"/>
            <p14:sldId id="531"/>
            <p14:sldId id="476"/>
            <p14:sldId id="532"/>
            <p14:sldId id="533"/>
            <p14:sldId id="477"/>
            <p14:sldId id="534"/>
            <p14:sldId id="290"/>
            <p14:sldId id="535"/>
            <p14:sldId id="484"/>
            <p14:sldId id="536"/>
            <p14:sldId id="736"/>
            <p14:sldId id="737"/>
            <p14:sldId id="738"/>
            <p14:sldId id="739"/>
            <p14:sldId id="740"/>
            <p14:sldId id="743"/>
            <p14:sldId id="744"/>
            <p14:sldId id="745"/>
            <p14:sldId id="746"/>
            <p14:sldId id="747"/>
            <p14:sldId id="748"/>
            <p14:sldId id="749"/>
            <p14:sldId id="750"/>
            <p14:sldId id="672"/>
            <p14:sldId id="675"/>
            <p14:sldId id="673"/>
            <p14:sldId id="674"/>
            <p14:sldId id="676"/>
            <p14:sldId id="261"/>
            <p14:sldId id="677"/>
            <p14:sldId id="650"/>
            <p14:sldId id="651"/>
            <p14:sldId id="262"/>
            <p14:sldId id="294"/>
            <p14:sldId id="295"/>
            <p14:sldId id="678"/>
            <p14:sldId id="684"/>
            <p14:sldId id="637"/>
            <p14:sldId id="679"/>
            <p14:sldId id="680"/>
            <p14:sldId id="681"/>
            <p14:sldId id="683"/>
            <p14:sldId id="682"/>
            <p14:sldId id="490"/>
            <p14:sldId id="642"/>
            <p14:sldId id="751"/>
            <p14:sldId id="645"/>
            <p14:sldId id="275"/>
          </p14:sldIdLst>
        </p14:section>
      </p14:sectionLst>
    </p:ext>
    <p:ext uri="{EFAFB233-063F-42B5-8137-9DF3F51BA10A}">
      <p15:sldGuideLst xmlns:p15="http://schemas.microsoft.com/office/powerpoint/2012/main">
        <p15:guide id="1" orient="horz" pos="2160" userDrawn="1">
          <p15:clr>
            <a:srgbClr val="A4A3A4"/>
          </p15:clr>
        </p15:guide>
        <p15:guide id="2" pos="3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1D41D5"/>
    <a:srgbClr val="5080B4"/>
    <a:srgbClr val="961618"/>
    <a:srgbClr val="00476D"/>
    <a:srgbClr val="3F6793"/>
    <a:srgbClr val="7197C1"/>
    <a:srgbClr val="648EBC"/>
    <a:srgbClr val="314F71"/>
    <a:srgbClr val="2C4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397" autoAdjust="0"/>
  </p:normalViewPr>
  <p:slideViewPr>
    <p:cSldViewPr showGuides="1">
      <p:cViewPr varScale="1">
        <p:scale>
          <a:sx n="70" d="100"/>
          <a:sy n="70" d="100"/>
        </p:scale>
        <p:origin x="664" y="52"/>
      </p:cViewPr>
      <p:guideLst>
        <p:guide orient="horz" pos="2160"/>
        <p:guide pos="361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5CBC76-502F-4630-99F6-D9A900023F91}" type="doc">
      <dgm:prSet loTypeId="urn:microsoft.com/office/officeart/2005/8/layout/venn1" loCatId="relationship" qsTypeId="urn:microsoft.com/office/officeart/2005/8/quickstyle/simple1" qsCatId="simple" csTypeId="urn:microsoft.com/office/officeart/2005/8/colors/accent1_2" csCatId="accent1" phldr="1"/>
      <dgm:spPr/>
    </dgm:pt>
    <dgm:pt modelId="{95A89DF4-F4E4-465C-AC58-E786784E4215}">
      <dgm:prSet phldrT="[文本]" custT="1"/>
      <dgm:spPr/>
      <dgm:t>
        <a:bodyPr/>
        <a:lstStyle/>
        <a:p>
          <a:r>
            <a:rPr lang="zh-CN" altLang="en-US" sz="2800" dirty="0">
              <a:solidFill>
                <a:srgbClr val="FF0000"/>
              </a:solidFill>
              <a:latin typeface="黑体" panose="02010609060101010101" pitchFamily="49" charset="-122"/>
              <a:ea typeface="黑体" panose="02010609060101010101" pitchFamily="49" charset="-122"/>
            </a:rPr>
            <a:t>名著阅读</a:t>
          </a:r>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FF0000"/>
              </a:solidFill>
              <a:latin typeface="黑体" panose="02010609060101010101" pitchFamily="49" charset="-122"/>
              <a:ea typeface="黑体" panose="02010609060101010101" pitchFamily="49" charset="-122"/>
            </a:rPr>
            <a:t>教材整合</a:t>
          </a:r>
        </a:p>
      </dgm:t>
    </dgm:pt>
    <dgm:pt modelId="{8FF95961-DFCB-4C48-ACA0-BDFF840EFBD5}" type="parTrans" cxnId="{2D00A079-9AD1-44D9-B5D7-FDD78951392D}">
      <dgm:prSet/>
      <dgm:spPr/>
      <dgm:t>
        <a:bodyPr/>
        <a:lstStyle/>
        <a:p>
          <a:endParaRPr lang="zh-CN" altLang="en-US"/>
        </a:p>
      </dgm:t>
    </dgm:pt>
    <dgm:pt modelId="{2014EC28-04D2-4094-AB5F-6D17B2E004BA}" type="sibTrans" cxnId="{2D00A079-9AD1-44D9-B5D7-FDD78951392D}">
      <dgm:prSet/>
      <dgm:spPr/>
      <dgm:t>
        <a:bodyPr/>
        <a:lstStyle/>
        <a:p>
          <a:endParaRPr lang="zh-CN" altLang="en-US"/>
        </a:p>
      </dgm:t>
    </dgm:pt>
    <dgm:pt modelId="{8A3DBA73-163D-4789-A6FD-39C4CE33025F}">
      <dgm:prSet phldrT="[文本]" custT="1"/>
      <dgm:spPr/>
      <dgm:t>
        <a:bodyPr/>
        <a:lstStyle/>
        <a:p>
          <a:r>
            <a:rPr lang="zh-CN" altLang="en-US" sz="2800" dirty="0">
              <a:solidFill>
                <a:srgbClr val="FF0000"/>
              </a:solidFill>
              <a:latin typeface="黑体" panose="02010609060101010101" pitchFamily="49" charset="-122"/>
              <a:ea typeface="黑体" panose="02010609060101010101" pitchFamily="49" charset="-122"/>
            </a:rPr>
            <a:t>写作序列</a:t>
          </a:r>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a:solidFill>
                <a:srgbClr val="FF0000"/>
              </a:solidFill>
              <a:latin typeface="黑体" panose="02010609060101010101" pitchFamily="49" charset="-122"/>
              <a:ea typeface="黑体" panose="02010609060101010101" pitchFamily="49" charset="-122"/>
            </a:rPr>
            <a:t>调研释疑</a:t>
          </a:r>
        </a:p>
      </dgm:t>
    </dgm:pt>
    <dgm:pt modelId="{AFE1316A-D30B-4034-B712-7C51BE28B121}" type="parTrans" cxnId="{51172660-0AE4-4CB2-84B7-CE4A3A8BA84A}">
      <dgm:prSet/>
      <dgm:spPr/>
      <dgm:t>
        <a:bodyPr/>
        <a:lstStyle/>
        <a:p>
          <a:endParaRPr lang="zh-CN" altLang="en-US"/>
        </a:p>
      </dgm:t>
    </dgm:pt>
    <dgm:pt modelId="{C3C20C11-AE79-4F82-9147-B55AFADFE55F}" type="sibTrans" cxnId="{51172660-0AE4-4CB2-84B7-CE4A3A8BA84A}">
      <dgm:prSet/>
      <dgm:spPr/>
      <dgm:t>
        <a:bodyPr/>
        <a:lstStyle/>
        <a:p>
          <a:endParaRPr lang="zh-CN" altLang="en-US"/>
        </a:p>
      </dgm:t>
    </dgm:pt>
    <dgm:pt modelId="{8A31E006-1754-423B-9E41-57D8B77853E2}">
      <dgm:prSet phldrT="[文本]" custT="1"/>
      <dgm:spPr/>
      <dgm:t>
        <a:bodyPr/>
        <a:lstStyle/>
        <a:p>
          <a:r>
            <a:rPr lang="zh-CN" altLang="en-US" sz="2800" dirty="0">
              <a:solidFill>
                <a:srgbClr val="FF0000"/>
              </a:solidFill>
              <a:latin typeface="黑体" panose="02010609060101010101" pitchFamily="49" charset="-122"/>
              <a:ea typeface="黑体" panose="02010609060101010101" pitchFamily="49" charset="-122"/>
            </a:rPr>
            <a:t>考试建议</a:t>
          </a:r>
        </a:p>
      </dgm:t>
    </dgm:pt>
    <dgm:pt modelId="{470ED37A-D8CF-42C1-9D48-DCF0BA261748}" type="parTrans" cxnId="{82613CD5-D6DC-4E6D-B347-CF442C0D5B2F}">
      <dgm:prSet/>
      <dgm:spPr/>
      <dgm:t>
        <a:bodyPr/>
        <a:lstStyle/>
        <a:p>
          <a:endParaRPr lang="zh-CN" altLang="en-US"/>
        </a:p>
      </dgm:t>
    </dgm:pt>
    <dgm:pt modelId="{C6397955-F38A-4B17-AE42-06BE54826411}" type="sibTrans" cxnId="{82613CD5-D6DC-4E6D-B347-CF442C0D5B2F}">
      <dgm:prSet/>
      <dgm:spPr/>
      <dgm:t>
        <a:bodyPr/>
        <a:lstStyle/>
        <a:p>
          <a:endParaRPr lang="zh-CN" altLang="en-US"/>
        </a:p>
      </dgm:t>
    </dgm:pt>
    <dgm:pt modelId="{E7108BDD-6C69-4EA0-BC4B-360C8CA722CA}" type="pres">
      <dgm:prSet presAssocID="{EF5CBC76-502F-4630-99F6-D9A900023F91}" presName="compositeShape" presStyleCnt="0">
        <dgm:presLayoutVars>
          <dgm:chMax val="7"/>
          <dgm:dir/>
          <dgm:resizeHandles val="exact"/>
        </dgm:presLayoutVars>
      </dgm:prSet>
      <dgm:spPr/>
    </dgm:pt>
    <dgm:pt modelId="{FB69B852-6D54-46DE-B2A3-0C4107B51974}" type="pres">
      <dgm:prSet presAssocID="{95A89DF4-F4E4-465C-AC58-E786784E4215}" presName="circ1" presStyleLbl="vennNode1" presStyleIdx="0" presStyleCnt="3" custScaleX="97572" custScaleY="104936"/>
      <dgm:spPr/>
    </dgm:pt>
    <dgm:pt modelId="{3FA71B42-599F-42CC-B662-C7F2EC034C08}" type="pres">
      <dgm:prSet presAssocID="{95A89DF4-F4E4-465C-AC58-E786784E4215}" presName="circ1Tx" presStyleLbl="revTx" presStyleIdx="0" presStyleCnt="0">
        <dgm:presLayoutVars>
          <dgm:chMax val="0"/>
          <dgm:chPref val="0"/>
          <dgm:bulletEnabled val="1"/>
        </dgm:presLayoutVars>
      </dgm:prSet>
      <dgm:spPr/>
    </dgm:pt>
    <dgm:pt modelId="{4F979B33-FA5B-4BDB-A3BB-8194E86CEBF5}" type="pres">
      <dgm:prSet presAssocID="{8A3DBA73-163D-4789-A6FD-39C4CE33025F}" presName="circ2" presStyleLbl="vennNode1" presStyleIdx="1" presStyleCnt="3" custLinFactNeighborX="2933" custLinFactNeighborY="5509"/>
      <dgm:spPr/>
    </dgm:pt>
    <dgm:pt modelId="{7C1EEA9D-B2D6-4F7E-9D0C-AAF1232EBEA5}" type="pres">
      <dgm:prSet presAssocID="{8A3DBA73-163D-4789-A6FD-39C4CE33025F}" presName="circ2Tx" presStyleLbl="revTx" presStyleIdx="0" presStyleCnt="0">
        <dgm:presLayoutVars>
          <dgm:chMax val="0"/>
          <dgm:chPref val="0"/>
          <dgm:bulletEnabled val="1"/>
        </dgm:presLayoutVars>
      </dgm:prSet>
      <dgm:spPr/>
    </dgm:pt>
    <dgm:pt modelId="{E8EA68EE-E8DB-4344-BA94-E45E32605321}" type="pres">
      <dgm:prSet presAssocID="{8A31E006-1754-423B-9E41-57D8B77853E2}" presName="circ3" presStyleLbl="vennNode1" presStyleIdx="2" presStyleCnt="3" custLinFactNeighborX="-5514" custLinFactNeighborY="-189"/>
      <dgm:spPr/>
    </dgm:pt>
    <dgm:pt modelId="{FEB669E8-A3DC-4459-ADD2-39DE6D4F3948}" type="pres">
      <dgm:prSet presAssocID="{8A31E006-1754-423B-9E41-57D8B77853E2}" presName="circ3Tx" presStyleLbl="revTx" presStyleIdx="0" presStyleCnt="0">
        <dgm:presLayoutVars>
          <dgm:chMax val="0"/>
          <dgm:chPref val="0"/>
          <dgm:bulletEnabled val="1"/>
        </dgm:presLayoutVars>
      </dgm:prSet>
      <dgm:spPr/>
    </dgm:pt>
  </dgm:ptLst>
  <dgm:cxnLst>
    <dgm:cxn modelId="{FECF1412-C48C-4344-9047-B42DD60DB841}" type="presOf" srcId="{8A3DBA73-163D-4789-A6FD-39C4CE33025F}" destId="{7C1EEA9D-B2D6-4F7E-9D0C-AAF1232EBEA5}" srcOrd="1" destOrd="0" presId="urn:microsoft.com/office/officeart/2005/8/layout/venn1"/>
    <dgm:cxn modelId="{43F76439-E3F6-49E4-889D-78AB69EC1AC4}" type="presOf" srcId="{95A89DF4-F4E4-465C-AC58-E786784E4215}" destId="{3FA71B42-599F-42CC-B662-C7F2EC034C08}" srcOrd="1" destOrd="0" presId="urn:microsoft.com/office/officeart/2005/8/layout/venn1"/>
    <dgm:cxn modelId="{51172660-0AE4-4CB2-84B7-CE4A3A8BA84A}" srcId="{EF5CBC76-502F-4630-99F6-D9A900023F91}" destId="{8A3DBA73-163D-4789-A6FD-39C4CE33025F}" srcOrd="1" destOrd="0" parTransId="{AFE1316A-D30B-4034-B712-7C51BE28B121}" sibTransId="{C3C20C11-AE79-4F82-9147-B55AFADFE55F}"/>
    <dgm:cxn modelId="{1EBC9F64-99E1-430F-A3B8-4FD556B48800}" type="presOf" srcId="{95A89DF4-F4E4-465C-AC58-E786784E4215}" destId="{FB69B852-6D54-46DE-B2A3-0C4107B51974}" srcOrd="0" destOrd="0" presId="urn:microsoft.com/office/officeart/2005/8/layout/venn1"/>
    <dgm:cxn modelId="{5692CA50-E567-4838-A20A-88AA21BCD3BE}" type="presOf" srcId="{EF5CBC76-502F-4630-99F6-D9A900023F91}" destId="{E7108BDD-6C69-4EA0-BC4B-360C8CA722CA}" srcOrd="0" destOrd="0" presId="urn:microsoft.com/office/officeart/2005/8/layout/venn1"/>
    <dgm:cxn modelId="{6A447A77-E8C0-44E9-98C3-3B68DDC6E086}" type="presOf" srcId="{8A3DBA73-163D-4789-A6FD-39C4CE33025F}" destId="{4F979B33-FA5B-4BDB-A3BB-8194E86CEBF5}" srcOrd="0" destOrd="0" presId="urn:microsoft.com/office/officeart/2005/8/layout/venn1"/>
    <dgm:cxn modelId="{2D00A079-9AD1-44D9-B5D7-FDD78951392D}" srcId="{EF5CBC76-502F-4630-99F6-D9A900023F91}" destId="{95A89DF4-F4E4-465C-AC58-E786784E4215}" srcOrd="0" destOrd="0" parTransId="{8FF95961-DFCB-4C48-ACA0-BDFF840EFBD5}" sibTransId="{2014EC28-04D2-4094-AB5F-6D17B2E004BA}"/>
    <dgm:cxn modelId="{85D741BF-B436-49C9-912B-806272045C09}" type="presOf" srcId="{8A31E006-1754-423B-9E41-57D8B77853E2}" destId="{E8EA68EE-E8DB-4344-BA94-E45E32605321}" srcOrd="0" destOrd="0" presId="urn:microsoft.com/office/officeart/2005/8/layout/venn1"/>
    <dgm:cxn modelId="{82613CD5-D6DC-4E6D-B347-CF442C0D5B2F}" srcId="{EF5CBC76-502F-4630-99F6-D9A900023F91}" destId="{8A31E006-1754-423B-9E41-57D8B77853E2}" srcOrd="2" destOrd="0" parTransId="{470ED37A-D8CF-42C1-9D48-DCF0BA261748}" sibTransId="{C6397955-F38A-4B17-AE42-06BE54826411}"/>
    <dgm:cxn modelId="{25D247E6-E466-4162-95BA-144DEB7F84D1}" type="presOf" srcId="{8A31E006-1754-423B-9E41-57D8B77853E2}" destId="{FEB669E8-A3DC-4459-ADD2-39DE6D4F3948}" srcOrd="1" destOrd="0" presId="urn:microsoft.com/office/officeart/2005/8/layout/venn1"/>
    <dgm:cxn modelId="{97B3040A-267E-4EC8-9C6E-A060C94189EA}" type="presParOf" srcId="{E7108BDD-6C69-4EA0-BC4B-360C8CA722CA}" destId="{FB69B852-6D54-46DE-B2A3-0C4107B51974}" srcOrd="0" destOrd="0" presId="urn:microsoft.com/office/officeart/2005/8/layout/venn1"/>
    <dgm:cxn modelId="{AC45DC04-FA88-48E3-9D93-B9FA221035ED}" type="presParOf" srcId="{E7108BDD-6C69-4EA0-BC4B-360C8CA722CA}" destId="{3FA71B42-599F-42CC-B662-C7F2EC034C08}" srcOrd="1" destOrd="0" presId="urn:microsoft.com/office/officeart/2005/8/layout/venn1"/>
    <dgm:cxn modelId="{F9A5B5FD-8428-43F4-8AE5-2AAFBF9357BC}" type="presParOf" srcId="{E7108BDD-6C69-4EA0-BC4B-360C8CA722CA}" destId="{4F979B33-FA5B-4BDB-A3BB-8194E86CEBF5}" srcOrd="2" destOrd="0" presId="urn:microsoft.com/office/officeart/2005/8/layout/venn1"/>
    <dgm:cxn modelId="{4ACEC7C6-4486-4F47-9984-4C33B8F6E252}" type="presParOf" srcId="{E7108BDD-6C69-4EA0-BC4B-360C8CA722CA}" destId="{7C1EEA9D-B2D6-4F7E-9D0C-AAF1232EBEA5}" srcOrd="3" destOrd="0" presId="urn:microsoft.com/office/officeart/2005/8/layout/venn1"/>
    <dgm:cxn modelId="{EC59750C-DBA7-427C-A7D5-733D4855590D}" type="presParOf" srcId="{E7108BDD-6C69-4EA0-BC4B-360C8CA722CA}" destId="{E8EA68EE-E8DB-4344-BA94-E45E32605321}" srcOrd="4" destOrd="0" presId="urn:microsoft.com/office/officeart/2005/8/layout/venn1"/>
    <dgm:cxn modelId="{51367358-47BC-44F4-92C1-C40A645E2291}" type="presParOf" srcId="{E7108BDD-6C69-4EA0-BC4B-360C8CA722CA}" destId="{FEB669E8-A3DC-4459-ADD2-39DE6D4F394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C4C82-EB2B-4CC7-89D2-862865A0971F}" type="doc">
      <dgm:prSet loTypeId="urn:microsoft.com/office/officeart/2005/8/layout/venn2" loCatId="relationship" qsTypeId="urn:microsoft.com/office/officeart/2005/8/quickstyle/simple2#1" qsCatId="simple" csTypeId="urn:microsoft.com/office/officeart/2005/8/colors/accent1_2#1" csCatId="accent1" phldr="0"/>
      <dgm:spPr/>
      <dgm:t>
        <a:bodyPr/>
        <a:lstStyle/>
        <a:p>
          <a:endParaRPr lang="zh-CN" altLang="en-US"/>
        </a:p>
      </dgm:t>
    </dgm:pt>
    <dgm:pt modelId="{E22E65A9-1555-417F-9283-66F8126E4649}">
      <dgm:prSet phldrT="[文本]" phldr="0" custT="0"/>
      <dgm:spPr/>
      <dgm:t>
        <a:bodyPr vert="horz" wrap="square"/>
        <a:lstStyle/>
        <a:p>
          <a:pPr>
            <a:lnSpc>
              <a:spcPct val="100000"/>
            </a:lnSpc>
            <a:spcBef>
              <a:spcPct val="0"/>
            </a:spcBef>
            <a:spcAft>
              <a:spcPct val="35000"/>
            </a:spcAft>
          </a:pPr>
          <a:r>
            <a:rPr lang="zh-CN" altLang="en-US"/>
            <a:t>精神成长</a:t>
          </a:r>
        </a:p>
      </dgm:t>
    </dgm:pt>
    <dgm:pt modelId="{BCBC0FFB-CA41-4DB3-B5A4-630BACEF34D1}" type="parTrans" cxnId="{B1B9B500-53DF-4C68-8D8E-7F9E5BC91E1C}">
      <dgm:prSet/>
      <dgm:spPr/>
      <dgm:t>
        <a:bodyPr/>
        <a:lstStyle/>
        <a:p>
          <a:endParaRPr lang="zh-CN" altLang="en-US"/>
        </a:p>
      </dgm:t>
    </dgm:pt>
    <dgm:pt modelId="{77BB2130-5A78-4E80-8AEF-67C24B27E358}" type="sibTrans" cxnId="{B1B9B500-53DF-4C68-8D8E-7F9E5BC91E1C}">
      <dgm:prSet/>
      <dgm:spPr/>
      <dgm:t>
        <a:bodyPr/>
        <a:lstStyle/>
        <a:p>
          <a:endParaRPr lang="zh-CN" altLang="en-US"/>
        </a:p>
      </dgm:t>
    </dgm:pt>
    <dgm:pt modelId="{13CED81B-493C-488E-A1F9-EE6BB5774458}">
      <dgm:prSet phldrT="[文本]" phldr="0" custT="0"/>
      <dgm:spPr/>
      <dgm:t>
        <a:bodyPr vert="horz" wrap="square"/>
        <a:lstStyle/>
        <a:p>
          <a:pPr>
            <a:lnSpc>
              <a:spcPct val="100000"/>
            </a:lnSpc>
            <a:spcBef>
              <a:spcPct val="0"/>
            </a:spcBef>
            <a:spcAft>
              <a:spcPct val="35000"/>
            </a:spcAft>
          </a:pPr>
          <a:r>
            <a:rPr lang="zh-CN" altLang="en-US"/>
            <a:t>内心和谐</a:t>
          </a:r>
        </a:p>
      </dgm:t>
    </dgm:pt>
    <dgm:pt modelId="{AB58FB69-4F73-4816-AC2E-A0F4EAD1E1B3}" type="parTrans" cxnId="{3A092111-395A-40C9-AD61-5B5A365CEB8B}">
      <dgm:prSet/>
      <dgm:spPr/>
      <dgm:t>
        <a:bodyPr/>
        <a:lstStyle/>
        <a:p>
          <a:endParaRPr lang="zh-CN" altLang="en-US"/>
        </a:p>
      </dgm:t>
    </dgm:pt>
    <dgm:pt modelId="{713F5883-48B7-4EE1-8706-B8735CD75934}" type="sibTrans" cxnId="{3A092111-395A-40C9-AD61-5B5A365CEB8B}">
      <dgm:prSet/>
      <dgm:spPr/>
      <dgm:t>
        <a:bodyPr/>
        <a:lstStyle/>
        <a:p>
          <a:endParaRPr lang="zh-CN" altLang="en-US"/>
        </a:p>
      </dgm:t>
    </dgm:pt>
    <dgm:pt modelId="{31AA114F-04D8-4798-AE8E-DFBC06443F20}">
      <dgm:prSet phldrT="[文本]" phldr="0" custT="0"/>
      <dgm:spPr/>
      <dgm:t>
        <a:bodyPr vert="horz" wrap="square"/>
        <a:lstStyle/>
        <a:p>
          <a:pPr>
            <a:lnSpc>
              <a:spcPct val="100000"/>
            </a:lnSpc>
            <a:spcBef>
              <a:spcPct val="0"/>
            </a:spcBef>
            <a:spcAft>
              <a:spcPct val="35000"/>
            </a:spcAft>
          </a:pPr>
          <a:r>
            <a:rPr lang="zh-CN" altLang="en-US" dirty="0"/>
            <a:t>破解孤独</a:t>
          </a:r>
        </a:p>
      </dgm:t>
    </dgm:pt>
    <dgm:pt modelId="{ED0CB551-7202-4C1F-B4AB-275E3E5D6868}" type="parTrans" cxnId="{11C708DF-FC78-41A1-8A7D-190A01E7BC56}">
      <dgm:prSet/>
      <dgm:spPr/>
      <dgm:t>
        <a:bodyPr/>
        <a:lstStyle/>
        <a:p>
          <a:endParaRPr lang="zh-CN" altLang="en-US"/>
        </a:p>
      </dgm:t>
    </dgm:pt>
    <dgm:pt modelId="{C9C87DC9-D3FA-446B-8511-3848C8B55EEE}" type="sibTrans" cxnId="{11C708DF-FC78-41A1-8A7D-190A01E7BC56}">
      <dgm:prSet/>
      <dgm:spPr/>
      <dgm:t>
        <a:bodyPr/>
        <a:lstStyle/>
        <a:p>
          <a:endParaRPr lang="zh-CN" altLang="en-US"/>
        </a:p>
      </dgm:t>
    </dgm:pt>
    <dgm:pt modelId="{16B437AA-799C-427F-B986-4374C482B543}">
      <dgm:prSet phldrT="[文本]" phldr="0" custT="0"/>
      <dgm:spPr/>
      <dgm:t>
        <a:bodyPr vert="horz" wrap="square"/>
        <a:lstStyle/>
        <a:p>
          <a:pPr>
            <a:lnSpc>
              <a:spcPct val="100000"/>
            </a:lnSpc>
            <a:spcBef>
              <a:spcPct val="0"/>
            </a:spcBef>
            <a:spcAft>
              <a:spcPct val="35000"/>
            </a:spcAft>
          </a:pPr>
          <a:r>
            <a:rPr lang="zh-CN" altLang="en-US"/>
            <a:t>口头禅</a:t>
          </a:r>
        </a:p>
        <a:p>
          <a:pPr>
            <a:lnSpc>
              <a:spcPct val="100000"/>
            </a:lnSpc>
            <a:spcBef>
              <a:spcPct val="0"/>
            </a:spcBef>
            <a:spcAft>
              <a:spcPct val="35000"/>
            </a:spcAft>
          </a:pPr>
          <a:r>
            <a:rPr lang="zh-CN" altLang="en-US"/>
            <a:t>展示孤独</a:t>
          </a:r>
        </a:p>
      </dgm:t>
    </dgm:pt>
    <dgm:pt modelId="{E3D9B19F-CCE9-42A4-9DFE-A4DB656147CE}" type="parTrans" cxnId="{1D7473CE-779B-48B5-8093-0182C771E00D}">
      <dgm:prSet/>
      <dgm:spPr/>
      <dgm:t>
        <a:bodyPr/>
        <a:lstStyle/>
        <a:p>
          <a:endParaRPr lang="zh-CN" altLang="en-US"/>
        </a:p>
      </dgm:t>
    </dgm:pt>
    <dgm:pt modelId="{4D9CE16A-6247-4D17-9D99-C3B0220DDEFC}" type="sibTrans" cxnId="{1D7473CE-779B-48B5-8093-0182C771E00D}">
      <dgm:prSet/>
      <dgm:spPr/>
      <dgm:t>
        <a:bodyPr/>
        <a:lstStyle/>
        <a:p>
          <a:endParaRPr lang="zh-CN" altLang="en-US"/>
        </a:p>
      </dgm:t>
    </dgm:pt>
    <dgm:pt modelId="{0E486A5C-BE34-45FE-B096-B0B721B7E9BA}" type="pres">
      <dgm:prSet presAssocID="{2A0C4C82-EB2B-4CC7-89D2-862865A0971F}" presName="Name0" presStyleCnt="0">
        <dgm:presLayoutVars>
          <dgm:chMax val="7"/>
          <dgm:resizeHandles val="exact"/>
        </dgm:presLayoutVars>
      </dgm:prSet>
      <dgm:spPr/>
    </dgm:pt>
    <dgm:pt modelId="{1864773F-4CFD-45B4-B98C-14D1DB606852}" type="pres">
      <dgm:prSet presAssocID="{2A0C4C82-EB2B-4CC7-89D2-862865A0971F}" presName="comp1" presStyleCnt="0"/>
      <dgm:spPr/>
    </dgm:pt>
    <dgm:pt modelId="{A56EDA3E-7953-4AA3-9354-05F451EB6B68}" type="pres">
      <dgm:prSet presAssocID="{2A0C4C82-EB2B-4CC7-89D2-862865A0971F}" presName="circle1" presStyleLbl="node1" presStyleIdx="0" presStyleCnt="4"/>
      <dgm:spPr/>
    </dgm:pt>
    <dgm:pt modelId="{BF5BA277-7838-434E-B219-55FA8F2456B4}" type="pres">
      <dgm:prSet presAssocID="{2A0C4C82-EB2B-4CC7-89D2-862865A0971F}" presName="c1text" presStyleLbl="node1" presStyleIdx="0" presStyleCnt="4">
        <dgm:presLayoutVars>
          <dgm:bulletEnabled val="1"/>
        </dgm:presLayoutVars>
      </dgm:prSet>
      <dgm:spPr/>
    </dgm:pt>
    <dgm:pt modelId="{BEDCE6B3-3BFC-4779-AD2D-BC8444385C49}" type="pres">
      <dgm:prSet presAssocID="{2A0C4C82-EB2B-4CC7-89D2-862865A0971F}" presName="comp2" presStyleCnt="0"/>
      <dgm:spPr/>
    </dgm:pt>
    <dgm:pt modelId="{BA5C09D7-4716-4992-ADEB-3511B1F27097}" type="pres">
      <dgm:prSet presAssocID="{2A0C4C82-EB2B-4CC7-89D2-862865A0971F}" presName="circle2" presStyleLbl="node1" presStyleIdx="1" presStyleCnt="4"/>
      <dgm:spPr/>
    </dgm:pt>
    <dgm:pt modelId="{AE461137-9FB8-4B97-837A-96EC8B5F2806}" type="pres">
      <dgm:prSet presAssocID="{2A0C4C82-EB2B-4CC7-89D2-862865A0971F}" presName="c2text" presStyleLbl="node1" presStyleIdx="1" presStyleCnt="4">
        <dgm:presLayoutVars>
          <dgm:bulletEnabled val="1"/>
        </dgm:presLayoutVars>
      </dgm:prSet>
      <dgm:spPr/>
    </dgm:pt>
    <dgm:pt modelId="{75967305-73AC-4FB0-801A-916324E83C16}" type="pres">
      <dgm:prSet presAssocID="{2A0C4C82-EB2B-4CC7-89D2-862865A0971F}" presName="comp3" presStyleCnt="0"/>
      <dgm:spPr/>
    </dgm:pt>
    <dgm:pt modelId="{23C17276-678F-4919-BC51-DFDDB28EDC38}" type="pres">
      <dgm:prSet presAssocID="{2A0C4C82-EB2B-4CC7-89D2-862865A0971F}" presName="circle3" presStyleLbl="node1" presStyleIdx="2" presStyleCnt="4"/>
      <dgm:spPr/>
    </dgm:pt>
    <dgm:pt modelId="{A3483A07-8E37-497D-9880-70A3433D0333}" type="pres">
      <dgm:prSet presAssocID="{2A0C4C82-EB2B-4CC7-89D2-862865A0971F}" presName="c3text" presStyleLbl="node1" presStyleIdx="2" presStyleCnt="4">
        <dgm:presLayoutVars>
          <dgm:bulletEnabled val="1"/>
        </dgm:presLayoutVars>
      </dgm:prSet>
      <dgm:spPr/>
    </dgm:pt>
    <dgm:pt modelId="{1603DCEC-D4EF-4BEE-8E50-3EFDB53E61F8}" type="pres">
      <dgm:prSet presAssocID="{2A0C4C82-EB2B-4CC7-89D2-862865A0971F}" presName="comp4" presStyleCnt="0"/>
      <dgm:spPr/>
    </dgm:pt>
    <dgm:pt modelId="{1D7E2AF0-B3DD-4367-AE97-604E8A87CFBB}" type="pres">
      <dgm:prSet presAssocID="{2A0C4C82-EB2B-4CC7-89D2-862865A0971F}" presName="circle4" presStyleLbl="node1" presStyleIdx="3" presStyleCnt="4"/>
      <dgm:spPr/>
    </dgm:pt>
    <dgm:pt modelId="{DE9A7D17-3C3E-461A-86CF-3EAC41375F90}" type="pres">
      <dgm:prSet presAssocID="{2A0C4C82-EB2B-4CC7-89D2-862865A0971F}" presName="c4text" presStyleLbl="node1" presStyleIdx="3" presStyleCnt="4">
        <dgm:presLayoutVars>
          <dgm:bulletEnabled val="1"/>
        </dgm:presLayoutVars>
      </dgm:prSet>
      <dgm:spPr/>
    </dgm:pt>
  </dgm:ptLst>
  <dgm:cxnLst>
    <dgm:cxn modelId="{B1B9B500-53DF-4C68-8D8E-7F9E5BC91E1C}" srcId="{2A0C4C82-EB2B-4CC7-89D2-862865A0971F}" destId="{E22E65A9-1555-417F-9283-66F8126E4649}" srcOrd="0" destOrd="0" parTransId="{BCBC0FFB-CA41-4DB3-B5A4-630BACEF34D1}" sibTransId="{77BB2130-5A78-4E80-8AEF-67C24B27E358}"/>
    <dgm:cxn modelId="{3A092111-395A-40C9-AD61-5B5A365CEB8B}" srcId="{2A0C4C82-EB2B-4CC7-89D2-862865A0971F}" destId="{13CED81B-493C-488E-A1F9-EE6BB5774458}" srcOrd="1" destOrd="0" parTransId="{AB58FB69-4F73-4816-AC2E-A0F4EAD1E1B3}" sibTransId="{713F5883-48B7-4EE1-8706-B8735CD75934}"/>
    <dgm:cxn modelId="{BFDD6131-3005-4B54-B26C-8E78622E7F08}" type="presOf" srcId="{31AA114F-04D8-4798-AE8E-DFBC06443F20}" destId="{23C17276-678F-4919-BC51-DFDDB28EDC38}" srcOrd="0" destOrd="0" presId="urn:microsoft.com/office/officeart/2005/8/layout/venn2"/>
    <dgm:cxn modelId="{AFBCEE37-362E-4F0B-970C-37DD90902FDE}" type="presOf" srcId="{2A0C4C82-EB2B-4CC7-89D2-862865A0971F}" destId="{0E486A5C-BE34-45FE-B096-B0B721B7E9BA}" srcOrd="0" destOrd="0" presId="urn:microsoft.com/office/officeart/2005/8/layout/venn2"/>
    <dgm:cxn modelId="{DF6DC340-4252-4C31-8342-DD8209C6C05E}" type="presOf" srcId="{13CED81B-493C-488E-A1F9-EE6BB5774458}" destId="{BA5C09D7-4716-4992-ADEB-3511B1F27097}" srcOrd="0" destOrd="0" presId="urn:microsoft.com/office/officeart/2005/8/layout/venn2"/>
    <dgm:cxn modelId="{B375F85B-80F5-45E6-BD19-2F45F85E68F8}" type="presOf" srcId="{13CED81B-493C-488E-A1F9-EE6BB5774458}" destId="{AE461137-9FB8-4B97-837A-96EC8B5F2806}" srcOrd="1" destOrd="0" presId="urn:microsoft.com/office/officeart/2005/8/layout/venn2"/>
    <dgm:cxn modelId="{5A841469-E00D-4F69-8317-3593A806DCD3}" type="presOf" srcId="{16B437AA-799C-427F-B986-4374C482B543}" destId="{1D7E2AF0-B3DD-4367-AE97-604E8A87CFBB}" srcOrd="0" destOrd="0" presId="urn:microsoft.com/office/officeart/2005/8/layout/venn2"/>
    <dgm:cxn modelId="{EB337E81-C882-4269-BA16-B995A4EB2E64}" type="presOf" srcId="{E22E65A9-1555-417F-9283-66F8126E4649}" destId="{A56EDA3E-7953-4AA3-9354-05F451EB6B68}" srcOrd="0" destOrd="0" presId="urn:microsoft.com/office/officeart/2005/8/layout/venn2"/>
    <dgm:cxn modelId="{8310B3C8-2E6F-4298-8C69-1E15A3E25FC1}" type="presOf" srcId="{16B437AA-799C-427F-B986-4374C482B543}" destId="{DE9A7D17-3C3E-461A-86CF-3EAC41375F90}" srcOrd="1" destOrd="0" presId="urn:microsoft.com/office/officeart/2005/8/layout/venn2"/>
    <dgm:cxn modelId="{1D7473CE-779B-48B5-8093-0182C771E00D}" srcId="{2A0C4C82-EB2B-4CC7-89D2-862865A0971F}" destId="{16B437AA-799C-427F-B986-4374C482B543}" srcOrd="3" destOrd="0" parTransId="{E3D9B19F-CCE9-42A4-9DFE-A4DB656147CE}" sibTransId="{4D9CE16A-6247-4D17-9D99-C3B0220DDEFC}"/>
    <dgm:cxn modelId="{11C708DF-FC78-41A1-8A7D-190A01E7BC56}" srcId="{2A0C4C82-EB2B-4CC7-89D2-862865A0971F}" destId="{31AA114F-04D8-4798-AE8E-DFBC06443F20}" srcOrd="2" destOrd="0" parTransId="{ED0CB551-7202-4C1F-B4AB-275E3E5D6868}" sibTransId="{C9C87DC9-D3FA-446B-8511-3848C8B55EEE}"/>
    <dgm:cxn modelId="{DFECB0EA-333A-4061-A28E-61BE188C038E}" type="presOf" srcId="{E22E65A9-1555-417F-9283-66F8126E4649}" destId="{BF5BA277-7838-434E-B219-55FA8F2456B4}" srcOrd="1" destOrd="0" presId="urn:microsoft.com/office/officeart/2005/8/layout/venn2"/>
    <dgm:cxn modelId="{63899FEB-A5EB-4F29-B014-DFF259101C9A}" type="presOf" srcId="{31AA114F-04D8-4798-AE8E-DFBC06443F20}" destId="{A3483A07-8E37-497D-9880-70A3433D0333}" srcOrd="1" destOrd="0" presId="urn:microsoft.com/office/officeart/2005/8/layout/venn2"/>
    <dgm:cxn modelId="{65F1F21F-2F55-49BC-9A87-C0956D18BB91}" type="presParOf" srcId="{0E486A5C-BE34-45FE-B096-B0B721B7E9BA}" destId="{1864773F-4CFD-45B4-B98C-14D1DB606852}" srcOrd="0" destOrd="0" presId="urn:microsoft.com/office/officeart/2005/8/layout/venn2"/>
    <dgm:cxn modelId="{6234CFED-B3C0-41FD-9BBA-197A1394F2F9}" type="presParOf" srcId="{1864773F-4CFD-45B4-B98C-14D1DB606852}" destId="{A56EDA3E-7953-4AA3-9354-05F451EB6B68}" srcOrd="0" destOrd="0" presId="urn:microsoft.com/office/officeart/2005/8/layout/venn2"/>
    <dgm:cxn modelId="{8C065A46-2949-47A8-9395-4FFD683F94D0}" type="presParOf" srcId="{1864773F-4CFD-45B4-B98C-14D1DB606852}" destId="{BF5BA277-7838-434E-B219-55FA8F2456B4}" srcOrd="1" destOrd="0" presId="urn:microsoft.com/office/officeart/2005/8/layout/venn2"/>
    <dgm:cxn modelId="{5B11F9C8-BED5-4A7B-A961-15F4B974AE81}" type="presParOf" srcId="{0E486A5C-BE34-45FE-B096-B0B721B7E9BA}" destId="{BEDCE6B3-3BFC-4779-AD2D-BC8444385C49}" srcOrd="1" destOrd="0" presId="urn:microsoft.com/office/officeart/2005/8/layout/venn2"/>
    <dgm:cxn modelId="{573E625E-4997-47A8-A4F1-FF97B182FC72}" type="presParOf" srcId="{BEDCE6B3-3BFC-4779-AD2D-BC8444385C49}" destId="{BA5C09D7-4716-4992-ADEB-3511B1F27097}" srcOrd="0" destOrd="0" presId="urn:microsoft.com/office/officeart/2005/8/layout/venn2"/>
    <dgm:cxn modelId="{12DDD074-3666-4A0B-8D6D-BA0C415EFD9C}" type="presParOf" srcId="{BEDCE6B3-3BFC-4779-AD2D-BC8444385C49}" destId="{AE461137-9FB8-4B97-837A-96EC8B5F2806}" srcOrd="1" destOrd="0" presId="urn:microsoft.com/office/officeart/2005/8/layout/venn2"/>
    <dgm:cxn modelId="{4C758B54-BFDC-4E85-956D-B3E3EF1F66A4}" type="presParOf" srcId="{0E486A5C-BE34-45FE-B096-B0B721B7E9BA}" destId="{75967305-73AC-4FB0-801A-916324E83C16}" srcOrd="2" destOrd="0" presId="urn:microsoft.com/office/officeart/2005/8/layout/venn2"/>
    <dgm:cxn modelId="{EE7CBE06-6EA1-4E70-9648-6855F71E3C33}" type="presParOf" srcId="{75967305-73AC-4FB0-801A-916324E83C16}" destId="{23C17276-678F-4919-BC51-DFDDB28EDC38}" srcOrd="0" destOrd="0" presId="urn:microsoft.com/office/officeart/2005/8/layout/venn2"/>
    <dgm:cxn modelId="{C65EB456-4034-477A-9674-F2BFE9D0B229}" type="presParOf" srcId="{75967305-73AC-4FB0-801A-916324E83C16}" destId="{A3483A07-8E37-497D-9880-70A3433D0333}" srcOrd="1" destOrd="0" presId="urn:microsoft.com/office/officeart/2005/8/layout/venn2"/>
    <dgm:cxn modelId="{1D81A9A2-0DC6-4176-8AF8-CEA01F50B7E3}" type="presParOf" srcId="{0E486A5C-BE34-45FE-B096-B0B721B7E9BA}" destId="{1603DCEC-D4EF-4BEE-8E50-3EFDB53E61F8}" srcOrd="3" destOrd="0" presId="urn:microsoft.com/office/officeart/2005/8/layout/venn2"/>
    <dgm:cxn modelId="{5AA45BE4-9B2C-4329-8258-4744E81E7638}" type="presParOf" srcId="{1603DCEC-D4EF-4BEE-8E50-3EFDB53E61F8}" destId="{1D7E2AF0-B3DD-4367-AE97-604E8A87CFBB}" srcOrd="0" destOrd="0" presId="urn:microsoft.com/office/officeart/2005/8/layout/venn2"/>
    <dgm:cxn modelId="{E63E8EEF-E92A-48F8-AF4F-EBC58787428C}" type="presParOf" srcId="{1603DCEC-D4EF-4BEE-8E50-3EFDB53E61F8}" destId="{DE9A7D17-3C3E-461A-86CF-3EAC41375F9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9B852-6D54-46DE-B2A3-0C4107B51974}">
      <dsp:nvSpPr>
        <dsp:cNvPr id="0" name=""/>
        <dsp:cNvSpPr/>
      </dsp:nvSpPr>
      <dsp:spPr>
        <a:xfrm>
          <a:off x="3540387" y="22174"/>
          <a:ext cx="2547412" cy="27396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rgbClr val="FF0000"/>
              </a:solidFill>
              <a:latin typeface="黑体" panose="02010609060101010101" pitchFamily="49" charset="-122"/>
              <a:ea typeface="黑体" panose="02010609060101010101" pitchFamily="49" charset="-122"/>
            </a:rPr>
            <a:t>名著阅读</a:t>
          </a:r>
          <a:endParaRPr lang="en-US" altLang="zh-CN" sz="2800" kern="1200" dirty="0">
            <a:solidFill>
              <a:srgbClr val="FF0000"/>
            </a:solidFill>
            <a:latin typeface="黑体" panose="02010609060101010101" pitchFamily="49" charset="-122"/>
            <a:ea typeface="黑体" panose="02010609060101010101" pitchFamily="49" charset="-122"/>
          </a:endParaRPr>
        </a:p>
        <a:p>
          <a:pPr marL="0" lvl="0" indent="0" algn="ctr" defTabSz="1244600">
            <a:lnSpc>
              <a:spcPct val="90000"/>
            </a:lnSpc>
            <a:spcBef>
              <a:spcPct val="0"/>
            </a:spcBef>
            <a:spcAft>
              <a:spcPct val="35000"/>
            </a:spcAft>
            <a:buNone/>
          </a:pPr>
          <a:r>
            <a:rPr lang="zh-CN" altLang="en-US" sz="2800" kern="1200" dirty="0">
              <a:solidFill>
                <a:srgbClr val="FF0000"/>
              </a:solidFill>
              <a:latin typeface="黑体" panose="02010609060101010101" pitchFamily="49" charset="-122"/>
              <a:ea typeface="黑体" panose="02010609060101010101" pitchFamily="49" charset="-122"/>
            </a:rPr>
            <a:t>教材整合</a:t>
          </a:r>
        </a:p>
      </dsp:txBody>
      <dsp:txXfrm>
        <a:off x="3880042" y="501617"/>
        <a:ext cx="1868102" cy="1232852"/>
      </dsp:txXfrm>
    </dsp:sp>
    <dsp:sp modelId="{4F979B33-FA5B-4BDB-A3BB-8194E86CEBF5}">
      <dsp:nvSpPr>
        <dsp:cNvPr id="0" name=""/>
        <dsp:cNvSpPr/>
      </dsp:nvSpPr>
      <dsp:spPr>
        <a:xfrm>
          <a:off x="4527331" y="1740535"/>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rgbClr val="FF0000"/>
              </a:solidFill>
              <a:latin typeface="黑体" panose="02010609060101010101" pitchFamily="49" charset="-122"/>
              <a:ea typeface="黑体" panose="02010609060101010101" pitchFamily="49" charset="-122"/>
            </a:rPr>
            <a:t>写作序列</a:t>
          </a:r>
          <a:endParaRPr lang="en-US" altLang="zh-CN" sz="2800" kern="1200" dirty="0">
            <a:solidFill>
              <a:srgbClr val="FF0000"/>
            </a:solidFill>
            <a:latin typeface="黑体" panose="02010609060101010101" pitchFamily="49" charset="-122"/>
            <a:ea typeface="黑体" panose="02010609060101010101" pitchFamily="49" charset="-122"/>
          </a:endParaRPr>
        </a:p>
        <a:p>
          <a:pPr marL="0" lvl="0" indent="0" algn="ctr" defTabSz="1244600">
            <a:lnSpc>
              <a:spcPct val="90000"/>
            </a:lnSpc>
            <a:spcBef>
              <a:spcPct val="0"/>
            </a:spcBef>
            <a:spcAft>
              <a:spcPct val="35000"/>
            </a:spcAft>
            <a:buNone/>
          </a:pPr>
          <a:r>
            <a:rPr lang="zh-CN" altLang="en-US" sz="2800" kern="1200" dirty="0">
              <a:solidFill>
                <a:srgbClr val="FF0000"/>
              </a:solidFill>
              <a:latin typeface="黑体" panose="02010609060101010101" pitchFamily="49" charset="-122"/>
              <a:ea typeface="黑体" panose="02010609060101010101" pitchFamily="49" charset="-122"/>
            </a:rPr>
            <a:t>调研释疑</a:t>
          </a:r>
        </a:p>
      </dsp:txBody>
      <dsp:txXfrm>
        <a:off x="5325802" y="2414992"/>
        <a:ext cx="1566481" cy="1435941"/>
      </dsp:txXfrm>
    </dsp:sp>
    <dsp:sp modelId="{E8EA68EE-E8DB-4344-BA94-E45E32605321}">
      <dsp:nvSpPr>
        <dsp:cNvPr id="0" name=""/>
        <dsp:cNvSpPr/>
      </dsp:nvSpPr>
      <dsp:spPr>
        <a:xfrm>
          <a:off x="2422667" y="1713426"/>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rgbClr val="FF0000"/>
              </a:solidFill>
              <a:latin typeface="黑体" panose="02010609060101010101" pitchFamily="49" charset="-122"/>
              <a:ea typeface="黑体" panose="02010609060101010101" pitchFamily="49" charset="-122"/>
            </a:rPr>
            <a:t>考试建议</a:t>
          </a:r>
        </a:p>
      </dsp:txBody>
      <dsp:txXfrm>
        <a:off x="2668518" y="2387883"/>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EDA3E-7953-4AA3-9354-05F451EB6B68}">
      <dsp:nvSpPr>
        <dsp:cNvPr id="0" name=""/>
        <dsp:cNvSpPr/>
      </dsp:nvSpPr>
      <dsp:spPr bwMode="white">
        <a:xfrm>
          <a:off x="786764" y="0"/>
          <a:ext cx="4486275" cy="448627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精神成长</a:t>
          </a:r>
        </a:p>
      </dsp:txBody>
      <dsp:txXfrm>
        <a:off x="2402721" y="224313"/>
        <a:ext cx="1254362" cy="672941"/>
      </dsp:txXfrm>
    </dsp:sp>
    <dsp:sp modelId="{BA5C09D7-4716-4992-ADEB-3511B1F27097}">
      <dsp:nvSpPr>
        <dsp:cNvPr id="0" name=""/>
        <dsp:cNvSpPr/>
      </dsp:nvSpPr>
      <dsp:spPr bwMode="white">
        <a:xfrm>
          <a:off x="1235392" y="897255"/>
          <a:ext cx="3589020" cy="358902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内心和谐</a:t>
          </a:r>
        </a:p>
      </dsp:txBody>
      <dsp:txXfrm>
        <a:off x="2402721" y="1112596"/>
        <a:ext cx="1254362" cy="646023"/>
      </dsp:txXfrm>
    </dsp:sp>
    <dsp:sp modelId="{23C17276-678F-4919-BC51-DFDDB28EDC38}">
      <dsp:nvSpPr>
        <dsp:cNvPr id="0" name=""/>
        <dsp:cNvSpPr/>
      </dsp:nvSpPr>
      <dsp:spPr bwMode="white">
        <a:xfrm>
          <a:off x="1684019" y="1794510"/>
          <a:ext cx="2691765" cy="26917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dirty="0"/>
            <a:t>破解孤独</a:t>
          </a:r>
        </a:p>
      </dsp:txBody>
      <dsp:txXfrm>
        <a:off x="2402721" y="1996392"/>
        <a:ext cx="1254362" cy="605647"/>
      </dsp:txXfrm>
    </dsp:sp>
    <dsp:sp modelId="{1D7E2AF0-B3DD-4367-AE97-604E8A87CFBB}">
      <dsp:nvSpPr>
        <dsp:cNvPr id="0" name=""/>
        <dsp:cNvSpPr/>
      </dsp:nvSpPr>
      <dsp:spPr bwMode="white">
        <a:xfrm>
          <a:off x="2132647" y="2691765"/>
          <a:ext cx="1794510" cy="179451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口头禅</a:t>
          </a:r>
        </a:p>
        <a:p>
          <a:pPr marL="0" lvl="0" indent="0" algn="ctr" defTabSz="711200">
            <a:lnSpc>
              <a:spcPct val="100000"/>
            </a:lnSpc>
            <a:spcBef>
              <a:spcPct val="0"/>
            </a:spcBef>
            <a:spcAft>
              <a:spcPct val="35000"/>
            </a:spcAft>
            <a:buNone/>
          </a:pPr>
          <a:r>
            <a:rPr lang="zh-CN" altLang="en-US" sz="1600" kern="1200"/>
            <a:t>展示孤独</a:t>
          </a:r>
        </a:p>
      </dsp:txBody>
      <dsp:txXfrm>
        <a:off x="2395447" y="3140392"/>
        <a:ext cx="1268910" cy="8972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1B64-AAD5-4C4A-89EB-1A5AD3C81A9E}" type="datetimeFigureOut">
              <a:rPr lang="zh-CN" altLang="en-US" smtClean="0"/>
              <a:t>2024-09-04</a:t>
            </a:fld>
            <a:endParaRPr lang="zh-CN" altLang="en-US"/>
          </a:p>
        </p:txBody>
      </p:sp>
      <p:sp>
        <p:nvSpPr>
          <p:cNvPr id="4" name="幻灯片图像占位符 3"/>
          <p:cNvSpPr>
            <a:spLocks noGrp="1" noRot="1" noChangeAspect="1"/>
          </p:cNvSpPr>
          <p:nvPr>
            <p:ph type="sldImg" idx="2"/>
          </p:nvPr>
        </p:nvSpPr>
        <p:spPr>
          <a:xfrm>
            <a:off x="917575" y="1143000"/>
            <a:ext cx="50228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F7B4-3892-4FD8-9BB2-B09A61D774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12</a:t>
            </a:fld>
            <a:endParaRPr lang="zh-CN" altLang="en-US"/>
          </a:p>
        </p:txBody>
      </p:sp>
    </p:spTree>
    <p:extLst>
      <p:ext uri="{BB962C8B-B14F-4D97-AF65-F5344CB8AC3E}">
        <p14:creationId xmlns:p14="http://schemas.microsoft.com/office/powerpoint/2010/main" val="36247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326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27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4360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815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736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5453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15630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9866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823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879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28</a:t>
            </a:fld>
            <a:endParaRPr lang="zh-CN" altLang="en-US"/>
          </a:p>
        </p:txBody>
      </p:sp>
    </p:spTree>
    <p:extLst>
      <p:ext uri="{BB962C8B-B14F-4D97-AF65-F5344CB8AC3E}">
        <p14:creationId xmlns:p14="http://schemas.microsoft.com/office/powerpoint/2010/main" val="15036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658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3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9183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6230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648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145</a:t>
            </a:fld>
            <a:endParaRPr lang="zh-CN" altLang="en-US"/>
          </a:p>
        </p:txBody>
      </p:sp>
    </p:spTree>
    <p:extLst>
      <p:ext uri="{BB962C8B-B14F-4D97-AF65-F5344CB8AC3E}">
        <p14:creationId xmlns:p14="http://schemas.microsoft.com/office/powerpoint/2010/main" val="250124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632529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4303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1852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7DDCB-88F8-4C0C-946E-463F46B0E8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341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7DDCB-88F8-4C0C-946E-463F46B0E8CA}"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6</a:t>
            </a:fld>
            <a:endParaRPr lang="zh-CN" altLang="en-US"/>
          </a:p>
        </p:txBody>
      </p:sp>
    </p:spTree>
    <p:extLst>
      <p:ext uri="{BB962C8B-B14F-4D97-AF65-F5344CB8AC3E}">
        <p14:creationId xmlns:p14="http://schemas.microsoft.com/office/powerpoint/2010/main" val="405868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852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9</a:t>
            </a:fld>
            <a:endParaRPr lang="zh-CN" altLang="en-US"/>
          </a:p>
        </p:txBody>
      </p:sp>
    </p:spTree>
    <p:extLst>
      <p:ext uri="{BB962C8B-B14F-4D97-AF65-F5344CB8AC3E}">
        <p14:creationId xmlns:p14="http://schemas.microsoft.com/office/powerpoint/2010/main" val="249012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B8CF7B4-3892-4FD8-9BB2-B09A61D774A6}" type="slidenum">
              <a:rPr lang="zh-CN" altLang="en-US" smtClean="0"/>
              <a:t>10</a:t>
            </a:fld>
            <a:endParaRPr lang="zh-CN" altLang="en-US"/>
          </a:p>
        </p:txBody>
      </p:sp>
    </p:spTree>
    <p:extLst>
      <p:ext uri="{BB962C8B-B14F-4D97-AF65-F5344CB8AC3E}">
        <p14:creationId xmlns:p14="http://schemas.microsoft.com/office/powerpoint/2010/main" val="29215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CF7B4-3892-4FD8-9BB2-B09A61D774A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2953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4.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8384" y="0"/>
            <a:ext cx="11161713" cy="3645024"/>
          </a:xfrm>
          <a:prstGeom prst="rect">
            <a:avLst/>
          </a:prstGeom>
          <a:solidFill>
            <a:srgbClr val="3F6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标题 1"/>
          <p:cNvSpPr>
            <a:spLocks noGrp="1"/>
          </p:cNvSpPr>
          <p:nvPr>
            <p:ph type="ctrTitle"/>
          </p:nvPr>
        </p:nvSpPr>
        <p:spPr>
          <a:xfrm>
            <a:off x="3981069" y="3903072"/>
            <a:ext cx="7165695" cy="1258673"/>
          </a:xfrm>
        </p:spPr>
        <p:txBody>
          <a:bodyPr>
            <a:normAutofit/>
          </a:bodyPr>
          <a:lstStyle>
            <a:lvl1pPr>
              <a:defRPr sz="4000">
                <a:solidFill>
                  <a:schemeClr val="tx1"/>
                </a:solidFill>
                <a:latin typeface="黑体" panose="02010600030101010101" pitchFamily="49" charset="-122"/>
                <a:ea typeface="黑体" panose="02010600030101010101" pitchFamily="49" charset="-122"/>
              </a:defRPr>
            </a:lvl1pPr>
          </a:lstStyle>
          <a:p>
            <a:r>
              <a:rPr lang="zh-CN" altLang="en-US" dirty="0"/>
              <a:t>单击此处编辑母版标题样式</a:t>
            </a:r>
          </a:p>
        </p:txBody>
      </p:sp>
      <p:grpSp>
        <p:nvGrpSpPr>
          <p:cNvPr id="12" name="组合 11"/>
          <p:cNvGrpSpPr/>
          <p:nvPr userDrawn="1"/>
        </p:nvGrpSpPr>
        <p:grpSpPr>
          <a:xfrm>
            <a:off x="943672" y="188640"/>
            <a:ext cx="3557064" cy="668111"/>
            <a:chOff x="943672" y="188640"/>
            <a:chExt cx="3557064" cy="668111"/>
          </a:xfrm>
        </p:grpSpPr>
        <p:sp>
          <p:nvSpPr>
            <p:cNvPr id="14" name="文本框 13"/>
            <p:cNvSpPr txBox="1"/>
            <p:nvPr userDrawn="1"/>
          </p:nvSpPr>
          <p:spPr>
            <a:xfrm>
              <a:off x="1137992" y="188640"/>
              <a:ext cx="2954655" cy="369332"/>
            </a:xfrm>
            <a:prstGeom prst="rect">
              <a:avLst/>
            </a:prstGeom>
            <a:noFill/>
          </p:spPr>
          <p:txBody>
            <a:bodyPr wrap="none" rtlCol="0">
              <a:spAutoFit/>
            </a:bodyPr>
            <a:lstStyle/>
            <a:p>
              <a:r>
                <a:rPr lang="zh-CN" altLang="en-US" b="0" dirty="0">
                  <a:solidFill>
                    <a:schemeClr val="bg1"/>
                  </a:solidFill>
                  <a:latin typeface="方正启体简体" panose="03000509000000000000" pitchFamily="65" charset="-122"/>
                  <a:ea typeface="方正启体简体" panose="03000509000000000000" pitchFamily="65" charset="-122"/>
                </a:rPr>
                <a:t>北京市海淀区教师进修学校</a:t>
              </a:r>
            </a:p>
          </p:txBody>
        </p:sp>
        <p:sp>
          <p:nvSpPr>
            <p:cNvPr id="15" name="文本框 14"/>
            <p:cNvSpPr txBox="1"/>
            <p:nvPr userDrawn="1"/>
          </p:nvSpPr>
          <p:spPr>
            <a:xfrm>
              <a:off x="943672" y="518197"/>
              <a:ext cx="3557064" cy="338554"/>
            </a:xfrm>
            <a:prstGeom prst="rect">
              <a:avLst/>
            </a:prstGeom>
            <a:noFill/>
          </p:spPr>
          <p:txBody>
            <a:bodyPr wrap="none" rtlCol="0">
              <a:spAutoFit/>
            </a:bodyPr>
            <a:lstStyle/>
            <a:p>
              <a:r>
                <a:rPr lang="en-US" altLang="zh-CN" sz="1600" dirty="0">
                  <a:solidFill>
                    <a:schemeClr val="bg1"/>
                  </a:solidFill>
                  <a:latin typeface="Calibri" panose="020F0502020204030204" pitchFamily="34" charset="0"/>
                  <a:ea typeface="迷你简启体" panose="03000509000000000000" pitchFamily="65" charset="-122"/>
                </a:rPr>
                <a:t>Beijing </a:t>
              </a:r>
              <a:r>
                <a:rPr lang="en-US" altLang="zh-CN" sz="1600" dirty="0" err="1">
                  <a:solidFill>
                    <a:schemeClr val="bg1"/>
                  </a:solidFill>
                  <a:latin typeface="Calibri" panose="020F0502020204030204" pitchFamily="34" charset="0"/>
                  <a:ea typeface="迷你简启体" panose="03000509000000000000" pitchFamily="65" charset="-122"/>
                </a:rPr>
                <a:t>Haidian</a:t>
              </a:r>
              <a:r>
                <a:rPr lang="en-US" altLang="zh-CN" sz="1600" dirty="0">
                  <a:solidFill>
                    <a:schemeClr val="bg1"/>
                  </a:solidFill>
                  <a:latin typeface="Calibri" panose="020F0502020204030204" pitchFamily="34" charset="0"/>
                  <a:ea typeface="迷你简启体" panose="03000509000000000000" pitchFamily="65" charset="-122"/>
                </a:rPr>
                <a:t> Teachers Training College</a:t>
              </a:r>
              <a:endParaRPr lang="zh-CN" altLang="en-US" sz="1600" dirty="0">
                <a:solidFill>
                  <a:schemeClr val="bg1"/>
                </a:solidFill>
                <a:latin typeface="Calibri" panose="020F0502020204030204" pitchFamily="34" charset="0"/>
                <a:ea typeface="迷你简启体" panose="03000509000000000000" pitchFamily="65" charset="-122"/>
              </a:endParaRPr>
            </a:p>
          </p:txBody>
        </p:sp>
      </p:gr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18" y="12429"/>
            <a:ext cx="1011535" cy="1011535"/>
          </a:xfrm>
          <a:prstGeom prst="rect">
            <a:avLst/>
          </a:prstGeom>
        </p:spPr>
      </p:pic>
      <p:sp>
        <p:nvSpPr>
          <p:cNvPr id="18" name="矩形 17"/>
          <p:cNvSpPr/>
          <p:nvPr userDrawn="1"/>
        </p:nvSpPr>
        <p:spPr>
          <a:xfrm>
            <a:off x="0" y="3801958"/>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15395" y="3801958"/>
            <a:ext cx="2946318" cy="72000"/>
          </a:xfrm>
          <a:prstGeom prst="rect">
            <a:avLst/>
          </a:prstGeom>
          <a:solidFill>
            <a:srgbClr val="3F6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副标题 2"/>
          <p:cNvSpPr>
            <a:spLocks noGrp="1"/>
          </p:cNvSpPr>
          <p:nvPr>
            <p:ph type="subTitle" idx="1"/>
          </p:nvPr>
        </p:nvSpPr>
        <p:spPr>
          <a:xfrm>
            <a:off x="3981069" y="5202864"/>
            <a:ext cx="7165033" cy="962754"/>
          </a:xfrm>
        </p:spPr>
        <p:txBody>
          <a:bodyPr>
            <a:normAutofit/>
          </a:bodyPr>
          <a:lstStyle>
            <a:lvl1pPr marL="0" indent="0" algn="r">
              <a:buNone/>
              <a:defRPr sz="2800">
                <a:solidFill>
                  <a:schemeClr val="tx1">
                    <a:tint val="75000"/>
                  </a:schemeClr>
                </a:solidFill>
                <a:latin typeface="黑体" panose="02010600030101010101" pitchFamily="49" charset="-122"/>
                <a:ea typeface="黑体" panose="0201060003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58071" y="6356647"/>
            <a:ext cx="2604325" cy="365142"/>
          </a:xfrm>
        </p:spPr>
        <p:txBody>
          <a:bodyPr/>
          <a:lstStyle/>
          <a:p>
            <a:fld id="{530820CF-B880-4189-942D-D702A7CBA730}" type="datetimeFigureOut">
              <a:rPr lang="zh-CN" altLang="en-US" smtClean="0"/>
              <a:t>2024-09-04</a:t>
            </a:fld>
            <a:endParaRPr lang="zh-CN" altLang="en-US"/>
          </a:p>
        </p:txBody>
      </p:sp>
      <p:sp>
        <p:nvSpPr>
          <p:cNvPr id="3" name="页脚占位符 2"/>
          <p:cNvSpPr>
            <a:spLocks noGrp="1"/>
          </p:cNvSpPr>
          <p:nvPr>
            <p:ph type="ftr" sz="quarter" idx="11"/>
          </p:nvPr>
        </p:nvSpPr>
        <p:spPr>
          <a:xfrm>
            <a:off x="3813477" y="6356647"/>
            <a:ext cx="3534443" cy="365142"/>
          </a:xfrm>
        </p:spPr>
        <p:txBody>
          <a:bodyPr/>
          <a:lstStyle/>
          <a:p>
            <a:endParaRPr lang="zh-CN" altLang="en-US"/>
          </a:p>
        </p:txBody>
      </p:sp>
      <p:sp>
        <p:nvSpPr>
          <p:cNvPr id="4" name="灯片编号占位符 3"/>
          <p:cNvSpPr>
            <a:spLocks noGrp="1"/>
          </p:cNvSpPr>
          <p:nvPr>
            <p:ph type="sldNum" sz="quarter" idx="12"/>
          </p:nvPr>
        </p:nvSpPr>
        <p:spPr>
          <a:xfrm>
            <a:off x="7999001" y="6356647"/>
            <a:ext cx="2604325" cy="365142"/>
          </a:xfrm>
        </p:spPr>
        <p:txBody>
          <a:bodyPr/>
          <a:lstStyle/>
          <a:p>
            <a:fld id="{0C913308-F349-4B6D-A68A-DD1791B4A57B}" type="slidenum">
              <a:rPr lang="zh-CN" altLang="en-US" smtClean="0"/>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75096" y="573617"/>
            <a:ext cx="9626703" cy="1325563"/>
          </a:xfrm>
        </p:spPr>
        <p:txBody>
          <a:bodyPr/>
          <a:lstStyle/>
          <a:p>
            <a:r>
              <a:rPr lang="zh-CN" altLang="en-US" dirty="0"/>
              <a:t>单击此处编辑母版标题样式</a:t>
            </a:r>
          </a:p>
        </p:txBody>
      </p:sp>
      <p:sp>
        <p:nvSpPr>
          <p:cNvPr id="8" name="标题 1"/>
          <p:cNvSpPr txBox="1"/>
          <p:nvPr userDrawn="1"/>
        </p:nvSpPr>
        <p:spPr>
          <a:xfrm>
            <a:off x="255990" y="5922169"/>
            <a:ext cx="2418093" cy="396875"/>
          </a:xfrm>
          <a:prstGeom prst="rect">
            <a:avLst/>
          </a:prstGeom>
        </p:spPr>
        <p:txBody>
          <a:bodyPr vert="horz" lIns="83710" tIns="41855" rIns="83710" bIns="41855" rtlCol="0" anchor="b">
            <a:noAutofit/>
          </a:bodyPr>
          <a:lstStyle>
            <a:lvl1pPr algn="l" defTabSz="914400" rtl="0" eaLnBrk="1" latinLnBrk="0" hangingPunct="1">
              <a:lnSpc>
                <a:spcPct val="90000"/>
              </a:lnSpc>
              <a:spcBef>
                <a:spcPct val="0"/>
              </a:spcBef>
              <a:buNone/>
              <a:defRPr sz="4400" b="1"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1830" b="0" dirty="0">
                <a:latin typeface="微软雅黑" panose="020B0503020204020204" pitchFamily="34" charset="-122"/>
                <a:ea typeface="微软雅黑" panose="020B0503020204020204" pitchFamily="34" charset="-122"/>
              </a:rPr>
              <a:t>初中语文</a:t>
            </a: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1161395" cy="6858000"/>
          </a:xfrm>
          <a:prstGeom prst="rect">
            <a:avLst/>
          </a:prstGeom>
        </p:spPr>
      </p:pic>
      <p:pic>
        <p:nvPicPr>
          <p:cNvPr id="5" name="图片 4"/>
          <p:cNvPicPr>
            <a:picLocks noChangeAspect="1"/>
          </p:cNvPicPr>
          <p:nvPr userDrawn="1"/>
        </p:nvPicPr>
        <p:blipFill rotWithShape="1">
          <a:blip r:embed="rId4" cstate="print"/>
          <a:srcRect l="23542" t="34183" r="27424" b="13265"/>
          <a:stretch>
            <a:fillRect/>
          </a:stretch>
        </p:blipFill>
        <p:spPr>
          <a:xfrm>
            <a:off x="153740" y="1280228"/>
            <a:ext cx="7989006" cy="526089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4" name="文本占位符 7"/>
          <p:cNvSpPr>
            <a:spLocks noGrp="1"/>
          </p:cNvSpPr>
          <p:nvPr>
            <p:ph type="body" sz="quarter" idx="11" hasCustomPrompt="1"/>
          </p:nvPr>
        </p:nvSpPr>
        <p:spPr>
          <a:xfrm>
            <a:off x="650111" y="628521"/>
            <a:ext cx="5070104" cy="1446550"/>
          </a:xfrm>
          <a:prstGeom prst="rect">
            <a:avLst/>
          </a:prstGeom>
        </p:spPr>
        <p:txBody>
          <a:bodyPr wrap="square">
            <a:spAutoFit/>
          </a:bodyPr>
          <a:lstStyle>
            <a:lvl1pPr marL="0" indent="0" algn="l">
              <a:lnSpc>
                <a:spcPct val="100000"/>
              </a:lnSpc>
              <a:spcBef>
                <a:spcPts val="0"/>
              </a:spcBef>
              <a:buNone/>
              <a:defRPr sz="4030" b="1" baseline="0">
                <a:solidFill>
                  <a:schemeClr val="accent1"/>
                </a:solidFill>
              </a:defRPr>
            </a:lvl1pPr>
          </a:lstStyle>
          <a:p>
            <a:pPr lvl="0"/>
            <a:r>
              <a:rPr lang="en-US" altLang="zh-CN" dirty="0"/>
              <a:t>Please add </a:t>
            </a:r>
          </a:p>
          <a:p>
            <a:pPr lvl="0"/>
            <a:r>
              <a:rPr lang="en-US" altLang="zh-CN" dirty="0"/>
              <a:t>your title here</a:t>
            </a:r>
          </a:p>
        </p:txBody>
      </p:sp>
      <p:cxnSp>
        <p:nvCxnSpPr>
          <p:cNvPr id="5" name="直接连接符 4"/>
          <p:cNvCxnSpPr/>
          <p:nvPr userDrawn="1"/>
        </p:nvCxnSpPr>
        <p:spPr>
          <a:xfrm flipH="1">
            <a:off x="650111" y="2298700"/>
            <a:ext cx="65205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95214" y="1122363"/>
            <a:ext cx="8371285" cy="2387600"/>
          </a:xfrm>
        </p:spPr>
        <p:txBody>
          <a:bodyPr anchor="b"/>
          <a:lstStyle>
            <a:lvl1pPr algn="ctr">
              <a:defRPr sz="5495"/>
            </a:lvl1pPr>
          </a:lstStyle>
          <a:p>
            <a:r>
              <a:rPr lang="zh-CN" altLang="en-US"/>
              <a:t>单击此处编辑母版标题样式</a:t>
            </a:r>
          </a:p>
        </p:txBody>
      </p:sp>
      <p:sp>
        <p:nvSpPr>
          <p:cNvPr id="3" name="副标题 2"/>
          <p:cNvSpPr>
            <a:spLocks noGrp="1"/>
          </p:cNvSpPr>
          <p:nvPr>
            <p:ph type="subTitle" idx="1"/>
          </p:nvPr>
        </p:nvSpPr>
        <p:spPr>
          <a:xfrm>
            <a:off x="1395214" y="3602038"/>
            <a:ext cx="8371285" cy="1655762"/>
          </a:xfrm>
        </p:spPr>
        <p:txBody>
          <a:bodyPr/>
          <a:lstStyle>
            <a:lvl1pPr marL="0" indent="0" algn="ctr">
              <a:buNone/>
              <a:defRPr sz="2195"/>
            </a:lvl1pPr>
            <a:lvl2pPr marL="418465" indent="0" algn="ctr">
              <a:buNone/>
              <a:defRPr sz="1830"/>
            </a:lvl2pPr>
            <a:lvl3pPr marL="836930" indent="0" algn="ctr">
              <a:buNone/>
              <a:defRPr sz="1650"/>
            </a:lvl3pPr>
            <a:lvl4pPr marL="1255395" indent="0" algn="ctr">
              <a:buNone/>
              <a:defRPr sz="1465"/>
            </a:lvl4pPr>
            <a:lvl5pPr marL="1674495" indent="0" algn="ctr">
              <a:buNone/>
              <a:defRPr sz="1465"/>
            </a:lvl5pPr>
            <a:lvl6pPr marL="2092960" indent="0" algn="ctr">
              <a:buNone/>
              <a:defRPr sz="1465"/>
            </a:lvl6pPr>
            <a:lvl7pPr marL="2511425" indent="0" algn="ctr">
              <a:buNone/>
              <a:defRPr sz="1465"/>
            </a:lvl7pPr>
            <a:lvl8pPr marL="2929890" indent="0" algn="ctr">
              <a:buNone/>
              <a:defRPr sz="1465"/>
            </a:lvl8pPr>
            <a:lvl9pPr marL="3348355" indent="0" algn="ctr">
              <a:buNone/>
              <a:defRPr sz="146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1555" y="1709739"/>
            <a:ext cx="9626977" cy="2852737"/>
          </a:xfrm>
        </p:spPr>
        <p:txBody>
          <a:bodyPr anchor="b"/>
          <a:lstStyle>
            <a:lvl1pPr>
              <a:defRPr sz="5495"/>
            </a:lvl1pPr>
          </a:lstStyle>
          <a:p>
            <a:r>
              <a:rPr lang="zh-CN" altLang="en-US"/>
              <a:t>单击此处编辑母版标题样式</a:t>
            </a:r>
          </a:p>
        </p:txBody>
      </p:sp>
      <p:sp>
        <p:nvSpPr>
          <p:cNvPr id="3" name="文本占位符 2"/>
          <p:cNvSpPr>
            <a:spLocks noGrp="1"/>
          </p:cNvSpPr>
          <p:nvPr>
            <p:ph type="body" idx="1"/>
          </p:nvPr>
        </p:nvSpPr>
        <p:spPr>
          <a:xfrm>
            <a:off x="761555" y="4589464"/>
            <a:ext cx="9626977" cy="1500187"/>
          </a:xfrm>
        </p:spPr>
        <p:txBody>
          <a:bodyPr/>
          <a:lstStyle>
            <a:lvl1pPr marL="0" indent="0">
              <a:buNone/>
              <a:defRPr sz="2195">
                <a:solidFill>
                  <a:schemeClr val="tx1">
                    <a:tint val="75000"/>
                  </a:schemeClr>
                </a:solidFill>
              </a:defRPr>
            </a:lvl1pPr>
            <a:lvl2pPr marL="418465" indent="0">
              <a:buNone/>
              <a:defRPr sz="1830">
                <a:solidFill>
                  <a:schemeClr val="tx1">
                    <a:tint val="75000"/>
                  </a:schemeClr>
                </a:solidFill>
              </a:defRPr>
            </a:lvl2pPr>
            <a:lvl3pPr marL="836930" indent="0">
              <a:buNone/>
              <a:defRPr sz="1650">
                <a:solidFill>
                  <a:schemeClr val="tx1">
                    <a:tint val="75000"/>
                  </a:schemeClr>
                </a:solidFill>
              </a:defRPr>
            </a:lvl3pPr>
            <a:lvl4pPr marL="1255395" indent="0">
              <a:buNone/>
              <a:defRPr sz="1465">
                <a:solidFill>
                  <a:schemeClr val="tx1">
                    <a:tint val="75000"/>
                  </a:schemeClr>
                </a:solidFill>
              </a:defRPr>
            </a:lvl4pPr>
            <a:lvl5pPr marL="1674495" indent="0">
              <a:buNone/>
              <a:defRPr sz="1465">
                <a:solidFill>
                  <a:schemeClr val="tx1">
                    <a:tint val="75000"/>
                  </a:schemeClr>
                </a:solidFill>
              </a:defRPr>
            </a:lvl5pPr>
            <a:lvl6pPr marL="2092960" indent="0">
              <a:buNone/>
              <a:defRPr sz="1465">
                <a:solidFill>
                  <a:schemeClr val="tx1">
                    <a:tint val="75000"/>
                  </a:schemeClr>
                </a:solidFill>
              </a:defRPr>
            </a:lvl6pPr>
            <a:lvl7pPr marL="2511425" indent="0">
              <a:buNone/>
              <a:defRPr sz="1465">
                <a:solidFill>
                  <a:schemeClr val="tx1">
                    <a:tint val="75000"/>
                  </a:schemeClr>
                </a:solidFill>
              </a:defRPr>
            </a:lvl7pPr>
            <a:lvl8pPr marL="2929890" indent="0">
              <a:buNone/>
              <a:defRPr sz="1465">
                <a:solidFill>
                  <a:schemeClr val="tx1">
                    <a:tint val="75000"/>
                  </a:schemeClr>
                </a:solidFill>
              </a:defRPr>
            </a:lvl8pPr>
            <a:lvl9pPr marL="3348355" indent="0">
              <a:buNone/>
              <a:defRPr sz="14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67368" y="1825625"/>
            <a:ext cx="4743728"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650617" y="1825625"/>
            <a:ext cx="4743728"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68822" y="365126"/>
            <a:ext cx="9626977" cy="1325563"/>
          </a:xfrm>
        </p:spPr>
        <p:txBody>
          <a:bodyPr/>
          <a:lstStyle/>
          <a:p>
            <a:r>
              <a:rPr lang="zh-CN" altLang="en-US"/>
              <a:t>单击此处编辑母版标题样式</a:t>
            </a:r>
          </a:p>
        </p:txBody>
      </p:sp>
      <p:sp>
        <p:nvSpPr>
          <p:cNvPr id="3" name="文本占位符 2"/>
          <p:cNvSpPr>
            <a:spLocks noGrp="1"/>
          </p:cNvSpPr>
          <p:nvPr>
            <p:ph type="body" idx="1"/>
          </p:nvPr>
        </p:nvSpPr>
        <p:spPr>
          <a:xfrm>
            <a:off x="768822" y="1681163"/>
            <a:ext cx="4721927" cy="823912"/>
          </a:xfrm>
        </p:spPr>
        <p:txBody>
          <a:bodyPr anchor="b"/>
          <a:lstStyle>
            <a:lvl1pPr marL="0" indent="0">
              <a:buNone/>
              <a:defRPr sz="2195" b="1"/>
            </a:lvl1pPr>
            <a:lvl2pPr marL="418465" indent="0">
              <a:buNone/>
              <a:defRPr sz="1830" b="1"/>
            </a:lvl2pPr>
            <a:lvl3pPr marL="836930" indent="0">
              <a:buNone/>
              <a:defRPr sz="1650" b="1"/>
            </a:lvl3pPr>
            <a:lvl4pPr marL="1255395" indent="0">
              <a:buNone/>
              <a:defRPr sz="1465" b="1"/>
            </a:lvl4pPr>
            <a:lvl5pPr marL="1674495" indent="0">
              <a:buNone/>
              <a:defRPr sz="1465" b="1"/>
            </a:lvl5pPr>
            <a:lvl6pPr marL="2092960" indent="0">
              <a:buNone/>
              <a:defRPr sz="1465" b="1"/>
            </a:lvl6pPr>
            <a:lvl7pPr marL="2511425" indent="0">
              <a:buNone/>
              <a:defRPr sz="1465" b="1"/>
            </a:lvl7pPr>
            <a:lvl8pPr marL="2929890" indent="0">
              <a:buNone/>
              <a:defRPr sz="1465" b="1"/>
            </a:lvl8pPr>
            <a:lvl9pPr marL="3348355" indent="0">
              <a:buNone/>
              <a:defRPr sz="1465" b="1"/>
            </a:lvl9pPr>
          </a:lstStyle>
          <a:p>
            <a:pPr lvl="0"/>
            <a:r>
              <a:rPr lang="zh-CN" altLang="en-US"/>
              <a:t>单击此处编辑母版文本样式</a:t>
            </a:r>
          </a:p>
        </p:txBody>
      </p:sp>
      <p:sp>
        <p:nvSpPr>
          <p:cNvPr id="4" name="内容占位符 3"/>
          <p:cNvSpPr>
            <a:spLocks noGrp="1"/>
          </p:cNvSpPr>
          <p:nvPr>
            <p:ph sz="half" idx="2"/>
          </p:nvPr>
        </p:nvSpPr>
        <p:spPr>
          <a:xfrm>
            <a:off x="768822" y="2505075"/>
            <a:ext cx="47219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650617" y="1681163"/>
            <a:ext cx="4745182" cy="823912"/>
          </a:xfrm>
        </p:spPr>
        <p:txBody>
          <a:bodyPr anchor="b"/>
          <a:lstStyle>
            <a:lvl1pPr marL="0" indent="0">
              <a:buNone/>
              <a:defRPr sz="2195" b="1"/>
            </a:lvl1pPr>
            <a:lvl2pPr marL="418465" indent="0">
              <a:buNone/>
              <a:defRPr sz="1830" b="1"/>
            </a:lvl2pPr>
            <a:lvl3pPr marL="836930" indent="0">
              <a:buNone/>
              <a:defRPr sz="1650" b="1"/>
            </a:lvl3pPr>
            <a:lvl4pPr marL="1255395" indent="0">
              <a:buNone/>
              <a:defRPr sz="1465" b="1"/>
            </a:lvl4pPr>
            <a:lvl5pPr marL="1674495" indent="0">
              <a:buNone/>
              <a:defRPr sz="1465" b="1"/>
            </a:lvl5pPr>
            <a:lvl6pPr marL="2092960" indent="0">
              <a:buNone/>
              <a:defRPr sz="1465" b="1"/>
            </a:lvl6pPr>
            <a:lvl7pPr marL="2511425" indent="0">
              <a:buNone/>
              <a:defRPr sz="1465" b="1"/>
            </a:lvl7pPr>
            <a:lvl8pPr marL="2929890" indent="0">
              <a:buNone/>
              <a:defRPr sz="1465" b="1"/>
            </a:lvl8pPr>
            <a:lvl9pPr marL="3348355" indent="0">
              <a:buNone/>
              <a:defRPr sz="1465" b="1"/>
            </a:lvl9pPr>
          </a:lstStyle>
          <a:p>
            <a:pPr lvl="0"/>
            <a:r>
              <a:rPr lang="zh-CN" altLang="en-US"/>
              <a:t>单击此处编辑母版文本样式</a:t>
            </a:r>
          </a:p>
        </p:txBody>
      </p:sp>
      <p:sp>
        <p:nvSpPr>
          <p:cNvPr id="6" name="内容占位符 5"/>
          <p:cNvSpPr>
            <a:spLocks noGrp="1"/>
          </p:cNvSpPr>
          <p:nvPr>
            <p:ph sz="quarter" idx="4"/>
          </p:nvPr>
        </p:nvSpPr>
        <p:spPr>
          <a:xfrm>
            <a:off x="5650617" y="2505075"/>
            <a:ext cx="4745182"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lumMod val="95000"/>
          </a:schemeClr>
        </a:solidFill>
        <a:effectLst/>
      </p:bgPr>
    </p:bg>
    <p:spTree>
      <p:nvGrpSpPr>
        <p:cNvPr id="1" name=""/>
        <p:cNvGrpSpPr/>
        <p:nvPr/>
      </p:nvGrpSpPr>
      <p:grpSpPr>
        <a:xfrm>
          <a:off x="0" y="0"/>
          <a:ext cx="0" cy="0"/>
          <a:chOff x="0" y="0"/>
          <a:chExt cx="0" cy="0"/>
        </a:xfrm>
      </p:grpSpPr>
      <p:sp>
        <p:nvSpPr>
          <p:cNvPr id="11" name="矩形 10"/>
          <p:cNvSpPr/>
          <p:nvPr userDrawn="1"/>
        </p:nvSpPr>
        <p:spPr>
          <a:xfrm>
            <a:off x="0" y="6731540"/>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userDrawn="1"/>
        </p:nvSpPr>
        <p:spPr>
          <a:xfrm>
            <a:off x="-8384" y="0"/>
            <a:ext cx="11161713" cy="11967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userDrawn="1"/>
        </p:nvSpPr>
        <p:spPr>
          <a:xfrm>
            <a:off x="-8384" y="1300962"/>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07011" y="1300962"/>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标题 1"/>
          <p:cNvSpPr>
            <a:spLocks noGrp="1"/>
          </p:cNvSpPr>
          <p:nvPr>
            <p:ph type="title"/>
          </p:nvPr>
        </p:nvSpPr>
        <p:spPr>
          <a:xfrm>
            <a:off x="0" y="1372962"/>
            <a:ext cx="11153328" cy="635598"/>
          </a:xfrm>
        </p:spPr>
        <p:txBody>
          <a:bodyPr>
            <a:normAutofit/>
          </a:bodyPr>
          <a:lstStyle>
            <a:lvl1pPr algn="ctr">
              <a:defRPr sz="2800">
                <a:latin typeface="黑体" panose="02010600030101010101" pitchFamily="49" charset="-122"/>
                <a:ea typeface="黑体" panose="02010600030101010101" pitchFamily="49" charset="-122"/>
              </a:defRPr>
            </a:lvl1pPr>
          </a:lstStyle>
          <a:p>
            <a:r>
              <a:rPr lang="zh-CN" altLang="en-US" dirty="0"/>
              <a:t>单击此处编辑母版标题样式</a:t>
            </a:r>
          </a:p>
        </p:txBody>
      </p:sp>
      <p:sp>
        <p:nvSpPr>
          <p:cNvPr id="23" name="内容占位符 2"/>
          <p:cNvSpPr>
            <a:spLocks noGrp="1"/>
          </p:cNvSpPr>
          <p:nvPr>
            <p:ph idx="1"/>
          </p:nvPr>
        </p:nvSpPr>
        <p:spPr>
          <a:xfrm>
            <a:off x="252264" y="2173830"/>
            <a:ext cx="10657184" cy="4381500"/>
          </a:xfrm>
        </p:spPr>
        <p:txBody>
          <a:bodyPr>
            <a:normAutofit/>
          </a:bodyPr>
          <a:lstStyle>
            <a:lvl1pPr marL="342900" indent="-342900" algn="ctr">
              <a:buFont typeface="Wingdings" panose="05000000000000000000" pitchFamily="2" charset="2"/>
              <a:buChar char="Ø"/>
              <a:defRPr sz="2400">
                <a:latin typeface="黑体" panose="02010600030101010101" pitchFamily="49" charset="-122"/>
                <a:ea typeface="黑体" panose="02010600030101010101" pitchFamily="49" charset="-122"/>
              </a:defRPr>
            </a:lvl1pPr>
          </a:lstStyle>
          <a:p>
            <a:pPr lvl="0"/>
            <a:r>
              <a:rPr lang="zh-CN" altLang="en-US" dirty="0"/>
              <a:t>单击此处编辑母版文本样式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68822" y="457200"/>
            <a:ext cx="3599943" cy="1600200"/>
          </a:xfrm>
        </p:spPr>
        <p:txBody>
          <a:bodyPr anchor="b"/>
          <a:lstStyle>
            <a:lvl1pPr>
              <a:defRPr sz="2930"/>
            </a:lvl1pPr>
          </a:lstStyle>
          <a:p>
            <a:r>
              <a:rPr lang="zh-CN" altLang="en-US"/>
              <a:t>单击此处编辑母版标题样式</a:t>
            </a:r>
          </a:p>
        </p:txBody>
      </p:sp>
      <p:sp>
        <p:nvSpPr>
          <p:cNvPr id="3" name="内容占位符 2"/>
          <p:cNvSpPr>
            <a:spLocks noGrp="1"/>
          </p:cNvSpPr>
          <p:nvPr>
            <p:ph idx="1"/>
          </p:nvPr>
        </p:nvSpPr>
        <p:spPr>
          <a:xfrm>
            <a:off x="4745182" y="987426"/>
            <a:ext cx="5650617" cy="4873625"/>
          </a:xfrm>
        </p:spPr>
        <p:txBody>
          <a:bodyPr/>
          <a:lstStyle>
            <a:lvl1pPr>
              <a:defRPr sz="2930"/>
            </a:lvl1pPr>
            <a:lvl2pPr>
              <a:defRPr sz="2565"/>
            </a:lvl2pPr>
            <a:lvl3pPr>
              <a:defRPr sz="2195"/>
            </a:lvl3pPr>
            <a:lvl4pPr>
              <a:defRPr sz="1830"/>
            </a:lvl4pPr>
            <a:lvl5pPr>
              <a:defRPr sz="1830"/>
            </a:lvl5pPr>
            <a:lvl6pPr>
              <a:defRPr sz="1830"/>
            </a:lvl6pPr>
            <a:lvl7pPr>
              <a:defRPr sz="1830"/>
            </a:lvl7pPr>
            <a:lvl8pPr>
              <a:defRPr sz="1830"/>
            </a:lvl8pPr>
            <a:lvl9pPr>
              <a:defRPr sz="183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68822" y="2057400"/>
            <a:ext cx="3599943" cy="3811588"/>
          </a:xfrm>
        </p:spPr>
        <p:txBody>
          <a:bodyPr/>
          <a:lstStyle>
            <a:lvl1pPr marL="0" indent="0">
              <a:buNone/>
              <a:defRPr sz="1465"/>
            </a:lvl1pPr>
            <a:lvl2pPr marL="418465" indent="0">
              <a:buNone/>
              <a:defRPr sz="1280"/>
            </a:lvl2pPr>
            <a:lvl3pPr marL="836930" indent="0">
              <a:buNone/>
              <a:defRPr sz="1100"/>
            </a:lvl3pPr>
            <a:lvl4pPr marL="1255395" indent="0">
              <a:buNone/>
              <a:defRPr sz="915"/>
            </a:lvl4pPr>
            <a:lvl5pPr marL="1674495" indent="0">
              <a:buNone/>
              <a:defRPr sz="915"/>
            </a:lvl5pPr>
            <a:lvl6pPr marL="2092960" indent="0">
              <a:buNone/>
              <a:defRPr sz="915"/>
            </a:lvl6pPr>
            <a:lvl7pPr marL="2511425" indent="0">
              <a:buNone/>
              <a:defRPr sz="915"/>
            </a:lvl7pPr>
            <a:lvl8pPr marL="2929890" indent="0">
              <a:buNone/>
              <a:defRPr sz="915"/>
            </a:lvl8pPr>
            <a:lvl9pPr marL="3348355" indent="0">
              <a:buNone/>
              <a:defRPr sz="91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68822" y="457200"/>
            <a:ext cx="3599943" cy="1600200"/>
          </a:xfrm>
        </p:spPr>
        <p:txBody>
          <a:bodyPr anchor="b"/>
          <a:lstStyle>
            <a:lvl1pPr>
              <a:defRPr sz="2930"/>
            </a:lvl1pPr>
          </a:lstStyle>
          <a:p>
            <a:r>
              <a:rPr lang="zh-CN" altLang="en-US"/>
              <a:t>单击此处编辑母版标题样式</a:t>
            </a:r>
          </a:p>
        </p:txBody>
      </p:sp>
      <p:sp>
        <p:nvSpPr>
          <p:cNvPr id="3" name="图片占位符 2"/>
          <p:cNvSpPr>
            <a:spLocks noGrp="1"/>
          </p:cNvSpPr>
          <p:nvPr>
            <p:ph type="pic" idx="1"/>
          </p:nvPr>
        </p:nvSpPr>
        <p:spPr>
          <a:xfrm>
            <a:off x="4745182" y="987426"/>
            <a:ext cx="5650617" cy="4873625"/>
          </a:xfrm>
        </p:spPr>
        <p:txBody>
          <a:bodyPr/>
          <a:lstStyle>
            <a:lvl1pPr marL="0" indent="0">
              <a:buNone/>
              <a:defRPr sz="2930"/>
            </a:lvl1pPr>
            <a:lvl2pPr marL="418465" indent="0">
              <a:buNone/>
              <a:defRPr sz="2565"/>
            </a:lvl2pPr>
            <a:lvl3pPr marL="836930" indent="0">
              <a:buNone/>
              <a:defRPr sz="2195"/>
            </a:lvl3pPr>
            <a:lvl4pPr marL="1255395" indent="0">
              <a:buNone/>
              <a:defRPr sz="1830"/>
            </a:lvl4pPr>
            <a:lvl5pPr marL="1674495" indent="0">
              <a:buNone/>
              <a:defRPr sz="1830"/>
            </a:lvl5pPr>
            <a:lvl6pPr marL="2092960" indent="0">
              <a:buNone/>
              <a:defRPr sz="1830"/>
            </a:lvl6pPr>
            <a:lvl7pPr marL="2511425" indent="0">
              <a:buNone/>
              <a:defRPr sz="1830"/>
            </a:lvl7pPr>
            <a:lvl8pPr marL="2929890" indent="0">
              <a:buNone/>
              <a:defRPr sz="1830"/>
            </a:lvl8pPr>
            <a:lvl9pPr marL="3348355" indent="0">
              <a:buNone/>
              <a:defRPr sz="1830"/>
            </a:lvl9pPr>
          </a:lstStyle>
          <a:p>
            <a:endParaRPr lang="zh-CN" altLang="en-US"/>
          </a:p>
        </p:txBody>
      </p:sp>
      <p:sp>
        <p:nvSpPr>
          <p:cNvPr id="4" name="文本占位符 3"/>
          <p:cNvSpPr>
            <a:spLocks noGrp="1"/>
          </p:cNvSpPr>
          <p:nvPr>
            <p:ph type="body" sz="half" idx="2"/>
          </p:nvPr>
        </p:nvSpPr>
        <p:spPr>
          <a:xfrm>
            <a:off x="768822" y="2057400"/>
            <a:ext cx="3599943" cy="3811588"/>
          </a:xfrm>
        </p:spPr>
        <p:txBody>
          <a:bodyPr/>
          <a:lstStyle>
            <a:lvl1pPr marL="0" indent="0">
              <a:buNone/>
              <a:defRPr sz="1465"/>
            </a:lvl1pPr>
            <a:lvl2pPr marL="418465" indent="0">
              <a:buNone/>
              <a:defRPr sz="1280"/>
            </a:lvl2pPr>
            <a:lvl3pPr marL="836930" indent="0">
              <a:buNone/>
              <a:defRPr sz="1100"/>
            </a:lvl3pPr>
            <a:lvl4pPr marL="1255395" indent="0">
              <a:buNone/>
              <a:defRPr sz="915"/>
            </a:lvl4pPr>
            <a:lvl5pPr marL="1674495" indent="0">
              <a:buNone/>
              <a:defRPr sz="915"/>
            </a:lvl5pPr>
            <a:lvl6pPr marL="2092960" indent="0">
              <a:buNone/>
              <a:defRPr sz="915"/>
            </a:lvl6pPr>
            <a:lvl7pPr marL="2511425" indent="0">
              <a:buNone/>
              <a:defRPr sz="915"/>
            </a:lvl7pPr>
            <a:lvl8pPr marL="2929890" indent="0">
              <a:buNone/>
              <a:defRPr sz="915"/>
            </a:lvl8pPr>
            <a:lvl9pPr marL="3348355" indent="0">
              <a:buNone/>
              <a:defRPr sz="91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87601" y="365125"/>
            <a:ext cx="2406744"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67368" y="365125"/>
            <a:ext cx="7080712"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37123B-87CC-4417-B08F-29BD49EBFB78}"/>
              </a:ext>
            </a:extLst>
          </p:cNvPr>
          <p:cNvSpPr>
            <a:spLocks noGrp="1"/>
          </p:cNvSpPr>
          <p:nvPr>
            <p:ph type="ctrTitle"/>
          </p:nvPr>
        </p:nvSpPr>
        <p:spPr>
          <a:xfrm>
            <a:off x="1395214" y="1122363"/>
            <a:ext cx="8371285" cy="2387600"/>
          </a:xfrm>
        </p:spPr>
        <p:txBody>
          <a:bodyPr anchor="b"/>
          <a:lstStyle>
            <a:lvl1pPr algn="ctr">
              <a:defRPr sz="5493"/>
            </a:lvl1pPr>
          </a:lstStyle>
          <a:p>
            <a:r>
              <a:rPr lang="zh-CN" altLang="en-US"/>
              <a:t>单击此处编辑母版标题样式</a:t>
            </a:r>
          </a:p>
        </p:txBody>
      </p:sp>
      <p:sp>
        <p:nvSpPr>
          <p:cNvPr id="3" name="副标题 2">
            <a:extLst>
              <a:ext uri="{FF2B5EF4-FFF2-40B4-BE49-F238E27FC236}">
                <a16:creationId xmlns:a16="http://schemas.microsoft.com/office/drawing/2014/main" id="{1318690B-A998-448D-8C82-3041453C88ED}"/>
              </a:ext>
            </a:extLst>
          </p:cNvPr>
          <p:cNvSpPr>
            <a:spLocks noGrp="1"/>
          </p:cNvSpPr>
          <p:nvPr>
            <p:ph type="subTitle" idx="1"/>
          </p:nvPr>
        </p:nvSpPr>
        <p:spPr>
          <a:xfrm>
            <a:off x="1395214" y="3602038"/>
            <a:ext cx="8371285" cy="1655762"/>
          </a:xfrm>
        </p:spPr>
        <p:txBody>
          <a:bodyPr/>
          <a:lstStyle>
            <a:lvl1pPr marL="0" indent="0" algn="ctr">
              <a:buNone/>
              <a:defRPr sz="2197"/>
            </a:lvl1pPr>
            <a:lvl2pPr marL="418567" indent="0" algn="ctr">
              <a:buNone/>
              <a:defRPr sz="1831"/>
            </a:lvl2pPr>
            <a:lvl3pPr marL="837133" indent="0" algn="ctr">
              <a:buNone/>
              <a:defRPr sz="1648"/>
            </a:lvl3pPr>
            <a:lvl4pPr marL="1255700" indent="0" algn="ctr">
              <a:buNone/>
              <a:defRPr sz="1465"/>
            </a:lvl4pPr>
            <a:lvl5pPr marL="1674266" indent="0" algn="ctr">
              <a:buNone/>
              <a:defRPr sz="1465"/>
            </a:lvl5pPr>
            <a:lvl6pPr marL="2092833" indent="0" algn="ctr">
              <a:buNone/>
              <a:defRPr sz="1465"/>
            </a:lvl6pPr>
            <a:lvl7pPr marL="2511400" indent="0" algn="ctr">
              <a:buNone/>
              <a:defRPr sz="1465"/>
            </a:lvl7pPr>
            <a:lvl8pPr marL="2929966" indent="0" algn="ctr">
              <a:buNone/>
              <a:defRPr sz="1465"/>
            </a:lvl8pPr>
            <a:lvl9pPr marL="3348533" indent="0" algn="ctr">
              <a:buNone/>
              <a:defRPr sz="1465"/>
            </a:lvl9pPr>
          </a:lstStyle>
          <a:p>
            <a:r>
              <a:rPr lang="zh-CN" altLang="en-US"/>
              <a:t>单击此处编辑母版副标题样式</a:t>
            </a:r>
          </a:p>
        </p:txBody>
      </p:sp>
      <p:sp>
        <p:nvSpPr>
          <p:cNvPr id="4" name="日期占位符 3">
            <a:extLst>
              <a:ext uri="{FF2B5EF4-FFF2-40B4-BE49-F238E27FC236}">
                <a16:creationId xmlns:a16="http://schemas.microsoft.com/office/drawing/2014/main" id="{3AD297FD-D86E-42B0-A40E-C3B3674DF1E5}"/>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44897E30-C6CD-426C-B1DB-CCB003D789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B4D1DB-0BFC-4B26-86BD-CC246C251658}"/>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94544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83D9D8-C369-444B-A95E-8AB99118B1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D37DB0-CDC3-415F-8A33-F694622C9F2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530AEE-DC6E-41AF-A1EB-C8D78CCAF6B7}"/>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B5E1BBE3-EDFC-49DE-8B69-DB65782CBA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A719CF-3271-4B2D-8052-B9236B3C52DB}"/>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910180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4B01D-8A54-45C2-BCFB-94757A8CEA6D}"/>
              </a:ext>
            </a:extLst>
          </p:cNvPr>
          <p:cNvSpPr>
            <a:spLocks noGrp="1"/>
          </p:cNvSpPr>
          <p:nvPr>
            <p:ph type="title"/>
          </p:nvPr>
        </p:nvSpPr>
        <p:spPr>
          <a:xfrm>
            <a:off x="761555" y="1709739"/>
            <a:ext cx="9626977" cy="2852737"/>
          </a:xfrm>
        </p:spPr>
        <p:txBody>
          <a:bodyPr anchor="b"/>
          <a:lstStyle>
            <a:lvl1pPr>
              <a:defRPr sz="5493"/>
            </a:lvl1pPr>
          </a:lstStyle>
          <a:p>
            <a:r>
              <a:rPr lang="zh-CN" altLang="en-US"/>
              <a:t>单击此处编辑母版标题样式</a:t>
            </a:r>
          </a:p>
        </p:txBody>
      </p:sp>
      <p:sp>
        <p:nvSpPr>
          <p:cNvPr id="3" name="文本占位符 2">
            <a:extLst>
              <a:ext uri="{FF2B5EF4-FFF2-40B4-BE49-F238E27FC236}">
                <a16:creationId xmlns:a16="http://schemas.microsoft.com/office/drawing/2014/main" id="{530B9B0F-F5C9-4574-86E1-C0A43422E202}"/>
              </a:ext>
            </a:extLst>
          </p:cNvPr>
          <p:cNvSpPr>
            <a:spLocks noGrp="1"/>
          </p:cNvSpPr>
          <p:nvPr>
            <p:ph type="body" idx="1"/>
          </p:nvPr>
        </p:nvSpPr>
        <p:spPr>
          <a:xfrm>
            <a:off x="761555" y="4589464"/>
            <a:ext cx="9626977" cy="1500187"/>
          </a:xfrm>
        </p:spPr>
        <p:txBody>
          <a:bodyPr/>
          <a:lstStyle>
            <a:lvl1pPr marL="0" indent="0">
              <a:buNone/>
              <a:defRPr sz="2197">
                <a:solidFill>
                  <a:schemeClr val="tx1">
                    <a:tint val="75000"/>
                  </a:schemeClr>
                </a:solidFill>
              </a:defRPr>
            </a:lvl1pPr>
            <a:lvl2pPr marL="418567" indent="0">
              <a:buNone/>
              <a:defRPr sz="1831">
                <a:solidFill>
                  <a:schemeClr val="tx1">
                    <a:tint val="75000"/>
                  </a:schemeClr>
                </a:solidFill>
              </a:defRPr>
            </a:lvl2pPr>
            <a:lvl3pPr marL="837133" indent="0">
              <a:buNone/>
              <a:defRPr sz="1648">
                <a:solidFill>
                  <a:schemeClr val="tx1">
                    <a:tint val="75000"/>
                  </a:schemeClr>
                </a:solidFill>
              </a:defRPr>
            </a:lvl3pPr>
            <a:lvl4pPr marL="1255700" indent="0">
              <a:buNone/>
              <a:defRPr sz="1465">
                <a:solidFill>
                  <a:schemeClr val="tx1">
                    <a:tint val="75000"/>
                  </a:schemeClr>
                </a:solidFill>
              </a:defRPr>
            </a:lvl4pPr>
            <a:lvl5pPr marL="1674266" indent="0">
              <a:buNone/>
              <a:defRPr sz="1465">
                <a:solidFill>
                  <a:schemeClr val="tx1">
                    <a:tint val="75000"/>
                  </a:schemeClr>
                </a:solidFill>
              </a:defRPr>
            </a:lvl5pPr>
            <a:lvl6pPr marL="2092833" indent="0">
              <a:buNone/>
              <a:defRPr sz="1465">
                <a:solidFill>
                  <a:schemeClr val="tx1">
                    <a:tint val="75000"/>
                  </a:schemeClr>
                </a:solidFill>
              </a:defRPr>
            </a:lvl6pPr>
            <a:lvl7pPr marL="2511400" indent="0">
              <a:buNone/>
              <a:defRPr sz="1465">
                <a:solidFill>
                  <a:schemeClr val="tx1">
                    <a:tint val="75000"/>
                  </a:schemeClr>
                </a:solidFill>
              </a:defRPr>
            </a:lvl7pPr>
            <a:lvl8pPr marL="2929966" indent="0">
              <a:buNone/>
              <a:defRPr sz="1465">
                <a:solidFill>
                  <a:schemeClr val="tx1">
                    <a:tint val="75000"/>
                  </a:schemeClr>
                </a:solidFill>
              </a:defRPr>
            </a:lvl8pPr>
            <a:lvl9pPr marL="3348533" indent="0">
              <a:buNone/>
              <a:defRPr sz="1465">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9AD1D4-A32C-40AF-9478-A6DD482574BE}"/>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6B410017-563D-4A92-B6F7-BC88D1C906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371B30-329A-4D19-856A-9B564CC1B05B}"/>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656170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6EB2B-9ED7-4EF7-B397-77230AA47C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D75BC9-3F2D-4251-A300-8DDA740FEBF8}"/>
              </a:ext>
            </a:extLst>
          </p:cNvPr>
          <p:cNvSpPr>
            <a:spLocks noGrp="1"/>
          </p:cNvSpPr>
          <p:nvPr>
            <p:ph sz="half" idx="1"/>
          </p:nvPr>
        </p:nvSpPr>
        <p:spPr>
          <a:xfrm>
            <a:off x="767368" y="1825625"/>
            <a:ext cx="474372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520151D-7745-4208-9684-7F8F969B4908}"/>
              </a:ext>
            </a:extLst>
          </p:cNvPr>
          <p:cNvSpPr>
            <a:spLocks noGrp="1"/>
          </p:cNvSpPr>
          <p:nvPr>
            <p:ph sz="half" idx="2"/>
          </p:nvPr>
        </p:nvSpPr>
        <p:spPr>
          <a:xfrm>
            <a:off x="5650617" y="1825625"/>
            <a:ext cx="4743728"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D2426EB-AC31-4358-B563-C025D026679C}"/>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6" name="页脚占位符 5">
            <a:extLst>
              <a:ext uri="{FF2B5EF4-FFF2-40B4-BE49-F238E27FC236}">
                <a16:creationId xmlns:a16="http://schemas.microsoft.com/office/drawing/2014/main" id="{B2125534-ABA7-450D-A259-947E00A437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16F43D-FBC4-4AE6-99B7-CD5012DC71B8}"/>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587313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A9EC50-425D-4993-971B-292C3BB9BB41}"/>
              </a:ext>
            </a:extLst>
          </p:cNvPr>
          <p:cNvSpPr>
            <a:spLocks noGrp="1"/>
          </p:cNvSpPr>
          <p:nvPr>
            <p:ph type="title"/>
          </p:nvPr>
        </p:nvSpPr>
        <p:spPr>
          <a:xfrm>
            <a:off x="768822" y="365126"/>
            <a:ext cx="9626977"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1E015F-FF38-4342-9BCF-4746BAD594C3}"/>
              </a:ext>
            </a:extLst>
          </p:cNvPr>
          <p:cNvSpPr>
            <a:spLocks noGrp="1"/>
          </p:cNvSpPr>
          <p:nvPr>
            <p:ph type="body" idx="1"/>
          </p:nvPr>
        </p:nvSpPr>
        <p:spPr>
          <a:xfrm>
            <a:off x="768822" y="1681163"/>
            <a:ext cx="4721927" cy="823912"/>
          </a:xfrm>
        </p:spPr>
        <p:txBody>
          <a:bodyPr anchor="b"/>
          <a:lstStyle>
            <a:lvl1pPr marL="0" indent="0">
              <a:buNone/>
              <a:defRPr sz="2197" b="1"/>
            </a:lvl1pPr>
            <a:lvl2pPr marL="418567" indent="0">
              <a:buNone/>
              <a:defRPr sz="1831" b="1"/>
            </a:lvl2pPr>
            <a:lvl3pPr marL="837133" indent="0">
              <a:buNone/>
              <a:defRPr sz="1648" b="1"/>
            </a:lvl3pPr>
            <a:lvl4pPr marL="1255700" indent="0">
              <a:buNone/>
              <a:defRPr sz="1465" b="1"/>
            </a:lvl4pPr>
            <a:lvl5pPr marL="1674266" indent="0">
              <a:buNone/>
              <a:defRPr sz="1465" b="1"/>
            </a:lvl5pPr>
            <a:lvl6pPr marL="2092833" indent="0">
              <a:buNone/>
              <a:defRPr sz="1465" b="1"/>
            </a:lvl6pPr>
            <a:lvl7pPr marL="2511400" indent="0">
              <a:buNone/>
              <a:defRPr sz="1465" b="1"/>
            </a:lvl7pPr>
            <a:lvl8pPr marL="2929966" indent="0">
              <a:buNone/>
              <a:defRPr sz="1465" b="1"/>
            </a:lvl8pPr>
            <a:lvl9pPr marL="3348533" indent="0">
              <a:buNone/>
              <a:defRPr sz="1465"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2CC9259-E37C-40AF-9F94-2E349A8A7D6F}"/>
              </a:ext>
            </a:extLst>
          </p:cNvPr>
          <p:cNvSpPr>
            <a:spLocks noGrp="1"/>
          </p:cNvSpPr>
          <p:nvPr>
            <p:ph sz="half" idx="2"/>
          </p:nvPr>
        </p:nvSpPr>
        <p:spPr>
          <a:xfrm>
            <a:off x="768822" y="2505075"/>
            <a:ext cx="472192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28D795E-A791-41B6-A29B-84C27BBD349F}"/>
              </a:ext>
            </a:extLst>
          </p:cNvPr>
          <p:cNvSpPr>
            <a:spLocks noGrp="1"/>
          </p:cNvSpPr>
          <p:nvPr>
            <p:ph type="body" sz="quarter" idx="3"/>
          </p:nvPr>
        </p:nvSpPr>
        <p:spPr>
          <a:xfrm>
            <a:off x="5650617" y="1681163"/>
            <a:ext cx="4745182" cy="823912"/>
          </a:xfrm>
        </p:spPr>
        <p:txBody>
          <a:bodyPr anchor="b"/>
          <a:lstStyle>
            <a:lvl1pPr marL="0" indent="0">
              <a:buNone/>
              <a:defRPr sz="2197" b="1"/>
            </a:lvl1pPr>
            <a:lvl2pPr marL="418567" indent="0">
              <a:buNone/>
              <a:defRPr sz="1831" b="1"/>
            </a:lvl2pPr>
            <a:lvl3pPr marL="837133" indent="0">
              <a:buNone/>
              <a:defRPr sz="1648" b="1"/>
            </a:lvl3pPr>
            <a:lvl4pPr marL="1255700" indent="0">
              <a:buNone/>
              <a:defRPr sz="1465" b="1"/>
            </a:lvl4pPr>
            <a:lvl5pPr marL="1674266" indent="0">
              <a:buNone/>
              <a:defRPr sz="1465" b="1"/>
            </a:lvl5pPr>
            <a:lvl6pPr marL="2092833" indent="0">
              <a:buNone/>
              <a:defRPr sz="1465" b="1"/>
            </a:lvl6pPr>
            <a:lvl7pPr marL="2511400" indent="0">
              <a:buNone/>
              <a:defRPr sz="1465" b="1"/>
            </a:lvl7pPr>
            <a:lvl8pPr marL="2929966" indent="0">
              <a:buNone/>
              <a:defRPr sz="1465" b="1"/>
            </a:lvl8pPr>
            <a:lvl9pPr marL="3348533" indent="0">
              <a:buNone/>
              <a:defRPr sz="1465"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3AAE441-E983-463C-8CF9-0C06E59F940A}"/>
              </a:ext>
            </a:extLst>
          </p:cNvPr>
          <p:cNvSpPr>
            <a:spLocks noGrp="1"/>
          </p:cNvSpPr>
          <p:nvPr>
            <p:ph sz="quarter" idx="4"/>
          </p:nvPr>
        </p:nvSpPr>
        <p:spPr>
          <a:xfrm>
            <a:off x="5650617" y="2505075"/>
            <a:ext cx="4745182"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A75E96-3A03-497A-9789-10385869B2ED}"/>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8" name="页脚占位符 7">
            <a:extLst>
              <a:ext uri="{FF2B5EF4-FFF2-40B4-BE49-F238E27FC236}">
                <a16:creationId xmlns:a16="http://schemas.microsoft.com/office/drawing/2014/main" id="{5371D74F-509B-4B9E-B711-BBA133C88E5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06EAF8D-4F9F-450C-B322-A1DB4B07402C}"/>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2015488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70EC7D-362B-42BA-A13F-250C6559B85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F46AC36-3FE0-4D22-8201-BACBF26124A7}"/>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4" name="页脚占位符 3">
            <a:extLst>
              <a:ext uri="{FF2B5EF4-FFF2-40B4-BE49-F238E27FC236}">
                <a16:creationId xmlns:a16="http://schemas.microsoft.com/office/drawing/2014/main" id="{EA341767-C282-44BD-A0BC-C5600A1CC4D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9622104-93F9-46A7-AA64-FB2B4D384EF5}"/>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398866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11" name="矩形 10"/>
          <p:cNvSpPr/>
          <p:nvPr userDrawn="1"/>
        </p:nvSpPr>
        <p:spPr>
          <a:xfrm>
            <a:off x="0" y="6731540"/>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userDrawn="1"/>
        </p:nvSpPr>
        <p:spPr>
          <a:xfrm>
            <a:off x="-8384" y="0"/>
            <a:ext cx="11161713" cy="11967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userDrawn="1"/>
        </p:nvSpPr>
        <p:spPr>
          <a:xfrm>
            <a:off x="-8384" y="1300962"/>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07011" y="1300962"/>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标题 1"/>
          <p:cNvSpPr>
            <a:spLocks noGrp="1"/>
          </p:cNvSpPr>
          <p:nvPr>
            <p:ph type="title"/>
          </p:nvPr>
        </p:nvSpPr>
        <p:spPr>
          <a:xfrm>
            <a:off x="275995" y="1393398"/>
            <a:ext cx="10609720" cy="701870"/>
          </a:xfrm>
        </p:spPr>
        <p:txBody>
          <a:bodyPr>
            <a:normAutofit/>
          </a:bodyPr>
          <a:lstStyle>
            <a:lvl1pPr algn="l">
              <a:defRPr sz="2800">
                <a:latin typeface="黑体" panose="02010600030101010101" pitchFamily="49" charset="-122"/>
                <a:ea typeface="黑体" panose="02010600030101010101" pitchFamily="49" charset="-122"/>
              </a:defRPr>
            </a:lvl1pPr>
          </a:lstStyle>
          <a:p>
            <a:r>
              <a:rPr lang="zh-CN" altLang="en-US"/>
              <a:t>单击此处编辑母版标题样式</a:t>
            </a:r>
          </a:p>
        </p:txBody>
      </p:sp>
      <p:sp>
        <p:nvSpPr>
          <p:cNvPr id="21" name="内容占位符 2"/>
          <p:cNvSpPr>
            <a:spLocks noGrp="1"/>
          </p:cNvSpPr>
          <p:nvPr>
            <p:ph sz="half" idx="1"/>
          </p:nvPr>
        </p:nvSpPr>
        <p:spPr>
          <a:xfrm>
            <a:off x="275995" y="2291914"/>
            <a:ext cx="10609720" cy="4263416"/>
          </a:xfrm>
        </p:spPr>
        <p:txBody>
          <a:bodyPr>
            <a:normAutofit/>
          </a:bodyPr>
          <a:lstStyle>
            <a:lvl1pPr marL="457200" indent="-457200">
              <a:buFont typeface="Wingdings" panose="05000000000000000000" pitchFamily="2" charset="2"/>
              <a:buChar char="Ø"/>
              <a:defRPr sz="2400">
                <a:latin typeface="黑体" panose="02010600030101010101" pitchFamily="49" charset="-122"/>
                <a:ea typeface="黑体" panose="02010600030101010101" pitchFamily="49" charset="-122"/>
              </a:defRPr>
            </a:lvl1pPr>
            <a:lvl2pPr>
              <a:defRPr sz="2000">
                <a:latin typeface="黑体" panose="02010600030101010101" pitchFamily="49" charset="-122"/>
                <a:ea typeface="黑体" panose="02010600030101010101" pitchFamily="49" charset="-122"/>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0E2376-820B-4752-A107-1A4B11DD1AB5}"/>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3" name="页脚占位符 2">
            <a:extLst>
              <a:ext uri="{FF2B5EF4-FFF2-40B4-BE49-F238E27FC236}">
                <a16:creationId xmlns:a16="http://schemas.microsoft.com/office/drawing/2014/main" id="{354BD0A6-F0AE-44DC-AC66-954305EC9E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4DD7CF2-B1E9-4D77-B4C5-D0BECFE159E1}"/>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99803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B60491-8C20-4C3D-A84C-5A81C3F9C0B1}"/>
              </a:ext>
            </a:extLst>
          </p:cNvPr>
          <p:cNvSpPr>
            <a:spLocks noGrp="1"/>
          </p:cNvSpPr>
          <p:nvPr>
            <p:ph type="title"/>
          </p:nvPr>
        </p:nvSpPr>
        <p:spPr>
          <a:xfrm>
            <a:off x="768822" y="457200"/>
            <a:ext cx="3599943" cy="1600200"/>
          </a:xfrm>
        </p:spPr>
        <p:txBody>
          <a:bodyPr anchor="b"/>
          <a:lstStyle>
            <a:lvl1pPr>
              <a:defRPr sz="2930"/>
            </a:lvl1pPr>
          </a:lstStyle>
          <a:p>
            <a:r>
              <a:rPr lang="zh-CN" altLang="en-US"/>
              <a:t>单击此处编辑母版标题样式</a:t>
            </a:r>
          </a:p>
        </p:txBody>
      </p:sp>
      <p:sp>
        <p:nvSpPr>
          <p:cNvPr id="3" name="内容占位符 2">
            <a:extLst>
              <a:ext uri="{FF2B5EF4-FFF2-40B4-BE49-F238E27FC236}">
                <a16:creationId xmlns:a16="http://schemas.microsoft.com/office/drawing/2014/main" id="{47D8E87C-CF96-431E-A451-09074051F504}"/>
              </a:ext>
            </a:extLst>
          </p:cNvPr>
          <p:cNvSpPr>
            <a:spLocks noGrp="1"/>
          </p:cNvSpPr>
          <p:nvPr>
            <p:ph idx="1"/>
          </p:nvPr>
        </p:nvSpPr>
        <p:spPr>
          <a:xfrm>
            <a:off x="4745182" y="987426"/>
            <a:ext cx="5650617" cy="4873625"/>
          </a:xfrm>
        </p:spPr>
        <p:txBody>
          <a:bodyPr/>
          <a:lstStyle>
            <a:lvl1pPr>
              <a:defRPr sz="2930"/>
            </a:lvl1pPr>
            <a:lvl2pPr>
              <a:defRPr sz="2563"/>
            </a:lvl2pPr>
            <a:lvl3pPr>
              <a:defRPr sz="2197"/>
            </a:lvl3pPr>
            <a:lvl4pPr>
              <a:defRPr sz="1831"/>
            </a:lvl4pPr>
            <a:lvl5pPr>
              <a:defRPr sz="1831"/>
            </a:lvl5pPr>
            <a:lvl6pPr>
              <a:defRPr sz="1831"/>
            </a:lvl6pPr>
            <a:lvl7pPr>
              <a:defRPr sz="1831"/>
            </a:lvl7pPr>
            <a:lvl8pPr>
              <a:defRPr sz="1831"/>
            </a:lvl8pPr>
            <a:lvl9pPr>
              <a:defRPr sz="1831"/>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CA5280B-2B8C-4C9A-BEBB-E2653A74DEF0}"/>
              </a:ext>
            </a:extLst>
          </p:cNvPr>
          <p:cNvSpPr>
            <a:spLocks noGrp="1"/>
          </p:cNvSpPr>
          <p:nvPr>
            <p:ph type="body" sz="half" idx="2"/>
          </p:nvPr>
        </p:nvSpPr>
        <p:spPr>
          <a:xfrm>
            <a:off x="768822" y="2057400"/>
            <a:ext cx="3599943" cy="3811588"/>
          </a:xfrm>
        </p:spPr>
        <p:txBody>
          <a:bodyPr/>
          <a:lstStyle>
            <a:lvl1pPr marL="0" indent="0">
              <a:buNone/>
              <a:defRPr sz="1465"/>
            </a:lvl1pPr>
            <a:lvl2pPr marL="418567" indent="0">
              <a:buNone/>
              <a:defRPr sz="1282"/>
            </a:lvl2pPr>
            <a:lvl3pPr marL="837133" indent="0">
              <a:buNone/>
              <a:defRPr sz="1099"/>
            </a:lvl3pPr>
            <a:lvl4pPr marL="1255700" indent="0">
              <a:buNone/>
              <a:defRPr sz="915"/>
            </a:lvl4pPr>
            <a:lvl5pPr marL="1674266" indent="0">
              <a:buNone/>
              <a:defRPr sz="915"/>
            </a:lvl5pPr>
            <a:lvl6pPr marL="2092833" indent="0">
              <a:buNone/>
              <a:defRPr sz="915"/>
            </a:lvl6pPr>
            <a:lvl7pPr marL="2511400" indent="0">
              <a:buNone/>
              <a:defRPr sz="915"/>
            </a:lvl7pPr>
            <a:lvl8pPr marL="2929966" indent="0">
              <a:buNone/>
              <a:defRPr sz="915"/>
            </a:lvl8pPr>
            <a:lvl9pPr marL="3348533" indent="0">
              <a:buNone/>
              <a:defRPr sz="915"/>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7A215-D44A-48BC-A7D4-96D88D8D674D}"/>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6" name="页脚占位符 5">
            <a:extLst>
              <a:ext uri="{FF2B5EF4-FFF2-40B4-BE49-F238E27FC236}">
                <a16:creationId xmlns:a16="http://schemas.microsoft.com/office/drawing/2014/main" id="{ED845769-7161-44AF-A1CE-E8131E9906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9ECE82-3544-469E-9E44-239394245D4F}"/>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302003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E745A3-7797-4CB9-AB06-5759F46C1E34}"/>
              </a:ext>
            </a:extLst>
          </p:cNvPr>
          <p:cNvSpPr>
            <a:spLocks noGrp="1"/>
          </p:cNvSpPr>
          <p:nvPr>
            <p:ph type="title"/>
          </p:nvPr>
        </p:nvSpPr>
        <p:spPr>
          <a:xfrm>
            <a:off x="768822" y="457200"/>
            <a:ext cx="3599943" cy="1600200"/>
          </a:xfrm>
        </p:spPr>
        <p:txBody>
          <a:bodyPr anchor="b"/>
          <a:lstStyle>
            <a:lvl1pPr>
              <a:defRPr sz="2930"/>
            </a:lvl1pPr>
          </a:lstStyle>
          <a:p>
            <a:r>
              <a:rPr lang="zh-CN" altLang="en-US"/>
              <a:t>单击此处编辑母版标题样式</a:t>
            </a:r>
          </a:p>
        </p:txBody>
      </p:sp>
      <p:sp>
        <p:nvSpPr>
          <p:cNvPr id="3" name="图片占位符 2">
            <a:extLst>
              <a:ext uri="{FF2B5EF4-FFF2-40B4-BE49-F238E27FC236}">
                <a16:creationId xmlns:a16="http://schemas.microsoft.com/office/drawing/2014/main" id="{2D813938-44A7-4406-83C6-F9E69B1C16DA}"/>
              </a:ext>
            </a:extLst>
          </p:cNvPr>
          <p:cNvSpPr>
            <a:spLocks noGrp="1"/>
          </p:cNvSpPr>
          <p:nvPr>
            <p:ph type="pic" idx="1"/>
          </p:nvPr>
        </p:nvSpPr>
        <p:spPr>
          <a:xfrm>
            <a:off x="4745182" y="987426"/>
            <a:ext cx="5650617" cy="4873625"/>
          </a:xfrm>
        </p:spPr>
        <p:txBody>
          <a:bodyPr/>
          <a:lstStyle>
            <a:lvl1pPr marL="0" indent="0">
              <a:buNone/>
              <a:defRPr sz="2930"/>
            </a:lvl1pPr>
            <a:lvl2pPr marL="418567" indent="0">
              <a:buNone/>
              <a:defRPr sz="2563"/>
            </a:lvl2pPr>
            <a:lvl3pPr marL="837133" indent="0">
              <a:buNone/>
              <a:defRPr sz="2197"/>
            </a:lvl3pPr>
            <a:lvl4pPr marL="1255700" indent="0">
              <a:buNone/>
              <a:defRPr sz="1831"/>
            </a:lvl4pPr>
            <a:lvl5pPr marL="1674266" indent="0">
              <a:buNone/>
              <a:defRPr sz="1831"/>
            </a:lvl5pPr>
            <a:lvl6pPr marL="2092833" indent="0">
              <a:buNone/>
              <a:defRPr sz="1831"/>
            </a:lvl6pPr>
            <a:lvl7pPr marL="2511400" indent="0">
              <a:buNone/>
              <a:defRPr sz="1831"/>
            </a:lvl7pPr>
            <a:lvl8pPr marL="2929966" indent="0">
              <a:buNone/>
              <a:defRPr sz="1831"/>
            </a:lvl8pPr>
            <a:lvl9pPr marL="3348533" indent="0">
              <a:buNone/>
              <a:defRPr sz="1831"/>
            </a:lvl9pPr>
          </a:lstStyle>
          <a:p>
            <a:endParaRPr lang="zh-CN" altLang="en-US"/>
          </a:p>
        </p:txBody>
      </p:sp>
      <p:sp>
        <p:nvSpPr>
          <p:cNvPr id="4" name="文本占位符 3">
            <a:extLst>
              <a:ext uri="{FF2B5EF4-FFF2-40B4-BE49-F238E27FC236}">
                <a16:creationId xmlns:a16="http://schemas.microsoft.com/office/drawing/2014/main" id="{B50C5785-DDD0-4F02-8A76-5270E7E07C57}"/>
              </a:ext>
            </a:extLst>
          </p:cNvPr>
          <p:cNvSpPr>
            <a:spLocks noGrp="1"/>
          </p:cNvSpPr>
          <p:nvPr>
            <p:ph type="body" sz="half" idx="2"/>
          </p:nvPr>
        </p:nvSpPr>
        <p:spPr>
          <a:xfrm>
            <a:off x="768822" y="2057400"/>
            <a:ext cx="3599943" cy="3811588"/>
          </a:xfrm>
        </p:spPr>
        <p:txBody>
          <a:bodyPr/>
          <a:lstStyle>
            <a:lvl1pPr marL="0" indent="0">
              <a:buNone/>
              <a:defRPr sz="1465"/>
            </a:lvl1pPr>
            <a:lvl2pPr marL="418567" indent="0">
              <a:buNone/>
              <a:defRPr sz="1282"/>
            </a:lvl2pPr>
            <a:lvl3pPr marL="837133" indent="0">
              <a:buNone/>
              <a:defRPr sz="1099"/>
            </a:lvl3pPr>
            <a:lvl4pPr marL="1255700" indent="0">
              <a:buNone/>
              <a:defRPr sz="915"/>
            </a:lvl4pPr>
            <a:lvl5pPr marL="1674266" indent="0">
              <a:buNone/>
              <a:defRPr sz="915"/>
            </a:lvl5pPr>
            <a:lvl6pPr marL="2092833" indent="0">
              <a:buNone/>
              <a:defRPr sz="915"/>
            </a:lvl6pPr>
            <a:lvl7pPr marL="2511400" indent="0">
              <a:buNone/>
              <a:defRPr sz="915"/>
            </a:lvl7pPr>
            <a:lvl8pPr marL="2929966" indent="0">
              <a:buNone/>
              <a:defRPr sz="915"/>
            </a:lvl8pPr>
            <a:lvl9pPr marL="3348533" indent="0">
              <a:buNone/>
              <a:defRPr sz="915"/>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3C9EB95-7D89-4933-B5E3-B55D11D30EEE}"/>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6" name="页脚占位符 5">
            <a:extLst>
              <a:ext uri="{FF2B5EF4-FFF2-40B4-BE49-F238E27FC236}">
                <a16:creationId xmlns:a16="http://schemas.microsoft.com/office/drawing/2014/main" id="{C67DA273-97FA-41F6-9EE7-B4A993ECB8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F8F733-D50C-4478-8508-AFE6230E0CB2}"/>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767530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C7351-D677-4B5D-8823-EAA603EE621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2857D40-8F65-4B81-BBEB-8404893F821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16B328-5C27-47AE-A65A-11807EFA3B82}"/>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E6A26761-7052-42AE-9B05-2FEE36233E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C61BAE-0DCB-418C-8406-F61432E10CEF}"/>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2354071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B5FB705-2650-47BF-A79C-084E2BFED3A5}"/>
              </a:ext>
            </a:extLst>
          </p:cNvPr>
          <p:cNvSpPr>
            <a:spLocks noGrp="1"/>
          </p:cNvSpPr>
          <p:nvPr>
            <p:ph type="title" orient="vert"/>
          </p:nvPr>
        </p:nvSpPr>
        <p:spPr>
          <a:xfrm>
            <a:off x="7987601" y="365125"/>
            <a:ext cx="2406744"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8B10FCC-2E1F-49FA-988B-DE86191E23A6}"/>
              </a:ext>
            </a:extLst>
          </p:cNvPr>
          <p:cNvSpPr>
            <a:spLocks noGrp="1"/>
          </p:cNvSpPr>
          <p:nvPr>
            <p:ph type="body" orient="vert" idx="1"/>
          </p:nvPr>
        </p:nvSpPr>
        <p:spPr>
          <a:xfrm>
            <a:off x="767368" y="365125"/>
            <a:ext cx="7080712"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58B11C-9AE5-4B09-B1FE-F32113FB27A4}"/>
              </a:ext>
            </a:extLst>
          </p:cNvPr>
          <p:cNvSpPr>
            <a:spLocks noGrp="1"/>
          </p:cNvSpPr>
          <p:nvPr>
            <p:ph type="dt" sz="half" idx="10"/>
          </p:nvPr>
        </p:nvSpPr>
        <p:spPr/>
        <p:txBody>
          <a:body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DE43C897-D470-4A29-AEEE-75FB503F42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3E3D15-836D-4B7F-A68B-D7F675D09465}"/>
              </a:ext>
            </a:extLst>
          </p:cNvPr>
          <p:cNvSpPr>
            <a:spLocks noGrp="1"/>
          </p:cNvSpPr>
          <p:nvPr>
            <p:ph type="sldNum" sz="quarter" idx="12"/>
          </p:nvPr>
        </p:nvSpPr>
        <p:spPr/>
        <p:txBody>
          <a:body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1626673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8384" y="0"/>
            <a:ext cx="11161713" cy="3645024"/>
          </a:xfrm>
          <a:prstGeom prst="rect">
            <a:avLst/>
          </a:prstGeom>
          <a:solidFill>
            <a:srgbClr val="3F6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标题 1"/>
          <p:cNvSpPr>
            <a:spLocks noGrp="1"/>
          </p:cNvSpPr>
          <p:nvPr>
            <p:ph type="ctrTitle"/>
          </p:nvPr>
        </p:nvSpPr>
        <p:spPr>
          <a:xfrm>
            <a:off x="3981069" y="3903072"/>
            <a:ext cx="7165695" cy="1258673"/>
          </a:xfrm>
        </p:spPr>
        <p:txBody>
          <a:bodyPr>
            <a:normAutofit/>
          </a:bodyPr>
          <a:lstStyle>
            <a:lvl1pPr>
              <a:defRPr sz="4000">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grpSp>
        <p:nvGrpSpPr>
          <p:cNvPr id="12" name="组合 11"/>
          <p:cNvGrpSpPr/>
          <p:nvPr userDrawn="1"/>
        </p:nvGrpSpPr>
        <p:grpSpPr>
          <a:xfrm>
            <a:off x="943672" y="188640"/>
            <a:ext cx="3557064" cy="668111"/>
            <a:chOff x="943672" y="188640"/>
            <a:chExt cx="3557064" cy="668111"/>
          </a:xfrm>
        </p:grpSpPr>
        <p:sp>
          <p:nvSpPr>
            <p:cNvPr id="14" name="文本框 13"/>
            <p:cNvSpPr txBox="1"/>
            <p:nvPr userDrawn="1"/>
          </p:nvSpPr>
          <p:spPr>
            <a:xfrm>
              <a:off x="1137992" y="188640"/>
              <a:ext cx="2954655" cy="369332"/>
            </a:xfrm>
            <a:prstGeom prst="rect">
              <a:avLst/>
            </a:prstGeom>
            <a:noFill/>
          </p:spPr>
          <p:txBody>
            <a:bodyPr wrap="none" rtlCol="0">
              <a:spAutoFit/>
            </a:bodyPr>
            <a:lstStyle/>
            <a:p>
              <a:r>
                <a:rPr lang="zh-CN" altLang="en-US" b="0" dirty="0">
                  <a:solidFill>
                    <a:schemeClr val="bg1"/>
                  </a:solidFill>
                  <a:latin typeface="方正启体简体" panose="03000509000000000000" pitchFamily="65" charset="-122"/>
                  <a:ea typeface="方正启体简体" panose="03000509000000000000" pitchFamily="65" charset="-122"/>
                </a:rPr>
                <a:t>北京市海淀区教师进修学校</a:t>
              </a:r>
            </a:p>
          </p:txBody>
        </p:sp>
        <p:sp>
          <p:nvSpPr>
            <p:cNvPr id="15" name="文本框 14"/>
            <p:cNvSpPr txBox="1"/>
            <p:nvPr userDrawn="1"/>
          </p:nvSpPr>
          <p:spPr>
            <a:xfrm>
              <a:off x="943672" y="518197"/>
              <a:ext cx="3557064" cy="338554"/>
            </a:xfrm>
            <a:prstGeom prst="rect">
              <a:avLst/>
            </a:prstGeom>
            <a:noFill/>
          </p:spPr>
          <p:txBody>
            <a:bodyPr wrap="none" rtlCol="0">
              <a:spAutoFit/>
            </a:bodyPr>
            <a:lstStyle/>
            <a:p>
              <a:r>
                <a:rPr lang="en-US" altLang="zh-CN" sz="1600" dirty="0">
                  <a:solidFill>
                    <a:schemeClr val="bg1"/>
                  </a:solidFill>
                  <a:latin typeface="Calibri" panose="020F0502020204030204" pitchFamily="34" charset="0"/>
                  <a:ea typeface="迷你简启体" panose="03000509000000000000" pitchFamily="65" charset="-122"/>
                </a:rPr>
                <a:t>Beijing </a:t>
              </a:r>
              <a:r>
                <a:rPr lang="en-US" altLang="zh-CN" sz="1600" dirty="0" err="1">
                  <a:solidFill>
                    <a:schemeClr val="bg1"/>
                  </a:solidFill>
                  <a:latin typeface="Calibri" panose="020F0502020204030204" pitchFamily="34" charset="0"/>
                  <a:ea typeface="迷你简启体" panose="03000509000000000000" pitchFamily="65" charset="-122"/>
                </a:rPr>
                <a:t>Haidian</a:t>
              </a:r>
              <a:r>
                <a:rPr lang="en-US" altLang="zh-CN" sz="1600" dirty="0">
                  <a:solidFill>
                    <a:schemeClr val="bg1"/>
                  </a:solidFill>
                  <a:latin typeface="Calibri" panose="020F0502020204030204" pitchFamily="34" charset="0"/>
                  <a:ea typeface="迷你简启体" panose="03000509000000000000" pitchFamily="65" charset="-122"/>
                </a:rPr>
                <a:t> Teachers Training College</a:t>
              </a:r>
              <a:endParaRPr lang="zh-CN" altLang="en-US" sz="1600" dirty="0">
                <a:solidFill>
                  <a:schemeClr val="bg1"/>
                </a:solidFill>
                <a:latin typeface="Calibri" panose="020F0502020204030204" pitchFamily="34" charset="0"/>
                <a:ea typeface="迷你简启体" panose="03000509000000000000" pitchFamily="65" charset="-122"/>
              </a:endParaRPr>
            </a:p>
          </p:txBody>
        </p:sp>
      </p:gr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18" y="12429"/>
            <a:ext cx="1011535" cy="1011535"/>
          </a:xfrm>
          <a:prstGeom prst="rect">
            <a:avLst/>
          </a:prstGeom>
        </p:spPr>
      </p:pic>
      <p:sp>
        <p:nvSpPr>
          <p:cNvPr id="18" name="矩形 17"/>
          <p:cNvSpPr/>
          <p:nvPr userDrawn="1"/>
        </p:nvSpPr>
        <p:spPr>
          <a:xfrm>
            <a:off x="0" y="3801958"/>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15395" y="3801958"/>
            <a:ext cx="2946318" cy="72000"/>
          </a:xfrm>
          <a:prstGeom prst="rect">
            <a:avLst/>
          </a:prstGeom>
          <a:solidFill>
            <a:srgbClr val="3F67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副标题 2"/>
          <p:cNvSpPr>
            <a:spLocks noGrp="1"/>
          </p:cNvSpPr>
          <p:nvPr>
            <p:ph type="subTitle" idx="1"/>
          </p:nvPr>
        </p:nvSpPr>
        <p:spPr>
          <a:xfrm>
            <a:off x="3981069" y="5202864"/>
            <a:ext cx="7165033" cy="962754"/>
          </a:xfrm>
        </p:spPr>
        <p:txBody>
          <a:bodyPr>
            <a:normAutofit/>
          </a:bodyPr>
          <a:lstStyle>
            <a:lvl1pPr marL="0" indent="0" algn="r">
              <a:buNone/>
              <a:defRPr sz="2800">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extLst>
      <p:ext uri="{BB962C8B-B14F-4D97-AF65-F5344CB8AC3E}">
        <p14:creationId xmlns:p14="http://schemas.microsoft.com/office/powerpoint/2010/main" val="4105910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lumMod val="95000"/>
          </a:schemeClr>
        </a:solidFill>
        <a:effectLst/>
      </p:bgPr>
    </p:bg>
    <p:spTree>
      <p:nvGrpSpPr>
        <p:cNvPr id="1" name=""/>
        <p:cNvGrpSpPr/>
        <p:nvPr/>
      </p:nvGrpSpPr>
      <p:grpSpPr>
        <a:xfrm>
          <a:off x="0" y="0"/>
          <a:ext cx="0" cy="0"/>
          <a:chOff x="0" y="0"/>
          <a:chExt cx="0" cy="0"/>
        </a:xfrm>
      </p:grpSpPr>
      <p:sp>
        <p:nvSpPr>
          <p:cNvPr id="11" name="矩形 10"/>
          <p:cNvSpPr/>
          <p:nvPr userDrawn="1"/>
        </p:nvSpPr>
        <p:spPr>
          <a:xfrm>
            <a:off x="0" y="6731540"/>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userDrawn="1"/>
        </p:nvSpPr>
        <p:spPr>
          <a:xfrm>
            <a:off x="-8384" y="0"/>
            <a:ext cx="11161713" cy="11967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userDrawn="1"/>
        </p:nvSpPr>
        <p:spPr>
          <a:xfrm>
            <a:off x="-8384" y="1300962"/>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07011" y="1300962"/>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标题 1"/>
          <p:cNvSpPr>
            <a:spLocks noGrp="1"/>
          </p:cNvSpPr>
          <p:nvPr>
            <p:ph type="title"/>
          </p:nvPr>
        </p:nvSpPr>
        <p:spPr>
          <a:xfrm>
            <a:off x="0" y="1372962"/>
            <a:ext cx="11153328" cy="635598"/>
          </a:xfrm>
        </p:spPr>
        <p:txBody>
          <a:bodyPr>
            <a:normAutofit/>
          </a:bodyPr>
          <a:lstStyle>
            <a:lvl1pPr algn="ctr">
              <a:defRPr sz="28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23" name="内容占位符 2"/>
          <p:cNvSpPr>
            <a:spLocks noGrp="1"/>
          </p:cNvSpPr>
          <p:nvPr>
            <p:ph idx="1"/>
          </p:nvPr>
        </p:nvSpPr>
        <p:spPr>
          <a:xfrm>
            <a:off x="252264" y="2173830"/>
            <a:ext cx="10657184" cy="4381500"/>
          </a:xfrm>
        </p:spPr>
        <p:txBody>
          <a:bodyPr>
            <a:normAutofit/>
          </a:bodyPr>
          <a:lstStyle>
            <a:lvl1pPr marL="342900" indent="-342900" algn="ctr">
              <a:buFont typeface="Wingdings" panose="05000000000000000000" pitchFamily="2" charset="2"/>
              <a:buChar char="Ø"/>
              <a:defRPr sz="2400">
                <a:latin typeface="黑体" panose="02010609060101010101" pitchFamily="49" charset="-122"/>
                <a:ea typeface="黑体" panose="02010609060101010101" pitchFamily="49" charset="-122"/>
              </a:defRPr>
            </a:lvl1pPr>
          </a:lstStyle>
          <a:p>
            <a:pPr lvl="0"/>
            <a:r>
              <a:rPr lang="zh-CN" altLang="en-US" dirty="0"/>
              <a:t>单击此处编辑母版文本样式</a:t>
            </a:r>
          </a:p>
        </p:txBody>
      </p:sp>
    </p:spTree>
    <p:extLst>
      <p:ext uri="{BB962C8B-B14F-4D97-AF65-F5344CB8AC3E}">
        <p14:creationId xmlns:p14="http://schemas.microsoft.com/office/powerpoint/2010/main" val="3237390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11" name="矩形 10"/>
          <p:cNvSpPr/>
          <p:nvPr userDrawn="1"/>
        </p:nvSpPr>
        <p:spPr>
          <a:xfrm>
            <a:off x="0" y="6731540"/>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矩形 9"/>
          <p:cNvSpPr/>
          <p:nvPr userDrawn="1"/>
        </p:nvSpPr>
        <p:spPr>
          <a:xfrm>
            <a:off x="-8384" y="0"/>
            <a:ext cx="11161713" cy="11967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矩形 17"/>
          <p:cNvSpPr/>
          <p:nvPr userDrawn="1"/>
        </p:nvSpPr>
        <p:spPr>
          <a:xfrm>
            <a:off x="-8384" y="1300962"/>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207011" y="1300962"/>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标题 1"/>
          <p:cNvSpPr>
            <a:spLocks noGrp="1"/>
          </p:cNvSpPr>
          <p:nvPr>
            <p:ph type="title"/>
          </p:nvPr>
        </p:nvSpPr>
        <p:spPr>
          <a:xfrm>
            <a:off x="275995" y="1393398"/>
            <a:ext cx="10609720" cy="701870"/>
          </a:xfrm>
        </p:spPr>
        <p:txBody>
          <a:bodyPr>
            <a:normAutofit/>
          </a:bodyPr>
          <a:lstStyle>
            <a:lvl1pPr algn="l">
              <a:defRPr sz="2800">
                <a:latin typeface="黑体" panose="02010609060101010101" pitchFamily="49" charset="-122"/>
                <a:ea typeface="黑体" panose="02010609060101010101" pitchFamily="49" charset="-122"/>
              </a:defRPr>
            </a:lvl1pPr>
          </a:lstStyle>
          <a:p>
            <a:r>
              <a:rPr lang="zh-CN" altLang="en-US"/>
              <a:t>单击此处编辑母版标题样式</a:t>
            </a:r>
          </a:p>
        </p:txBody>
      </p:sp>
      <p:sp>
        <p:nvSpPr>
          <p:cNvPr id="21" name="内容占位符 2"/>
          <p:cNvSpPr>
            <a:spLocks noGrp="1"/>
          </p:cNvSpPr>
          <p:nvPr>
            <p:ph sz="half" idx="1"/>
          </p:nvPr>
        </p:nvSpPr>
        <p:spPr>
          <a:xfrm>
            <a:off x="275995" y="2291914"/>
            <a:ext cx="10609720" cy="4263416"/>
          </a:xfrm>
        </p:spPr>
        <p:txBody>
          <a:bodyPr>
            <a:normAutofit/>
          </a:bodyPr>
          <a:lstStyle>
            <a:lvl1pPr marL="457200" indent="-4572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000">
                <a:latin typeface="黑体" panose="02010609060101010101" pitchFamily="49" charset="-122"/>
                <a:ea typeface="黑体" panose="02010609060101010101" pitchFamily="49" charset="-122"/>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728805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两栏内容-横">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 name="直接连接符 3"/>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标题 1"/>
          <p:cNvSpPr>
            <a:spLocks noGrp="1"/>
          </p:cNvSpPr>
          <p:nvPr>
            <p:ph type="title"/>
          </p:nvPr>
        </p:nvSpPr>
        <p:spPr>
          <a:xfrm>
            <a:off x="91161" y="1072056"/>
            <a:ext cx="10905566" cy="484736"/>
          </a:xfrm>
        </p:spPr>
        <p:txBody>
          <a:bodyPr>
            <a:normAutofit/>
          </a:bodyPr>
          <a:lstStyle>
            <a:lvl1pPr>
              <a:defRPr sz="2800">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
        <p:nvSpPr>
          <p:cNvPr id="18" name="内容占位符 2"/>
          <p:cNvSpPr>
            <a:spLocks noGrp="1"/>
          </p:cNvSpPr>
          <p:nvPr>
            <p:ph idx="1"/>
          </p:nvPr>
        </p:nvSpPr>
        <p:spPr>
          <a:xfrm>
            <a:off x="252263" y="1736819"/>
            <a:ext cx="10657185" cy="2077591"/>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
        <p:nvSpPr>
          <p:cNvPr id="19" name="内容占位符 2"/>
          <p:cNvSpPr>
            <a:spLocks noGrp="1"/>
          </p:cNvSpPr>
          <p:nvPr>
            <p:ph idx="13"/>
          </p:nvPr>
        </p:nvSpPr>
        <p:spPr>
          <a:xfrm>
            <a:off x="252263" y="3936657"/>
            <a:ext cx="10657185" cy="2396897"/>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Tree>
    <p:extLst>
      <p:ext uri="{BB962C8B-B14F-4D97-AF65-F5344CB8AC3E}">
        <p14:creationId xmlns:p14="http://schemas.microsoft.com/office/powerpoint/2010/main" val="86471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两栏内容-竖">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矩形 15"/>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7" name="直接连接符 16"/>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标题 1"/>
          <p:cNvSpPr>
            <a:spLocks noGrp="1"/>
          </p:cNvSpPr>
          <p:nvPr>
            <p:ph type="title"/>
          </p:nvPr>
        </p:nvSpPr>
        <p:spPr>
          <a:xfrm>
            <a:off x="0" y="1011498"/>
            <a:ext cx="11161712" cy="679280"/>
          </a:xfrm>
        </p:spPr>
        <p:txBody>
          <a:bodyPr>
            <a:normAutofit/>
          </a:bodyPr>
          <a:lstStyle>
            <a:lvl1pPr algn="ctr">
              <a:defRPr sz="2800">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
        <p:nvSpPr>
          <p:cNvPr id="25" name="内容占位符 2"/>
          <p:cNvSpPr>
            <a:spLocks noGrp="1"/>
          </p:cNvSpPr>
          <p:nvPr>
            <p:ph sz="half" idx="1"/>
          </p:nvPr>
        </p:nvSpPr>
        <p:spPr>
          <a:xfrm>
            <a:off x="252264" y="1845303"/>
            <a:ext cx="5200027" cy="4381500"/>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p:txBody>
      </p:sp>
      <p:sp>
        <p:nvSpPr>
          <p:cNvPr id="26" name="内容占位符 3"/>
          <p:cNvSpPr>
            <a:spLocks noGrp="1"/>
          </p:cNvSpPr>
          <p:nvPr>
            <p:ph sz="half" idx="2"/>
          </p:nvPr>
        </p:nvSpPr>
        <p:spPr>
          <a:xfrm>
            <a:off x="5724872" y="1839325"/>
            <a:ext cx="5200027" cy="4381500"/>
          </a:xfrm>
        </p:spPr>
        <p:txBody>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p:txBody>
      </p:sp>
    </p:spTree>
    <p:extLst>
      <p:ext uri="{BB962C8B-B14F-4D97-AF65-F5344CB8AC3E}">
        <p14:creationId xmlns:p14="http://schemas.microsoft.com/office/powerpoint/2010/main" val="245093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横">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 name="直接连接符 3"/>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标题 1"/>
          <p:cNvSpPr>
            <a:spLocks noGrp="1"/>
          </p:cNvSpPr>
          <p:nvPr>
            <p:ph type="title"/>
          </p:nvPr>
        </p:nvSpPr>
        <p:spPr>
          <a:xfrm>
            <a:off x="91161" y="1072056"/>
            <a:ext cx="10905566" cy="484736"/>
          </a:xfrm>
        </p:spPr>
        <p:txBody>
          <a:bodyPr>
            <a:normAutofit/>
          </a:bodyPr>
          <a:lstStyle>
            <a:lvl1pPr>
              <a:defRPr sz="2800">
                <a:latin typeface="黑体" panose="02010600030101010101" pitchFamily="49" charset="-122"/>
                <a:ea typeface="黑体" panose="02010600030101010101" pitchFamily="49" charset="-122"/>
              </a:defRPr>
            </a:lvl1pPr>
          </a:lstStyle>
          <a:p>
            <a:r>
              <a:rPr lang="zh-CN" altLang="en-US"/>
              <a:t>单击此处编辑母版标题样式</a:t>
            </a:r>
            <a:endParaRPr lang="zh-CN" altLang="en-US" dirty="0"/>
          </a:p>
        </p:txBody>
      </p:sp>
      <p:sp>
        <p:nvSpPr>
          <p:cNvPr id="18" name="内容占位符 2"/>
          <p:cNvSpPr>
            <a:spLocks noGrp="1"/>
          </p:cNvSpPr>
          <p:nvPr>
            <p:ph idx="1"/>
          </p:nvPr>
        </p:nvSpPr>
        <p:spPr>
          <a:xfrm>
            <a:off x="252263" y="1736819"/>
            <a:ext cx="10657185" cy="2077591"/>
          </a:xfrm>
        </p:spPr>
        <p:txBody>
          <a:bodyPr/>
          <a:lstStyle>
            <a:lvl1pPr marL="342900" indent="-342900">
              <a:buFont typeface="Wingdings" panose="05000000000000000000" pitchFamily="2" charset="2"/>
              <a:buChar char="Ø"/>
              <a:defRPr sz="2400">
                <a:latin typeface="黑体" panose="02010600030101010101" pitchFamily="49" charset="-122"/>
                <a:ea typeface="黑体" panose="0201060003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
        <p:nvSpPr>
          <p:cNvPr id="19" name="内容占位符 2"/>
          <p:cNvSpPr>
            <a:spLocks noGrp="1"/>
          </p:cNvSpPr>
          <p:nvPr>
            <p:ph idx="13"/>
          </p:nvPr>
        </p:nvSpPr>
        <p:spPr>
          <a:xfrm>
            <a:off x="252263" y="3936657"/>
            <a:ext cx="10657185" cy="2396897"/>
          </a:xfrm>
        </p:spPr>
        <p:txBody>
          <a:bodyPr/>
          <a:lstStyle>
            <a:lvl1pPr marL="342900" indent="-342900">
              <a:buFont typeface="Wingdings" panose="05000000000000000000" pitchFamily="2" charset="2"/>
              <a:buChar char="Ø"/>
              <a:defRPr sz="2400">
                <a:latin typeface="黑体" panose="02010600030101010101" pitchFamily="49" charset="-122"/>
                <a:ea typeface="黑体" panose="02010600030101010101" pitchFamily="49" charset="-122"/>
              </a:defRPr>
            </a:lvl1pPr>
            <a:lvl2pPr marL="800100" indent="-342900">
              <a:buFont typeface="Arial" panose="020B0604020202020204" pitchFamily="34" charset="0"/>
              <a:buChar char="•"/>
              <a:defRPr/>
            </a:lvl2pPr>
          </a:lstStyle>
          <a:p>
            <a:pPr lvl="0"/>
            <a:r>
              <a:rPr lang="zh-CN" altLang="en-US" dirty="0"/>
              <a:t>单击此处编辑母版文本样式</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文本和图片">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4" name="直接连接符 13"/>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图片占位符 2"/>
          <p:cNvSpPr>
            <a:spLocks noGrp="1"/>
          </p:cNvSpPr>
          <p:nvPr>
            <p:ph type="pic" idx="1"/>
          </p:nvPr>
        </p:nvSpPr>
        <p:spPr>
          <a:xfrm>
            <a:off x="180256" y="3757044"/>
            <a:ext cx="5206958" cy="2553724"/>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20" name="图片占位符 2"/>
          <p:cNvSpPr>
            <a:spLocks noGrp="1"/>
          </p:cNvSpPr>
          <p:nvPr>
            <p:ph type="pic" idx="13"/>
          </p:nvPr>
        </p:nvSpPr>
        <p:spPr>
          <a:xfrm>
            <a:off x="5868888" y="3757045"/>
            <a:ext cx="5098219" cy="2553723"/>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p>
        </p:txBody>
      </p:sp>
      <p:sp>
        <p:nvSpPr>
          <p:cNvPr id="21" name="标题 1"/>
          <p:cNvSpPr>
            <a:spLocks noGrp="1"/>
          </p:cNvSpPr>
          <p:nvPr>
            <p:ph type="title"/>
          </p:nvPr>
        </p:nvSpPr>
        <p:spPr>
          <a:xfrm>
            <a:off x="5137" y="1009154"/>
            <a:ext cx="11156576" cy="547638"/>
          </a:xfrm>
        </p:spPr>
        <p:txBody>
          <a:bodyPr>
            <a:normAutofit/>
          </a:bodyPr>
          <a:lstStyle>
            <a:lvl1pPr algn="ctr">
              <a:defRPr sz="28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22" name="内容占位符 2"/>
          <p:cNvSpPr>
            <a:spLocks noGrp="1"/>
          </p:cNvSpPr>
          <p:nvPr>
            <p:ph idx="14"/>
          </p:nvPr>
        </p:nvSpPr>
        <p:spPr>
          <a:xfrm>
            <a:off x="180256" y="1700808"/>
            <a:ext cx="10786851" cy="1985676"/>
          </a:xfrm>
        </p:spPr>
        <p:txBody>
          <a:bodyPr>
            <a:normAutofit/>
          </a:bodyPr>
          <a:lstStyle>
            <a:lvl1pPr marL="342900" indent="-342900">
              <a:buFont typeface="Wingdings" panose="05000000000000000000" pitchFamily="2" charset="2"/>
              <a:buChar char="Ø"/>
              <a:defRPr sz="2400">
                <a:latin typeface="黑体" panose="02010609060101010101" pitchFamily="49" charset="-122"/>
                <a:ea typeface="黑体" panose="02010609060101010101" pitchFamily="49" charset="-122"/>
              </a:defRPr>
            </a:lvl1pPr>
            <a:lvl2pPr marL="0" indent="0" algn="ctr">
              <a:spcBef>
                <a:spcPts val="0"/>
              </a:spcBef>
              <a:buFont typeface="Arial" panose="020B0604020202020204" pitchFamily="34" charset="0"/>
              <a:buNone/>
              <a:defRPr/>
            </a:lvl2pPr>
          </a:lstStyle>
          <a:p>
            <a:pPr lvl="0"/>
            <a:r>
              <a:rPr lang="zh-CN" altLang="en-US" dirty="0"/>
              <a:t>单击此处编辑母版文本样式</a:t>
            </a:r>
          </a:p>
        </p:txBody>
      </p:sp>
    </p:spTree>
    <p:extLst>
      <p:ext uri="{BB962C8B-B14F-4D97-AF65-F5344CB8AC3E}">
        <p14:creationId xmlns:p14="http://schemas.microsoft.com/office/powerpoint/2010/main" val="3925231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和文本">
    <p:bg>
      <p:bgPr>
        <a:solidFill>
          <a:schemeClr val="bg1">
            <a:lumMod val="95000"/>
          </a:schemeClr>
        </a:solidFill>
        <a:effectLst/>
      </p:bgPr>
    </p:bg>
    <p:spTree>
      <p:nvGrpSpPr>
        <p:cNvPr id="1" name=""/>
        <p:cNvGrpSpPr/>
        <p:nvPr/>
      </p:nvGrpSpPr>
      <p:grpSpPr>
        <a:xfrm>
          <a:off x="0" y="0"/>
          <a:ext cx="0" cy="0"/>
          <a:chOff x="0" y="0"/>
          <a:chExt cx="0" cy="0"/>
        </a:xfrm>
      </p:grpSpPr>
      <p:sp>
        <p:nvSpPr>
          <p:cNvPr id="40" name="矩形 39"/>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2" name="直接连接符 41"/>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图片占位符 2"/>
          <p:cNvSpPr>
            <a:spLocks noGrp="1"/>
          </p:cNvSpPr>
          <p:nvPr>
            <p:ph type="pic" idx="1"/>
          </p:nvPr>
        </p:nvSpPr>
        <p:spPr>
          <a:xfrm>
            <a:off x="252264" y="1065188"/>
            <a:ext cx="4567518" cy="3570808"/>
          </a:xfrm>
        </p:spPr>
        <p:txBody>
          <a:bodyPr/>
          <a:lstStyle>
            <a:lvl1pPr marL="0" indent="0">
              <a:buNone/>
              <a:defRPr sz="28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8" name="文本占位符 3"/>
          <p:cNvSpPr>
            <a:spLocks noGrp="1"/>
          </p:cNvSpPr>
          <p:nvPr>
            <p:ph type="body" sz="half" idx="2" hasCustomPrompt="1"/>
          </p:nvPr>
        </p:nvSpPr>
        <p:spPr>
          <a:xfrm>
            <a:off x="252595" y="4760177"/>
            <a:ext cx="4567518" cy="1591790"/>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p>
        </p:txBody>
      </p:sp>
      <p:sp>
        <p:nvSpPr>
          <p:cNvPr id="49" name="图片占位符 2"/>
          <p:cNvSpPr>
            <a:spLocks noGrp="1"/>
          </p:cNvSpPr>
          <p:nvPr>
            <p:ph type="pic" idx="13"/>
          </p:nvPr>
        </p:nvSpPr>
        <p:spPr>
          <a:xfrm>
            <a:off x="5806516" y="1015736"/>
            <a:ext cx="4961348" cy="3570808"/>
          </a:xfrm>
        </p:spPr>
        <p:txBody>
          <a:bodyPr/>
          <a:lstStyle>
            <a:lvl1pPr marL="0" indent="0">
              <a:buNone/>
              <a:defRPr sz="2800">
                <a:latin typeface="黑体" panose="02010609060101010101" pitchFamily="49" charset="-122"/>
                <a:ea typeface="黑体" panose="0201060906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p>
        </p:txBody>
      </p:sp>
      <p:sp>
        <p:nvSpPr>
          <p:cNvPr id="50" name="文本占位符 3"/>
          <p:cNvSpPr>
            <a:spLocks noGrp="1"/>
          </p:cNvSpPr>
          <p:nvPr>
            <p:ph type="body" sz="half" idx="14" hasCustomPrompt="1"/>
          </p:nvPr>
        </p:nvSpPr>
        <p:spPr>
          <a:xfrm>
            <a:off x="5806516" y="4773434"/>
            <a:ext cx="4961348" cy="1591790"/>
          </a:xfrm>
        </p:spPr>
        <p:txBody>
          <a:bodyPr>
            <a:normAutofit/>
          </a:bodyPr>
          <a:lstStyle>
            <a:lvl1pPr marL="0" indent="0">
              <a:buNone/>
              <a:defRPr sz="2400">
                <a:latin typeface="黑体" panose="02010609060101010101" pitchFamily="49" charset="-122"/>
                <a:ea typeface="黑体"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p>
        </p:txBody>
      </p:sp>
    </p:spTree>
    <p:extLst>
      <p:ext uri="{BB962C8B-B14F-4D97-AF65-F5344CB8AC3E}">
        <p14:creationId xmlns:p14="http://schemas.microsoft.com/office/powerpoint/2010/main" val="235763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6" name="矩形 5"/>
          <p:cNvSpPr/>
          <p:nvPr userDrawn="1"/>
        </p:nvSpPr>
        <p:spPr>
          <a:xfrm>
            <a:off x="-8384" y="0"/>
            <a:ext cx="11161713" cy="364502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userDrawn="1"/>
        </p:nvSpPr>
        <p:spPr>
          <a:xfrm>
            <a:off x="0" y="5301216"/>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userDrawn="1"/>
        </p:nvSpPr>
        <p:spPr>
          <a:xfrm>
            <a:off x="8215395" y="5301216"/>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520" y="4329108"/>
            <a:ext cx="1944216" cy="1944216"/>
          </a:xfrm>
          <a:prstGeom prst="rect">
            <a:avLst/>
          </a:prstGeom>
        </p:spPr>
      </p:pic>
      <p:pic>
        <p:nvPicPr>
          <p:cNvPr id="16" name="图片 15"/>
          <p:cNvPicPr>
            <a:picLocks noChangeAspect="1"/>
          </p:cNvPicPr>
          <p:nvPr userDrawn="1"/>
        </p:nvPicPr>
        <p:blipFill>
          <a:blip r:embed="rId3"/>
          <a:stretch>
            <a:fillRect/>
          </a:stretch>
        </p:blipFill>
        <p:spPr>
          <a:xfrm>
            <a:off x="2196480" y="4239757"/>
            <a:ext cx="619125" cy="466725"/>
          </a:xfrm>
          <a:prstGeom prst="rect">
            <a:avLst/>
          </a:prstGeom>
        </p:spPr>
      </p:pic>
    </p:spTree>
    <p:extLst>
      <p:ext uri="{BB962C8B-B14F-4D97-AF65-F5344CB8AC3E}">
        <p14:creationId xmlns:p14="http://schemas.microsoft.com/office/powerpoint/2010/main" val="220560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767346" y="6356350"/>
            <a:ext cx="2511314" cy="365125"/>
          </a:xfrm>
        </p:spPr>
        <p:txBody>
          <a:bodyPr/>
          <a:lstStyle/>
          <a:p>
            <a:fld id="{D5E0ECFF-3D40-461E-B67F-0F5B0FB6D973}" type="datetimeFigureOut">
              <a:rPr lang="zh-CN" altLang="en-US" smtClean="0"/>
              <a:t>2024-09-04</a:t>
            </a:fld>
            <a:endParaRPr lang="zh-CN" altLang="en-US"/>
          </a:p>
        </p:txBody>
      </p:sp>
      <p:sp>
        <p:nvSpPr>
          <p:cNvPr id="3" name="页脚占位符 2"/>
          <p:cNvSpPr>
            <a:spLocks noGrp="1"/>
          </p:cNvSpPr>
          <p:nvPr>
            <p:ph type="ftr" sz="quarter" idx="11"/>
          </p:nvPr>
        </p:nvSpPr>
        <p:spPr>
          <a:xfrm>
            <a:off x="3697212" y="6356350"/>
            <a:ext cx="3766971" cy="365125"/>
          </a:xfrm>
        </p:spPr>
        <p:txBody>
          <a:bodyPr/>
          <a:lstStyle/>
          <a:p>
            <a:endParaRPr lang="zh-CN" altLang="en-US"/>
          </a:p>
        </p:txBody>
      </p:sp>
      <p:sp>
        <p:nvSpPr>
          <p:cNvPr id="4" name="灯片编号占位符 3"/>
          <p:cNvSpPr>
            <a:spLocks noGrp="1"/>
          </p:cNvSpPr>
          <p:nvPr>
            <p:ph type="sldNum" sz="quarter" idx="12"/>
          </p:nvPr>
        </p:nvSpPr>
        <p:spPr>
          <a:xfrm>
            <a:off x="7882735" y="6356350"/>
            <a:ext cx="2511314" cy="365125"/>
          </a:xfrm>
        </p:spPr>
        <p:txBody>
          <a:bodyPr/>
          <a:lstStyle/>
          <a:p>
            <a:fld id="{0D2884C4-3770-4651-9ACE-DC3EB273DF83}"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2752" y="211328"/>
            <a:ext cx="874483" cy="54321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98606" y="136744"/>
            <a:ext cx="579681" cy="641744"/>
          </a:xfrm>
          <a:prstGeom prst="rect">
            <a:avLst/>
          </a:prstGeom>
        </p:spPr>
      </p:pic>
    </p:spTree>
    <p:extLst>
      <p:ext uri="{BB962C8B-B14F-4D97-AF65-F5344CB8AC3E}">
        <p14:creationId xmlns:p14="http://schemas.microsoft.com/office/powerpoint/2010/main" val="27961504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37129" y="6108898"/>
            <a:ext cx="2511314" cy="334261"/>
          </a:xfrm>
        </p:spPr>
        <p:txBody>
          <a:bodyPr wrap="square">
            <a:normAutofit/>
          </a:bodyPr>
          <a:lstStyle/>
          <a:p>
            <a:fld id="{5592522B-0F24-4480-B9DD-A9474A6880D6}" type="datetimeFigureOut">
              <a:rPr lang="zh-CN" altLang="en-US" smtClean="0"/>
              <a:t>2024-09-04</a:t>
            </a:fld>
            <a:endParaRPr lang="zh-CN" altLang="en-US"/>
          </a:p>
        </p:txBody>
      </p:sp>
      <p:sp>
        <p:nvSpPr>
          <p:cNvPr id="4" name="页脚占位符 3"/>
          <p:cNvSpPr>
            <a:spLocks noGrp="1"/>
          </p:cNvSpPr>
          <p:nvPr>
            <p:ph type="ftr" sz="quarter" idx="11"/>
            <p:custDataLst>
              <p:tags r:id="rId3"/>
            </p:custDataLst>
          </p:nvPr>
        </p:nvSpPr>
        <p:spPr>
          <a:xfrm>
            <a:off x="3697212" y="6108898"/>
            <a:ext cx="3766971" cy="334261"/>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013998" y="6108898"/>
            <a:ext cx="2511314" cy="334261"/>
          </a:xfrm>
        </p:spPr>
        <p:txBody>
          <a:bodyPr wrap="square">
            <a:normAutofit/>
          </a:bodyPr>
          <a:lstStyle/>
          <a:p>
            <a:fld id="{BE5F26B5-172A-4DC2-B0B7-181CFC56B87C}" type="slidenum">
              <a:rPr lang="zh-CN" altLang="en-US" smtClean="0"/>
              <a:t>‹#›</a:t>
            </a:fld>
            <a:endParaRPr lang="zh-CN" altLang="en-US"/>
          </a:p>
        </p:txBody>
      </p:sp>
    </p:spTree>
    <p:extLst>
      <p:ext uri="{BB962C8B-B14F-4D97-AF65-F5344CB8AC3E}">
        <p14:creationId xmlns:p14="http://schemas.microsoft.com/office/powerpoint/2010/main" val="294316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竖">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矩形 15"/>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7" name="直接连接符 16"/>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标题 1"/>
          <p:cNvSpPr>
            <a:spLocks noGrp="1"/>
          </p:cNvSpPr>
          <p:nvPr>
            <p:ph type="title"/>
          </p:nvPr>
        </p:nvSpPr>
        <p:spPr>
          <a:xfrm>
            <a:off x="0" y="1011498"/>
            <a:ext cx="11161712" cy="679280"/>
          </a:xfrm>
        </p:spPr>
        <p:txBody>
          <a:bodyPr>
            <a:normAutofit/>
          </a:bodyPr>
          <a:lstStyle>
            <a:lvl1pPr algn="ctr">
              <a:defRPr sz="2800">
                <a:latin typeface="黑体" panose="02010600030101010101" pitchFamily="49" charset="-122"/>
                <a:ea typeface="黑体" panose="02010600030101010101" pitchFamily="49" charset="-122"/>
              </a:defRPr>
            </a:lvl1pPr>
          </a:lstStyle>
          <a:p>
            <a:r>
              <a:rPr lang="zh-CN" altLang="en-US"/>
              <a:t>单击此处编辑母版标题样式</a:t>
            </a:r>
            <a:endParaRPr lang="zh-CN" altLang="en-US" dirty="0"/>
          </a:p>
        </p:txBody>
      </p:sp>
      <p:sp>
        <p:nvSpPr>
          <p:cNvPr id="25" name="内容占位符 2"/>
          <p:cNvSpPr>
            <a:spLocks noGrp="1"/>
          </p:cNvSpPr>
          <p:nvPr>
            <p:ph sz="half" idx="1"/>
          </p:nvPr>
        </p:nvSpPr>
        <p:spPr>
          <a:xfrm>
            <a:off x="252264" y="1845303"/>
            <a:ext cx="5200027" cy="4381500"/>
          </a:xfrm>
        </p:spPr>
        <p:txBody>
          <a:bodyPr/>
          <a:lstStyle>
            <a:lvl1pPr marL="342900" indent="-342900">
              <a:buFont typeface="Wingdings" panose="05000000000000000000" pitchFamily="2" charset="2"/>
              <a:buChar char="Ø"/>
              <a:defRPr sz="2400">
                <a:latin typeface="黑体" panose="02010600030101010101" pitchFamily="49" charset="-122"/>
                <a:ea typeface="黑体" panose="0201060003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p:txBody>
      </p:sp>
      <p:sp>
        <p:nvSpPr>
          <p:cNvPr id="26" name="内容占位符 3"/>
          <p:cNvSpPr>
            <a:spLocks noGrp="1"/>
          </p:cNvSpPr>
          <p:nvPr>
            <p:ph sz="half" idx="2"/>
          </p:nvPr>
        </p:nvSpPr>
        <p:spPr>
          <a:xfrm>
            <a:off x="5724872" y="1839325"/>
            <a:ext cx="5200027" cy="4381500"/>
          </a:xfrm>
        </p:spPr>
        <p:txBody>
          <a:bodyPr/>
          <a:lstStyle>
            <a:lvl1pPr marL="342900" indent="-342900">
              <a:buFont typeface="Wingdings" panose="05000000000000000000" pitchFamily="2" charset="2"/>
              <a:buChar char="Ø"/>
              <a:defRPr sz="2400">
                <a:latin typeface="黑体" panose="02010600030101010101" pitchFamily="49" charset="-122"/>
                <a:ea typeface="黑体" panose="02010600030101010101" pitchFamily="49" charset="-122"/>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本和图片">
    <p:bg>
      <p:bgPr>
        <a:solidFill>
          <a:schemeClr val="bg1">
            <a:lumMod val="95000"/>
          </a:schemeClr>
        </a:solidFill>
        <a:effectLst/>
      </p:bgPr>
    </p:bg>
    <p:spTree>
      <p:nvGrpSpPr>
        <p:cNvPr id="1" name=""/>
        <p:cNvGrpSpPr/>
        <p:nvPr/>
      </p:nvGrpSpPr>
      <p:grpSpPr>
        <a:xfrm>
          <a:off x="0" y="0"/>
          <a:ext cx="0" cy="0"/>
          <a:chOff x="0" y="0"/>
          <a:chExt cx="0" cy="0"/>
        </a:xfrm>
      </p:grpSpPr>
      <p:sp>
        <p:nvSpPr>
          <p:cNvPr id="9" name="矩形 8"/>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4" name="直接连接符 13"/>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图片占位符 2"/>
          <p:cNvSpPr>
            <a:spLocks noGrp="1"/>
          </p:cNvSpPr>
          <p:nvPr>
            <p:ph type="pic" idx="1"/>
          </p:nvPr>
        </p:nvSpPr>
        <p:spPr>
          <a:xfrm>
            <a:off x="180256" y="3757044"/>
            <a:ext cx="5206958" cy="2553724"/>
          </a:xfrm>
        </p:spPr>
        <p:txBody>
          <a:bodyPr>
            <a:normAutofit/>
          </a:bodyPr>
          <a:lstStyle>
            <a:lvl1pPr marL="0" indent="0">
              <a:buNone/>
              <a:defRPr sz="2400">
                <a:latin typeface="黑体" panose="02010600030101010101" pitchFamily="49" charset="-122"/>
                <a:ea typeface="黑体" panose="0201060003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20" name="图片占位符 2"/>
          <p:cNvSpPr>
            <a:spLocks noGrp="1"/>
          </p:cNvSpPr>
          <p:nvPr>
            <p:ph type="pic" idx="13"/>
          </p:nvPr>
        </p:nvSpPr>
        <p:spPr>
          <a:xfrm>
            <a:off x="5868888" y="3757045"/>
            <a:ext cx="5098219" cy="2553723"/>
          </a:xfrm>
        </p:spPr>
        <p:txBody>
          <a:bodyPr>
            <a:normAutofit/>
          </a:bodyPr>
          <a:lstStyle>
            <a:lvl1pPr marL="0" indent="0">
              <a:buNone/>
              <a:defRPr sz="2400">
                <a:latin typeface="黑体" panose="02010600030101010101" pitchFamily="49" charset="-122"/>
                <a:ea typeface="黑体" panose="0201060003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p>
        </p:txBody>
      </p:sp>
      <p:sp>
        <p:nvSpPr>
          <p:cNvPr id="21" name="标题 1"/>
          <p:cNvSpPr>
            <a:spLocks noGrp="1"/>
          </p:cNvSpPr>
          <p:nvPr>
            <p:ph type="title"/>
          </p:nvPr>
        </p:nvSpPr>
        <p:spPr>
          <a:xfrm>
            <a:off x="5137" y="1009154"/>
            <a:ext cx="11156576" cy="547638"/>
          </a:xfrm>
        </p:spPr>
        <p:txBody>
          <a:bodyPr>
            <a:normAutofit/>
          </a:bodyPr>
          <a:lstStyle>
            <a:lvl1pPr algn="ctr">
              <a:defRPr sz="2800">
                <a:latin typeface="黑体" panose="02010600030101010101" pitchFamily="49" charset="-122"/>
                <a:ea typeface="黑体" panose="02010600030101010101" pitchFamily="49" charset="-122"/>
              </a:defRPr>
            </a:lvl1pPr>
          </a:lstStyle>
          <a:p>
            <a:r>
              <a:rPr lang="zh-CN" altLang="en-US" dirty="0"/>
              <a:t>单击此处编辑母版标题样式</a:t>
            </a:r>
          </a:p>
        </p:txBody>
      </p:sp>
      <p:sp>
        <p:nvSpPr>
          <p:cNvPr id="22" name="内容占位符 2"/>
          <p:cNvSpPr>
            <a:spLocks noGrp="1"/>
          </p:cNvSpPr>
          <p:nvPr>
            <p:ph idx="14"/>
          </p:nvPr>
        </p:nvSpPr>
        <p:spPr>
          <a:xfrm>
            <a:off x="180256" y="1700808"/>
            <a:ext cx="10786851" cy="1985676"/>
          </a:xfrm>
        </p:spPr>
        <p:txBody>
          <a:bodyPr>
            <a:normAutofit/>
          </a:bodyPr>
          <a:lstStyle>
            <a:lvl1pPr marL="342900" indent="-342900">
              <a:buFont typeface="Wingdings" panose="05000000000000000000" pitchFamily="2" charset="2"/>
              <a:buChar char="Ø"/>
              <a:defRPr sz="2400">
                <a:latin typeface="黑体" panose="02010600030101010101" pitchFamily="49" charset="-122"/>
                <a:ea typeface="黑体" panose="02010600030101010101" pitchFamily="49" charset="-122"/>
              </a:defRPr>
            </a:lvl1pPr>
            <a:lvl2pPr marL="0" indent="0" algn="ctr">
              <a:spcBef>
                <a:spcPts val="0"/>
              </a:spcBef>
              <a:buFont typeface="Arial" panose="020B0604020202020204" pitchFamily="34" charset="0"/>
              <a:buNone/>
              <a:defRPr/>
            </a:lvl2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和文本">
    <p:bg>
      <p:bgPr>
        <a:solidFill>
          <a:schemeClr val="bg1">
            <a:lumMod val="95000"/>
          </a:schemeClr>
        </a:solidFill>
        <a:effectLst/>
      </p:bgPr>
    </p:bg>
    <p:spTree>
      <p:nvGrpSpPr>
        <p:cNvPr id="1" name=""/>
        <p:cNvGrpSpPr/>
        <p:nvPr/>
      </p:nvGrpSpPr>
      <p:grpSpPr>
        <a:xfrm>
          <a:off x="0" y="0"/>
          <a:ext cx="0" cy="0"/>
          <a:chOff x="0" y="0"/>
          <a:chExt cx="0" cy="0"/>
        </a:xfrm>
      </p:grpSpPr>
      <p:sp>
        <p:nvSpPr>
          <p:cNvPr id="40" name="矩形 39"/>
          <p:cNvSpPr/>
          <p:nvPr userDrawn="1"/>
        </p:nvSpPr>
        <p:spPr>
          <a:xfrm>
            <a:off x="0" y="0"/>
            <a:ext cx="1116171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userDrawn="1"/>
        </p:nvSpPr>
        <p:spPr>
          <a:xfrm>
            <a:off x="-1" y="6381328"/>
            <a:ext cx="11161713" cy="1511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2" name="直接连接符 41"/>
          <p:cNvCxnSpPr/>
          <p:nvPr userDrawn="1"/>
        </p:nvCxnSpPr>
        <p:spPr>
          <a:xfrm>
            <a:off x="-1" y="980728"/>
            <a:ext cx="111617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图片占位符 2"/>
          <p:cNvSpPr>
            <a:spLocks noGrp="1"/>
          </p:cNvSpPr>
          <p:nvPr>
            <p:ph type="pic" idx="1"/>
          </p:nvPr>
        </p:nvSpPr>
        <p:spPr>
          <a:xfrm>
            <a:off x="252264" y="1065188"/>
            <a:ext cx="4567518" cy="3570808"/>
          </a:xfrm>
        </p:spPr>
        <p:txBody>
          <a:bodyPr/>
          <a:lstStyle>
            <a:lvl1pPr marL="0" indent="0">
              <a:buNone/>
              <a:defRPr sz="2800">
                <a:latin typeface="黑体" panose="02010600030101010101" pitchFamily="49" charset="-122"/>
                <a:ea typeface="黑体" panose="0201060003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8" name="文本占位符 3"/>
          <p:cNvSpPr>
            <a:spLocks noGrp="1"/>
          </p:cNvSpPr>
          <p:nvPr>
            <p:ph type="body" sz="half" idx="2" hasCustomPrompt="1"/>
          </p:nvPr>
        </p:nvSpPr>
        <p:spPr>
          <a:xfrm>
            <a:off x="252595" y="4760177"/>
            <a:ext cx="4567518" cy="1591790"/>
          </a:xfrm>
        </p:spPr>
        <p:txBody>
          <a:bodyPr>
            <a:normAutofit/>
          </a:bodyPr>
          <a:lstStyle>
            <a:lvl1pPr marL="0" indent="0">
              <a:buNone/>
              <a:defRPr sz="2400">
                <a:latin typeface="黑体" panose="02010600030101010101" pitchFamily="49" charset="-122"/>
                <a:ea typeface="黑体" panose="0201060003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p>
        </p:txBody>
      </p:sp>
      <p:sp>
        <p:nvSpPr>
          <p:cNvPr id="49" name="图片占位符 2"/>
          <p:cNvSpPr>
            <a:spLocks noGrp="1"/>
          </p:cNvSpPr>
          <p:nvPr>
            <p:ph type="pic" idx="13"/>
          </p:nvPr>
        </p:nvSpPr>
        <p:spPr>
          <a:xfrm>
            <a:off x="5806516" y="1015736"/>
            <a:ext cx="4961348" cy="3570808"/>
          </a:xfrm>
        </p:spPr>
        <p:txBody>
          <a:bodyPr/>
          <a:lstStyle>
            <a:lvl1pPr marL="0" indent="0">
              <a:buNone/>
              <a:defRPr sz="2800">
                <a:latin typeface="黑体" panose="02010600030101010101" pitchFamily="49" charset="-122"/>
                <a:ea typeface="黑体" panose="02010600030101010101" pitchFamily="49"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p>
        </p:txBody>
      </p:sp>
      <p:sp>
        <p:nvSpPr>
          <p:cNvPr id="50" name="文本占位符 3"/>
          <p:cNvSpPr>
            <a:spLocks noGrp="1"/>
          </p:cNvSpPr>
          <p:nvPr>
            <p:ph type="body" sz="half" idx="14" hasCustomPrompt="1"/>
          </p:nvPr>
        </p:nvSpPr>
        <p:spPr>
          <a:xfrm>
            <a:off x="5806516" y="4773434"/>
            <a:ext cx="4961348" cy="1591790"/>
          </a:xfrm>
        </p:spPr>
        <p:txBody>
          <a:bodyPr>
            <a:normAutofit/>
          </a:bodyPr>
          <a:lstStyle>
            <a:lvl1pPr marL="0" indent="0">
              <a:buNone/>
              <a:defRPr sz="2400">
                <a:latin typeface="黑体" panose="02010600030101010101" pitchFamily="49" charset="-122"/>
                <a:ea typeface="黑体" panose="0201060003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6" name="矩形 5"/>
          <p:cNvSpPr/>
          <p:nvPr userDrawn="1"/>
        </p:nvSpPr>
        <p:spPr>
          <a:xfrm>
            <a:off x="-8384" y="0"/>
            <a:ext cx="11161713" cy="364502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矩形 13"/>
          <p:cNvSpPr/>
          <p:nvPr userDrawn="1"/>
        </p:nvSpPr>
        <p:spPr>
          <a:xfrm>
            <a:off x="0" y="5301216"/>
            <a:ext cx="7525072"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矩形 14"/>
          <p:cNvSpPr/>
          <p:nvPr userDrawn="1"/>
        </p:nvSpPr>
        <p:spPr>
          <a:xfrm>
            <a:off x="8215395" y="5301216"/>
            <a:ext cx="2946318"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1520" y="4329108"/>
            <a:ext cx="1944216" cy="1944216"/>
          </a:xfrm>
          <a:prstGeom prst="rect">
            <a:avLst/>
          </a:prstGeom>
        </p:spPr>
      </p:pic>
      <p:pic>
        <p:nvPicPr>
          <p:cNvPr id="16" name="图片 15"/>
          <p:cNvPicPr>
            <a:picLocks noChangeAspect="1"/>
          </p:cNvPicPr>
          <p:nvPr userDrawn="1"/>
        </p:nvPicPr>
        <p:blipFill>
          <a:blip r:embed="rId3"/>
          <a:stretch>
            <a:fillRect/>
          </a:stretch>
        </p:blipFill>
        <p:spPr>
          <a:xfrm>
            <a:off x="2196480" y="4239757"/>
            <a:ext cx="619125" cy="4667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58070" y="1600276"/>
            <a:ext cx="4929616" cy="4526174"/>
          </a:xfrm>
        </p:spPr>
        <p:txBody>
          <a:bodyPr/>
          <a:lstStyle>
            <a:lvl1pPr>
              <a:defRPr sz="2710"/>
            </a:lvl1pPr>
            <a:lvl2pPr>
              <a:defRPr sz="2325"/>
            </a:lvl2pPr>
            <a:lvl3pPr>
              <a:defRPr sz="1935"/>
            </a:lvl3pPr>
            <a:lvl4pPr>
              <a:defRPr sz="1745"/>
            </a:lvl4pPr>
            <a:lvl5pPr>
              <a:defRPr sz="1745"/>
            </a:lvl5pPr>
            <a:lvl6pPr>
              <a:defRPr sz="1745"/>
            </a:lvl6pPr>
            <a:lvl7pPr>
              <a:defRPr sz="1745"/>
            </a:lvl7pPr>
            <a:lvl8pPr>
              <a:defRPr sz="1745"/>
            </a:lvl8pPr>
            <a:lvl9pPr>
              <a:defRPr sz="17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673709" y="1600276"/>
            <a:ext cx="4929616" cy="4526174"/>
          </a:xfrm>
        </p:spPr>
        <p:txBody>
          <a:bodyPr/>
          <a:lstStyle>
            <a:lvl1pPr>
              <a:defRPr sz="2710"/>
            </a:lvl1pPr>
            <a:lvl2pPr>
              <a:defRPr sz="2325"/>
            </a:lvl2pPr>
            <a:lvl3pPr>
              <a:defRPr sz="1935"/>
            </a:lvl3pPr>
            <a:lvl4pPr>
              <a:defRPr sz="1745"/>
            </a:lvl4pPr>
            <a:lvl5pPr>
              <a:defRPr sz="1745"/>
            </a:lvl5pPr>
            <a:lvl6pPr>
              <a:defRPr sz="1745"/>
            </a:lvl6pPr>
            <a:lvl7pPr>
              <a:defRPr sz="1745"/>
            </a:lvl7pPr>
            <a:lvl8pPr>
              <a:defRPr sz="1745"/>
            </a:lvl8pPr>
            <a:lvl9pPr>
              <a:defRPr sz="17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558071" y="6356647"/>
            <a:ext cx="2604325" cy="365142"/>
          </a:xfrm>
        </p:spPr>
        <p:txBody>
          <a:bodyPr/>
          <a:lstStyle/>
          <a:p>
            <a:fld id="{530820CF-B880-4189-942D-D702A7CBA730}" type="datetimeFigureOut">
              <a:rPr lang="zh-CN" altLang="en-US" smtClean="0"/>
              <a:t>2024-09-04</a:t>
            </a:fld>
            <a:endParaRPr lang="zh-CN" altLang="en-US"/>
          </a:p>
        </p:txBody>
      </p:sp>
      <p:sp>
        <p:nvSpPr>
          <p:cNvPr id="6" name="页脚占位符 5"/>
          <p:cNvSpPr>
            <a:spLocks noGrp="1"/>
          </p:cNvSpPr>
          <p:nvPr>
            <p:ph type="ftr" sz="quarter" idx="11"/>
          </p:nvPr>
        </p:nvSpPr>
        <p:spPr>
          <a:xfrm>
            <a:off x="3813477" y="6356647"/>
            <a:ext cx="3534443" cy="365142"/>
          </a:xfrm>
        </p:spPr>
        <p:txBody>
          <a:bodyPr/>
          <a:lstStyle/>
          <a:p>
            <a:endParaRPr lang="zh-CN" altLang="en-US"/>
          </a:p>
        </p:txBody>
      </p:sp>
      <p:sp>
        <p:nvSpPr>
          <p:cNvPr id="7" name="灯片编号占位符 6"/>
          <p:cNvSpPr>
            <a:spLocks noGrp="1"/>
          </p:cNvSpPr>
          <p:nvPr>
            <p:ph type="sldNum" sz="quarter" idx="12"/>
          </p:nvPr>
        </p:nvSpPr>
        <p:spPr>
          <a:xfrm>
            <a:off x="7999001" y="6356647"/>
            <a:ext cx="2604325" cy="365142"/>
          </a:xfrm>
        </p:spPr>
        <p:txBody>
          <a:bodyPr/>
          <a:lstStyle/>
          <a:p>
            <a:fld id="{0C913308-F349-4B6D-A68A-DD1791B4A57B}" type="slidenum">
              <a:rPr lang="zh-CN" altLang="en-US" smtClean="0"/>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8086" y="274638"/>
            <a:ext cx="10045542"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58086" y="1600203"/>
            <a:ext cx="10045542"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67368" y="365126"/>
            <a:ext cx="96269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67368" y="1825625"/>
            <a:ext cx="96269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67368" y="6356351"/>
            <a:ext cx="251138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3420691-2B12-42BE-9ECB-BA89A0D1C4B9}" type="datetimeFigureOut">
              <a:rPr lang="zh-CN" altLang="en-US" smtClean="0">
                <a:solidFill>
                  <a:prstClr val="black">
                    <a:tint val="75000"/>
                  </a:prstClr>
                </a:solidFill>
              </a:rPr>
              <a:t>2024-09-04</a:t>
            </a:fld>
            <a:endParaRPr lang="zh-CN" altLang="en-US">
              <a:solidFill>
                <a:prstClr val="black">
                  <a:tint val="75000"/>
                </a:prstClr>
              </a:solidFill>
            </a:endParaRPr>
          </a:p>
        </p:txBody>
      </p:sp>
      <p:sp>
        <p:nvSpPr>
          <p:cNvPr id="5" name="页脚占位符 4"/>
          <p:cNvSpPr>
            <a:spLocks noGrp="1"/>
          </p:cNvSpPr>
          <p:nvPr>
            <p:ph type="ftr" sz="quarter" idx="3"/>
          </p:nvPr>
        </p:nvSpPr>
        <p:spPr>
          <a:xfrm>
            <a:off x="3697318" y="6356351"/>
            <a:ext cx="3767078"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7882960" y="6356351"/>
            <a:ext cx="2511385"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6FDAAE-121E-400D-B024-F201987F4564}"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36930" rtl="0" eaLnBrk="1" latinLnBrk="0" hangingPunct="1">
        <a:lnSpc>
          <a:spcPct val="90000"/>
        </a:lnSpc>
        <a:spcBef>
          <a:spcPct val="0"/>
        </a:spcBef>
        <a:buNone/>
        <a:defRPr sz="4030" kern="1200">
          <a:solidFill>
            <a:schemeClr val="tx1"/>
          </a:solidFill>
          <a:latin typeface="+mj-lt"/>
          <a:ea typeface="+mj-ea"/>
          <a:cs typeface="+mj-cs"/>
        </a:defRPr>
      </a:lvl1pPr>
    </p:titleStyle>
    <p:bodyStyle>
      <a:lvl1pPr marL="209550" indent="-209550" algn="l" defTabSz="836930" rtl="0" eaLnBrk="1" latinLnBrk="0" hangingPunct="1">
        <a:lnSpc>
          <a:spcPct val="90000"/>
        </a:lnSpc>
        <a:spcBef>
          <a:spcPts val="915"/>
        </a:spcBef>
        <a:buFont typeface="Arial" panose="020B0604020202020204" pitchFamily="34" charset="0"/>
        <a:buChar char="•"/>
        <a:defRPr sz="2565" kern="1200">
          <a:solidFill>
            <a:schemeClr val="tx1"/>
          </a:solidFill>
          <a:latin typeface="+mn-lt"/>
          <a:ea typeface="+mn-ea"/>
          <a:cs typeface="+mn-cs"/>
        </a:defRPr>
      </a:lvl1pPr>
      <a:lvl2pPr marL="628015" indent="-209550" algn="l" defTabSz="836930" rtl="0" eaLnBrk="1" latinLnBrk="0" hangingPunct="1">
        <a:lnSpc>
          <a:spcPct val="90000"/>
        </a:lnSpc>
        <a:spcBef>
          <a:spcPts val="460"/>
        </a:spcBef>
        <a:buFont typeface="Arial" panose="020B0604020202020204" pitchFamily="34" charset="0"/>
        <a:buChar char="•"/>
        <a:defRPr sz="2195" kern="1200">
          <a:solidFill>
            <a:schemeClr val="tx1"/>
          </a:solidFill>
          <a:latin typeface="+mn-lt"/>
          <a:ea typeface="+mn-ea"/>
          <a:cs typeface="+mn-cs"/>
        </a:defRPr>
      </a:lvl2pPr>
      <a:lvl3pPr marL="1046480" indent="-209550" algn="l" defTabSz="836930" rtl="0" eaLnBrk="1" latinLnBrk="0" hangingPunct="1">
        <a:lnSpc>
          <a:spcPct val="90000"/>
        </a:lnSpc>
        <a:spcBef>
          <a:spcPts val="460"/>
        </a:spcBef>
        <a:buFont typeface="Arial" panose="020B0604020202020204" pitchFamily="34" charset="0"/>
        <a:buChar char="•"/>
        <a:defRPr sz="1830" kern="1200">
          <a:solidFill>
            <a:schemeClr val="tx1"/>
          </a:solidFill>
          <a:latin typeface="+mn-lt"/>
          <a:ea typeface="+mn-ea"/>
          <a:cs typeface="+mn-cs"/>
        </a:defRPr>
      </a:lvl3pPr>
      <a:lvl4pPr marL="1464945"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4pPr>
      <a:lvl5pPr marL="1883410"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5pPr>
      <a:lvl6pPr marL="2301875"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6pPr>
      <a:lvl7pPr marL="2720975"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7pPr>
      <a:lvl8pPr marL="3139440"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8pPr>
      <a:lvl9pPr marL="3557905" indent="-209550" algn="l" defTabSz="836930" rtl="0" eaLnBrk="1" latinLnBrk="0" hangingPunct="1">
        <a:lnSpc>
          <a:spcPct val="90000"/>
        </a:lnSpc>
        <a:spcBef>
          <a:spcPts val="460"/>
        </a:spcBef>
        <a:buFont typeface="Arial" panose="020B0604020202020204" pitchFamily="34" charset="0"/>
        <a:buChar char="•"/>
        <a:defRPr sz="1650" kern="1200">
          <a:solidFill>
            <a:schemeClr val="tx1"/>
          </a:solidFill>
          <a:latin typeface="+mn-lt"/>
          <a:ea typeface="+mn-ea"/>
          <a:cs typeface="+mn-cs"/>
        </a:defRPr>
      </a:lvl9pPr>
    </p:bodyStyle>
    <p:otherStyle>
      <a:defPPr>
        <a:defRPr lang="zh-CN"/>
      </a:defPPr>
      <a:lvl1pPr marL="0" algn="l" defTabSz="836930" rtl="0" eaLnBrk="1" latinLnBrk="0" hangingPunct="1">
        <a:defRPr sz="1650" kern="1200">
          <a:solidFill>
            <a:schemeClr val="tx1"/>
          </a:solidFill>
          <a:latin typeface="+mn-lt"/>
          <a:ea typeface="+mn-ea"/>
          <a:cs typeface="+mn-cs"/>
        </a:defRPr>
      </a:lvl1pPr>
      <a:lvl2pPr marL="418465" algn="l" defTabSz="836930" rtl="0" eaLnBrk="1" latinLnBrk="0" hangingPunct="1">
        <a:defRPr sz="1650" kern="1200">
          <a:solidFill>
            <a:schemeClr val="tx1"/>
          </a:solidFill>
          <a:latin typeface="+mn-lt"/>
          <a:ea typeface="+mn-ea"/>
          <a:cs typeface="+mn-cs"/>
        </a:defRPr>
      </a:lvl2pPr>
      <a:lvl3pPr marL="836930" algn="l" defTabSz="836930" rtl="0" eaLnBrk="1" latinLnBrk="0" hangingPunct="1">
        <a:defRPr sz="1650" kern="1200">
          <a:solidFill>
            <a:schemeClr val="tx1"/>
          </a:solidFill>
          <a:latin typeface="+mn-lt"/>
          <a:ea typeface="+mn-ea"/>
          <a:cs typeface="+mn-cs"/>
        </a:defRPr>
      </a:lvl3pPr>
      <a:lvl4pPr marL="1255395" algn="l" defTabSz="836930" rtl="0" eaLnBrk="1" latinLnBrk="0" hangingPunct="1">
        <a:defRPr sz="1650" kern="1200">
          <a:solidFill>
            <a:schemeClr val="tx1"/>
          </a:solidFill>
          <a:latin typeface="+mn-lt"/>
          <a:ea typeface="+mn-ea"/>
          <a:cs typeface="+mn-cs"/>
        </a:defRPr>
      </a:lvl4pPr>
      <a:lvl5pPr marL="1674495" algn="l" defTabSz="836930" rtl="0" eaLnBrk="1" latinLnBrk="0" hangingPunct="1">
        <a:defRPr sz="1650" kern="1200">
          <a:solidFill>
            <a:schemeClr val="tx1"/>
          </a:solidFill>
          <a:latin typeface="+mn-lt"/>
          <a:ea typeface="+mn-ea"/>
          <a:cs typeface="+mn-cs"/>
        </a:defRPr>
      </a:lvl5pPr>
      <a:lvl6pPr marL="2092960" algn="l" defTabSz="836930" rtl="0" eaLnBrk="1" latinLnBrk="0" hangingPunct="1">
        <a:defRPr sz="1650" kern="1200">
          <a:solidFill>
            <a:schemeClr val="tx1"/>
          </a:solidFill>
          <a:latin typeface="+mn-lt"/>
          <a:ea typeface="+mn-ea"/>
          <a:cs typeface="+mn-cs"/>
        </a:defRPr>
      </a:lvl6pPr>
      <a:lvl7pPr marL="2511425" algn="l" defTabSz="836930" rtl="0" eaLnBrk="1" latinLnBrk="0" hangingPunct="1">
        <a:defRPr sz="1650" kern="1200">
          <a:solidFill>
            <a:schemeClr val="tx1"/>
          </a:solidFill>
          <a:latin typeface="+mn-lt"/>
          <a:ea typeface="+mn-ea"/>
          <a:cs typeface="+mn-cs"/>
        </a:defRPr>
      </a:lvl7pPr>
      <a:lvl8pPr marL="2929890" algn="l" defTabSz="836930" rtl="0" eaLnBrk="1" latinLnBrk="0" hangingPunct="1">
        <a:defRPr sz="1650" kern="1200">
          <a:solidFill>
            <a:schemeClr val="tx1"/>
          </a:solidFill>
          <a:latin typeface="+mn-lt"/>
          <a:ea typeface="+mn-ea"/>
          <a:cs typeface="+mn-cs"/>
        </a:defRPr>
      </a:lvl8pPr>
      <a:lvl9pPr marL="3348355" algn="l" defTabSz="836930" rtl="0" eaLnBrk="1" latinLnBrk="0" hangingPunct="1">
        <a:defRPr sz="16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C707B99-7EBA-4AD7-9CE4-DB5EE4FD052F}"/>
              </a:ext>
            </a:extLst>
          </p:cNvPr>
          <p:cNvSpPr>
            <a:spLocks noGrp="1"/>
          </p:cNvSpPr>
          <p:nvPr>
            <p:ph type="title"/>
          </p:nvPr>
        </p:nvSpPr>
        <p:spPr>
          <a:xfrm>
            <a:off x="767368" y="365126"/>
            <a:ext cx="9626977"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60203DA-D66F-4154-ACBB-8C6C1BEF7B04}"/>
              </a:ext>
            </a:extLst>
          </p:cNvPr>
          <p:cNvSpPr>
            <a:spLocks noGrp="1"/>
          </p:cNvSpPr>
          <p:nvPr>
            <p:ph type="body" idx="1"/>
          </p:nvPr>
        </p:nvSpPr>
        <p:spPr>
          <a:xfrm>
            <a:off x="767368" y="1825625"/>
            <a:ext cx="9626977"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7A4DAC-7084-447E-A9A1-3524AA48A862}"/>
              </a:ext>
            </a:extLst>
          </p:cNvPr>
          <p:cNvSpPr>
            <a:spLocks noGrp="1"/>
          </p:cNvSpPr>
          <p:nvPr>
            <p:ph type="dt" sz="half" idx="2"/>
          </p:nvPr>
        </p:nvSpPr>
        <p:spPr>
          <a:xfrm>
            <a:off x="767368" y="6356351"/>
            <a:ext cx="2511385" cy="365125"/>
          </a:xfrm>
          <a:prstGeom prst="rect">
            <a:avLst/>
          </a:prstGeom>
        </p:spPr>
        <p:txBody>
          <a:bodyPr vert="horz" lIns="91440" tIns="45720" rIns="91440" bIns="45720" rtlCol="0" anchor="ctr"/>
          <a:lstStyle>
            <a:lvl1pPr algn="l">
              <a:defRPr sz="1099">
                <a:solidFill>
                  <a:schemeClr val="tx1">
                    <a:tint val="75000"/>
                  </a:schemeClr>
                </a:solidFill>
              </a:defRPr>
            </a:lvl1pPr>
          </a:lstStyle>
          <a:p>
            <a:fld id="{7C8BDA29-9DDD-4CBE-A95C-C64A1FFFE68C}" type="datetimeFigureOut">
              <a:rPr lang="zh-CN" altLang="en-US" smtClean="0"/>
              <a:t>2024-09-04</a:t>
            </a:fld>
            <a:endParaRPr lang="zh-CN" altLang="en-US"/>
          </a:p>
        </p:txBody>
      </p:sp>
      <p:sp>
        <p:nvSpPr>
          <p:cNvPr id="5" name="页脚占位符 4">
            <a:extLst>
              <a:ext uri="{FF2B5EF4-FFF2-40B4-BE49-F238E27FC236}">
                <a16:creationId xmlns:a16="http://schemas.microsoft.com/office/drawing/2014/main" id="{664A5C7B-9F98-46DF-8DEA-DD46474088F2}"/>
              </a:ext>
            </a:extLst>
          </p:cNvPr>
          <p:cNvSpPr>
            <a:spLocks noGrp="1"/>
          </p:cNvSpPr>
          <p:nvPr>
            <p:ph type="ftr" sz="quarter" idx="3"/>
          </p:nvPr>
        </p:nvSpPr>
        <p:spPr>
          <a:xfrm>
            <a:off x="3697318" y="6356351"/>
            <a:ext cx="3767078" cy="365125"/>
          </a:xfrm>
          <a:prstGeom prst="rect">
            <a:avLst/>
          </a:prstGeom>
        </p:spPr>
        <p:txBody>
          <a:bodyPr vert="horz" lIns="91440" tIns="45720" rIns="91440" bIns="45720" rtlCol="0" anchor="ctr"/>
          <a:lstStyle>
            <a:lvl1pPr algn="ctr">
              <a:defRPr sz="109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57BFC42-77E7-4650-A25B-80B76E903D67}"/>
              </a:ext>
            </a:extLst>
          </p:cNvPr>
          <p:cNvSpPr>
            <a:spLocks noGrp="1"/>
          </p:cNvSpPr>
          <p:nvPr>
            <p:ph type="sldNum" sz="quarter" idx="4"/>
          </p:nvPr>
        </p:nvSpPr>
        <p:spPr>
          <a:xfrm>
            <a:off x="7882960" y="6356351"/>
            <a:ext cx="2511385" cy="365125"/>
          </a:xfrm>
          <a:prstGeom prst="rect">
            <a:avLst/>
          </a:prstGeom>
        </p:spPr>
        <p:txBody>
          <a:bodyPr vert="horz" lIns="91440" tIns="45720" rIns="91440" bIns="45720" rtlCol="0" anchor="ctr"/>
          <a:lstStyle>
            <a:lvl1pPr algn="r">
              <a:defRPr sz="1099">
                <a:solidFill>
                  <a:schemeClr val="tx1">
                    <a:tint val="75000"/>
                  </a:schemeClr>
                </a:solidFill>
              </a:defRPr>
            </a:lvl1pPr>
          </a:lstStyle>
          <a:p>
            <a:fld id="{1B2E4578-80B2-436D-8DCD-D42EADF4F2F3}" type="slidenum">
              <a:rPr lang="zh-CN" altLang="en-US" smtClean="0"/>
              <a:t>‹#›</a:t>
            </a:fld>
            <a:endParaRPr lang="zh-CN" altLang="en-US"/>
          </a:p>
        </p:txBody>
      </p:sp>
    </p:spTree>
    <p:extLst>
      <p:ext uri="{BB962C8B-B14F-4D97-AF65-F5344CB8AC3E}">
        <p14:creationId xmlns:p14="http://schemas.microsoft.com/office/powerpoint/2010/main" val="8656278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837133" rtl="0" eaLnBrk="1" latinLnBrk="0" hangingPunct="1">
        <a:lnSpc>
          <a:spcPct val="90000"/>
        </a:lnSpc>
        <a:spcBef>
          <a:spcPct val="0"/>
        </a:spcBef>
        <a:buNone/>
        <a:defRPr sz="4028" kern="1200">
          <a:solidFill>
            <a:schemeClr val="tx1"/>
          </a:solidFill>
          <a:latin typeface="+mj-lt"/>
          <a:ea typeface="+mj-ea"/>
          <a:cs typeface="+mj-cs"/>
        </a:defRPr>
      </a:lvl1pPr>
    </p:titleStyle>
    <p:bodyStyle>
      <a:lvl1pPr marL="209283" indent="-209283" algn="l" defTabSz="837133" rtl="0" eaLnBrk="1" latinLnBrk="0" hangingPunct="1">
        <a:lnSpc>
          <a:spcPct val="90000"/>
        </a:lnSpc>
        <a:spcBef>
          <a:spcPts val="915"/>
        </a:spcBef>
        <a:buFont typeface="Arial" panose="020B0604020202020204" pitchFamily="34" charset="0"/>
        <a:buChar char="•"/>
        <a:defRPr sz="2563" kern="1200">
          <a:solidFill>
            <a:schemeClr val="tx1"/>
          </a:solidFill>
          <a:latin typeface="+mn-lt"/>
          <a:ea typeface="+mn-ea"/>
          <a:cs typeface="+mn-cs"/>
        </a:defRPr>
      </a:lvl1pPr>
      <a:lvl2pPr marL="627850" indent="-209283" algn="l" defTabSz="837133" rtl="0" eaLnBrk="1" latinLnBrk="0" hangingPunct="1">
        <a:lnSpc>
          <a:spcPct val="90000"/>
        </a:lnSpc>
        <a:spcBef>
          <a:spcPts val="458"/>
        </a:spcBef>
        <a:buFont typeface="Arial" panose="020B0604020202020204" pitchFamily="34" charset="0"/>
        <a:buChar char="•"/>
        <a:defRPr sz="2197" kern="1200">
          <a:solidFill>
            <a:schemeClr val="tx1"/>
          </a:solidFill>
          <a:latin typeface="+mn-lt"/>
          <a:ea typeface="+mn-ea"/>
          <a:cs typeface="+mn-cs"/>
        </a:defRPr>
      </a:lvl2pPr>
      <a:lvl3pPr marL="1046417" indent="-209283" algn="l" defTabSz="837133" rtl="0" eaLnBrk="1" latinLnBrk="0" hangingPunct="1">
        <a:lnSpc>
          <a:spcPct val="90000"/>
        </a:lnSpc>
        <a:spcBef>
          <a:spcPts val="458"/>
        </a:spcBef>
        <a:buFont typeface="Arial" panose="020B0604020202020204" pitchFamily="34" charset="0"/>
        <a:buChar char="•"/>
        <a:defRPr sz="1831" kern="1200">
          <a:solidFill>
            <a:schemeClr val="tx1"/>
          </a:solidFill>
          <a:latin typeface="+mn-lt"/>
          <a:ea typeface="+mn-ea"/>
          <a:cs typeface="+mn-cs"/>
        </a:defRPr>
      </a:lvl3pPr>
      <a:lvl4pPr marL="1464983"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4pPr>
      <a:lvl5pPr marL="1883550"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5pPr>
      <a:lvl6pPr marL="2302116"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6pPr>
      <a:lvl7pPr marL="2720683"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7pPr>
      <a:lvl8pPr marL="3139250"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8pPr>
      <a:lvl9pPr marL="3557816" indent="-209283" algn="l" defTabSz="837133" rtl="0" eaLnBrk="1" latinLnBrk="0" hangingPunct="1">
        <a:lnSpc>
          <a:spcPct val="90000"/>
        </a:lnSpc>
        <a:spcBef>
          <a:spcPts val="458"/>
        </a:spcBef>
        <a:buFont typeface="Arial" panose="020B0604020202020204" pitchFamily="34" charset="0"/>
        <a:buChar char="•"/>
        <a:defRPr sz="1648" kern="1200">
          <a:solidFill>
            <a:schemeClr val="tx1"/>
          </a:solidFill>
          <a:latin typeface="+mn-lt"/>
          <a:ea typeface="+mn-ea"/>
          <a:cs typeface="+mn-cs"/>
        </a:defRPr>
      </a:lvl9pPr>
    </p:bodyStyle>
    <p:otherStyle>
      <a:defPPr>
        <a:defRPr lang="zh-CN"/>
      </a:defPPr>
      <a:lvl1pPr marL="0" algn="l" defTabSz="837133" rtl="0" eaLnBrk="1" latinLnBrk="0" hangingPunct="1">
        <a:defRPr sz="1648" kern="1200">
          <a:solidFill>
            <a:schemeClr val="tx1"/>
          </a:solidFill>
          <a:latin typeface="+mn-lt"/>
          <a:ea typeface="+mn-ea"/>
          <a:cs typeface="+mn-cs"/>
        </a:defRPr>
      </a:lvl1pPr>
      <a:lvl2pPr marL="418567" algn="l" defTabSz="837133" rtl="0" eaLnBrk="1" latinLnBrk="0" hangingPunct="1">
        <a:defRPr sz="1648" kern="1200">
          <a:solidFill>
            <a:schemeClr val="tx1"/>
          </a:solidFill>
          <a:latin typeface="+mn-lt"/>
          <a:ea typeface="+mn-ea"/>
          <a:cs typeface="+mn-cs"/>
        </a:defRPr>
      </a:lvl2pPr>
      <a:lvl3pPr marL="837133" algn="l" defTabSz="837133" rtl="0" eaLnBrk="1" latinLnBrk="0" hangingPunct="1">
        <a:defRPr sz="1648" kern="1200">
          <a:solidFill>
            <a:schemeClr val="tx1"/>
          </a:solidFill>
          <a:latin typeface="+mn-lt"/>
          <a:ea typeface="+mn-ea"/>
          <a:cs typeface="+mn-cs"/>
        </a:defRPr>
      </a:lvl3pPr>
      <a:lvl4pPr marL="1255700" algn="l" defTabSz="837133" rtl="0" eaLnBrk="1" latinLnBrk="0" hangingPunct="1">
        <a:defRPr sz="1648" kern="1200">
          <a:solidFill>
            <a:schemeClr val="tx1"/>
          </a:solidFill>
          <a:latin typeface="+mn-lt"/>
          <a:ea typeface="+mn-ea"/>
          <a:cs typeface="+mn-cs"/>
        </a:defRPr>
      </a:lvl4pPr>
      <a:lvl5pPr marL="1674266" algn="l" defTabSz="837133" rtl="0" eaLnBrk="1" latinLnBrk="0" hangingPunct="1">
        <a:defRPr sz="1648" kern="1200">
          <a:solidFill>
            <a:schemeClr val="tx1"/>
          </a:solidFill>
          <a:latin typeface="+mn-lt"/>
          <a:ea typeface="+mn-ea"/>
          <a:cs typeface="+mn-cs"/>
        </a:defRPr>
      </a:lvl5pPr>
      <a:lvl6pPr marL="2092833" algn="l" defTabSz="837133" rtl="0" eaLnBrk="1" latinLnBrk="0" hangingPunct="1">
        <a:defRPr sz="1648" kern="1200">
          <a:solidFill>
            <a:schemeClr val="tx1"/>
          </a:solidFill>
          <a:latin typeface="+mn-lt"/>
          <a:ea typeface="+mn-ea"/>
          <a:cs typeface="+mn-cs"/>
        </a:defRPr>
      </a:lvl6pPr>
      <a:lvl7pPr marL="2511400" algn="l" defTabSz="837133" rtl="0" eaLnBrk="1" latinLnBrk="0" hangingPunct="1">
        <a:defRPr sz="1648" kern="1200">
          <a:solidFill>
            <a:schemeClr val="tx1"/>
          </a:solidFill>
          <a:latin typeface="+mn-lt"/>
          <a:ea typeface="+mn-ea"/>
          <a:cs typeface="+mn-cs"/>
        </a:defRPr>
      </a:lvl7pPr>
      <a:lvl8pPr marL="2929966" algn="l" defTabSz="837133" rtl="0" eaLnBrk="1" latinLnBrk="0" hangingPunct="1">
        <a:defRPr sz="1648" kern="1200">
          <a:solidFill>
            <a:schemeClr val="tx1"/>
          </a:solidFill>
          <a:latin typeface="+mn-lt"/>
          <a:ea typeface="+mn-ea"/>
          <a:cs typeface="+mn-cs"/>
        </a:defRPr>
      </a:lvl8pPr>
      <a:lvl9pPr marL="3348533" algn="l" defTabSz="837133" rtl="0" eaLnBrk="1" latinLnBrk="0" hangingPunct="1">
        <a:defRPr sz="164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8086" y="274638"/>
            <a:ext cx="10045542"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58086" y="1600203"/>
            <a:ext cx="10045542"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676285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39.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slideLayout" Target="../slideLayouts/slideLayout2.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3" Type="http://schemas.openxmlformats.org/officeDocument/2006/relationships/tags" Target="../tags/tag43.xml"/><Relationship Id="rId21" Type="http://schemas.openxmlformats.org/officeDocument/2006/relationships/tags" Target="../tags/tag6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41.jpeg"/><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30.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notesSlide" Target="../notesSlides/notesSlide28.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gif"/></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3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33" y="1320080"/>
            <a:ext cx="11185760" cy="39387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pic>
        <p:nvPicPr>
          <p:cNvPr id="5"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8046732" y="4886980"/>
            <a:ext cx="2989440" cy="158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0" y="1546606"/>
            <a:ext cx="11233425" cy="34665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0" name="主标题"/>
          <p:cNvSpPr>
            <a:spLocks noChangeArrowheads="1" noChangeShapeType="1" noTextEdit="1"/>
          </p:cNvSpPr>
          <p:nvPr/>
        </p:nvSpPr>
        <p:spPr bwMode="auto">
          <a:xfrm>
            <a:off x="1658308" y="2460142"/>
            <a:ext cx="7916809" cy="824842"/>
          </a:xfrm>
          <a:prstGeom prst="rect">
            <a:avLst/>
          </a:prstGeom>
        </p:spPr>
        <p:txBody>
          <a:bodyPr wrap="none" fromWordArt="1"/>
          <a:lstStyle/>
          <a:p>
            <a:pPr algn="ctr" fontAlgn="base">
              <a:spcBef>
                <a:spcPct val="0"/>
              </a:spcBef>
              <a:spcAft>
                <a:spcPct val="0"/>
              </a:spcAft>
            </a:pPr>
            <a:r>
              <a:rPr lang="zh-CN" altLang="en-US" sz="4580" b="1" kern="10" spc="275" dirty="0">
                <a:solidFill>
                  <a:prstClr val="white"/>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高二（上）语文研修规划</a:t>
            </a:r>
          </a:p>
        </p:txBody>
      </p:sp>
      <p:sp>
        <p:nvSpPr>
          <p:cNvPr id="11" name="1"/>
          <p:cNvSpPr txBox="1">
            <a:spLocks noChangeArrowheads="1"/>
          </p:cNvSpPr>
          <p:nvPr>
            <p:custDataLst>
              <p:tags r:id="rId1"/>
            </p:custDataLst>
          </p:nvPr>
        </p:nvSpPr>
        <p:spPr bwMode="auto">
          <a:xfrm>
            <a:off x="2080639" y="3805099"/>
            <a:ext cx="7000434" cy="400110"/>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fontAlgn="base"/>
            <a:r>
              <a:rPr lang="zh-CN" altLang="en-US" sz="2000" b="1" dirty="0">
                <a:solidFill>
                  <a:prstClr val="white"/>
                </a:solidFill>
                <a:sym typeface="字魂59号-创粗黑" panose="00000500000000000000" pitchFamily="2" charset="-122"/>
              </a:rPr>
              <a:t>授课教师：                姚守梅                   杨海威                        </a:t>
            </a:r>
            <a:endParaRPr lang="en-US" altLang="zh-CN" sz="2000" b="1" dirty="0">
              <a:solidFill>
                <a:prstClr val="white"/>
              </a:solidFill>
              <a:sym typeface="字魂59号-创粗黑" panose="00000500000000000000" pitchFamily="2" charset="-122"/>
            </a:endParaRPr>
          </a:p>
        </p:txBody>
      </p:sp>
      <p:sp>
        <p:nvSpPr>
          <p:cNvPr id="12" name="副标题"/>
          <p:cNvSpPr txBox="1">
            <a:spLocks noChangeArrowheads="1"/>
          </p:cNvSpPr>
          <p:nvPr/>
        </p:nvSpPr>
        <p:spPr bwMode="ltGray">
          <a:xfrm>
            <a:off x="3708648" y="1678477"/>
            <a:ext cx="3790081" cy="442595"/>
          </a:xfrm>
          <a:prstGeom prst="rect">
            <a:avLst/>
          </a:prstGeom>
          <a:noFill/>
          <a:ln>
            <a:noFill/>
          </a:ln>
          <a:effectLst/>
        </p:spPr>
        <p:txBody>
          <a:bodyPr wrap="square" lIns="74766" tIns="37382" rIns="74766" bIns="37382">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spcBef>
                <a:spcPct val="0"/>
              </a:spcBef>
              <a:spcAft>
                <a:spcPct val="0"/>
              </a:spcAft>
            </a:pPr>
            <a:r>
              <a:rPr lang="zh-CN" altLang="en-US" sz="2400" b="1" spc="275" dirty="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高二年级语文学科</a:t>
            </a:r>
          </a:p>
        </p:txBody>
      </p:sp>
      <p:grpSp>
        <p:nvGrpSpPr>
          <p:cNvPr id="13" name="组合 12"/>
          <p:cNvGrpSpPr/>
          <p:nvPr/>
        </p:nvGrpSpPr>
        <p:grpSpPr>
          <a:xfrm>
            <a:off x="701033" y="5635827"/>
            <a:ext cx="448457" cy="448457"/>
            <a:chOff x="6673651" y="1268760"/>
            <a:chExt cx="489852" cy="489852"/>
          </a:xfrm>
        </p:grpSpPr>
        <p:sp>
          <p:nvSpPr>
            <p:cNvPr id="14" name="椭圆 13"/>
            <p:cNvSpPr/>
            <p:nvPr/>
          </p:nvSpPr>
          <p:spPr>
            <a:xfrm>
              <a:off x="66736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5" name="KSO_Shape"/>
            <p:cNvSpPr/>
            <p:nvPr/>
          </p:nvSpPr>
          <p:spPr bwMode="auto">
            <a:xfrm>
              <a:off x="6759159" y="1412847"/>
              <a:ext cx="318836" cy="21893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6" name="组合 15"/>
          <p:cNvGrpSpPr/>
          <p:nvPr/>
        </p:nvGrpSpPr>
        <p:grpSpPr>
          <a:xfrm>
            <a:off x="1571035" y="5635827"/>
            <a:ext cx="448457" cy="448457"/>
            <a:chOff x="7551951" y="1268760"/>
            <a:chExt cx="489852" cy="489852"/>
          </a:xfrm>
        </p:grpSpPr>
        <p:sp>
          <p:nvSpPr>
            <p:cNvPr id="17" name="椭圆 16"/>
            <p:cNvSpPr/>
            <p:nvPr/>
          </p:nvSpPr>
          <p:spPr>
            <a:xfrm>
              <a:off x="75519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KSO_Shape"/>
            <p:cNvSpPr/>
            <p:nvPr/>
          </p:nvSpPr>
          <p:spPr bwMode="auto">
            <a:xfrm>
              <a:off x="7664361" y="1409455"/>
              <a:ext cx="265031" cy="2257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19" name="组合 18"/>
          <p:cNvGrpSpPr/>
          <p:nvPr/>
        </p:nvGrpSpPr>
        <p:grpSpPr>
          <a:xfrm>
            <a:off x="2468315" y="5635827"/>
            <a:ext cx="448457" cy="448457"/>
            <a:chOff x="8401843" y="1268760"/>
            <a:chExt cx="489852" cy="489852"/>
          </a:xfrm>
        </p:grpSpPr>
        <p:sp>
          <p:nvSpPr>
            <p:cNvPr id="20" name="椭圆 19"/>
            <p:cNvSpPr/>
            <p:nvPr/>
          </p:nvSpPr>
          <p:spPr>
            <a:xfrm>
              <a:off x="84018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1" name="KSO_Shape"/>
            <p:cNvSpPr/>
            <p:nvPr/>
          </p:nvSpPr>
          <p:spPr bwMode="auto">
            <a:xfrm>
              <a:off x="8517998" y="1388043"/>
              <a:ext cx="257542" cy="254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2" name="组合 21"/>
          <p:cNvGrpSpPr/>
          <p:nvPr/>
        </p:nvGrpSpPr>
        <p:grpSpPr>
          <a:xfrm>
            <a:off x="3305172" y="5643725"/>
            <a:ext cx="448457" cy="448457"/>
            <a:chOff x="9280143" y="1268760"/>
            <a:chExt cx="489852" cy="489852"/>
          </a:xfrm>
        </p:grpSpPr>
        <p:sp>
          <p:nvSpPr>
            <p:cNvPr id="23" name="椭圆 22"/>
            <p:cNvSpPr/>
            <p:nvPr/>
          </p:nvSpPr>
          <p:spPr>
            <a:xfrm>
              <a:off x="92801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4" name="KSO_Shape"/>
            <p:cNvSpPr/>
            <p:nvPr/>
          </p:nvSpPr>
          <p:spPr bwMode="auto">
            <a:xfrm>
              <a:off x="9406316" y="1402734"/>
              <a:ext cx="265395" cy="22558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grpSp>
        <p:nvGrpSpPr>
          <p:cNvPr id="25" name="组合 24"/>
          <p:cNvGrpSpPr/>
          <p:nvPr/>
        </p:nvGrpSpPr>
        <p:grpSpPr>
          <a:xfrm>
            <a:off x="4142030" y="5635827"/>
            <a:ext cx="448457" cy="448457"/>
            <a:chOff x="10144239" y="1268760"/>
            <a:chExt cx="489852" cy="489852"/>
          </a:xfrm>
        </p:grpSpPr>
        <p:sp>
          <p:nvSpPr>
            <p:cNvPr id="26" name="椭圆 25"/>
            <p:cNvSpPr/>
            <p:nvPr/>
          </p:nvSpPr>
          <p:spPr>
            <a:xfrm>
              <a:off x="10144239"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27" name="KSO_Shape"/>
            <p:cNvSpPr/>
            <p:nvPr/>
          </p:nvSpPr>
          <p:spPr bwMode="auto">
            <a:xfrm>
              <a:off x="10268895" y="1400067"/>
              <a:ext cx="240540" cy="23091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FFFFFF"/>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sp>
        <p:nvSpPr>
          <p:cNvPr id="28" name="标题 1"/>
          <p:cNvSpPr>
            <a:spLocks noGrp="1"/>
          </p:cNvSpPr>
          <p:nvPr>
            <p:ph type="ctrTitle"/>
          </p:nvPr>
        </p:nvSpPr>
        <p:spPr>
          <a:xfrm>
            <a:off x="37256" y="152265"/>
            <a:ext cx="5903640" cy="447645"/>
          </a:xfrm>
        </p:spPr>
        <p:txBody>
          <a:bodyPr>
            <a:normAutofit fontScale="90000"/>
          </a:bodyPr>
          <a:lstStyle/>
          <a:p>
            <a:pPr algn="l"/>
            <a:r>
              <a:rPr kumimoji="1" lang="zh-CN" altLang="en-US" sz="2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海淀区高中学生学习课程</a:t>
            </a:r>
          </a:p>
        </p:txBody>
      </p:sp>
      <p:grpSp>
        <p:nvGrpSpPr>
          <p:cNvPr id="29" name="组合 28"/>
          <p:cNvGrpSpPr/>
          <p:nvPr/>
        </p:nvGrpSpPr>
        <p:grpSpPr>
          <a:xfrm>
            <a:off x="9311937" y="162187"/>
            <a:ext cx="1724235" cy="850634"/>
            <a:chOff x="9000284" y="103163"/>
            <a:chExt cx="2118405" cy="1045094"/>
          </a:xfrm>
        </p:grpSpPr>
        <p:pic>
          <p:nvPicPr>
            <p:cNvPr id="30" name="图片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3595" y="103163"/>
              <a:ext cx="1045094" cy="1045094"/>
            </a:xfrm>
            <a:prstGeom prst="rect">
              <a:avLst/>
            </a:prstGeom>
          </p:spPr>
        </p:pic>
        <p:pic>
          <p:nvPicPr>
            <p:cNvPr id="31" name="图片 30"/>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66" r="14252" b="39132"/>
            <a:stretch>
              <a:fillRect/>
            </a:stretch>
          </p:blipFill>
          <p:spPr>
            <a:xfrm>
              <a:off x="9000284" y="146522"/>
              <a:ext cx="1073311" cy="95837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5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0"/>
                                        <p:tgtEl>
                                          <p:spTgt spid="11"/>
                                        </p:tgtEl>
                                      </p:cBhvr>
                                    </p:animEffect>
                                    <p:anim calcmode="lin" valueType="num">
                                      <p:cBhvr>
                                        <p:cTn id="26" dur="5000" fill="hold"/>
                                        <p:tgtEl>
                                          <p:spTgt spid="11"/>
                                        </p:tgtEl>
                                        <p:attrNameLst>
                                          <p:attrName>ppt_x</p:attrName>
                                        </p:attrNameLst>
                                      </p:cBhvr>
                                      <p:tavLst>
                                        <p:tav tm="0">
                                          <p:val>
                                            <p:strVal val="#ppt_x"/>
                                          </p:val>
                                        </p:tav>
                                        <p:tav tm="100000">
                                          <p:val>
                                            <p:strVal val="#ppt_x"/>
                                          </p:val>
                                        </p:tav>
                                      </p:tavLst>
                                    </p:anim>
                                    <p:anim calcmode="lin" valueType="num">
                                      <p:cBhvr>
                                        <p:cTn id="27" dur="5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5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250"/>
                                        <p:tgtEl>
                                          <p:spTgt spid="12"/>
                                        </p:tgtEl>
                                      </p:cBhvr>
                                    </p:animEffect>
                                    <p:anim calcmode="lin" valueType="num">
                                      <p:cBhvr>
                                        <p:cTn id="33" dur="5250" fill="hold"/>
                                        <p:tgtEl>
                                          <p:spTgt spid="12"/>
                                        </p:tgtEl>
                                        <p:attrNameLst>
                                          <p:attrName>ppt_x</p:attrName>
                                        </p:attrNameLst>
                                      </p:cBhvr>
                                      <p:tavLst>
                                        <p:tav tm="0">
                                          <p:val>
                                            <p:strVal val="#ppt_x"/>
                                          </p:val>
                                        </p:tav>
                                        <p:tav tm="100000">
                                          <p:val>
                                            <p:strVal val="#ppt_x"/>
                                          </p:val>
                                        </p:tav>
                                      </p:tavLst>
                                    </p:anim>
                                    <p:anim calcmode="lin" valueType="num">
                                      <p:cBhvr>
                                        <p:cTn id="34" dur="5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par>
                                <p:cTn id="46" presetID="14" presetClass="entr" presetSubtype="1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14" presetClass="entr" presetSubtype="1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r>
              <a:rPr lang="en-US" altLang="zh-CN" sz="4000" b="1" dirty="0">
                <a:solidFill>
                  <a:schemeClr val="bg1"/>
                </a:solidFill>
                <a:latin typeface="黑体" panose="02010609060101010101" pitchFamily="49" charset="-122"/>
                <a:ea typeface="黑体" panose="02010609060101010101" pitchFamily="49" charset="-122"/>
              </a:rPr>
              <a:t>           </a:t>
            </a:r>
            <a:r>
              <a:rPr lang="zh-CN" altLang="en-US" sz="4000" b="1" dirty="0">
                <a:solidFill>
                  <a:schemeClr val="bg1"/>
                </a:solidFill>
                <a:latin typeface="黑体" panose="02010609060101010101" pitchFamily="49" charset="-122"/>
                <a:ea typeface="黑体" panose="02010609060101010101" pitchFamily="49" charset="-122"/>
              </a:rPr>
              <a:t>（二）学习方式</a:t>
            </a:r>
          </a:p>
        </p:txBody>
      </p:sp>
      <p:sp>
        <p:nvSpPr>
          <p:cNvPr id="7" name="文本框 6">
            <a:extLst>
              <a:ext uri="{FF2B5EF4-FFF2-40B4-BE49-F238E27FC236}">
                <a16:creationId xmlns:a16="http://schemas.microsoft.com/office/drawing/2014/main" id="{47F273B9-9737-7CC2-6505-FA10EC7BC6DC}"/>
              </a:ext>
            </a:extLst>
          </p:cNvPr>
          <p:cNvSpPr txBox="1"/>
          <p:nvPr/>
        </p:nvSpPr>
        <p:spPr>
          <a:xfrm>
            <a:off x="6084912" y="1628800"/>
            <a:ext cx="4968552" cy="4647426"/>
          </a:xfrm>
          <a:prstGeom prst="rect">
            <a:avLst/>
          </a:prstGeom>
          <a:noFill/>
        </p:spPr>
        <p:txBody>
          <a:bodyPr wrap="square" rtlCol="0">
            <a:spAutoFit/>
          </a:bodyPr>
          <a:lstStyle/>
          <a:p>
            <a:r>
              <a:rPr lang="en-US" altLang="zh-CN" sz="3600" dirty="0">
                <a:latin typeface="黑体" panose="02010609060101010101" pitchFamily="49" charset="-122"/>
                <a:ea typeface="黑体" panose="02010609060101010101" pitchFamily="49" charset="-122"/>
              </a:rPr>
              <a:t>1.</a:t>
            </a:r>
            <a:r>
              <a:rPr lang="zh-CN" altLang="en-US" sz="3600" dirty="0">
                <a:highlight>
                  <a:srgbClr val="FFFF00"/>
                </a:highlight>
                <a:latin typeface="黑体" panose="02010609060101010101" pitchFamily="49" charset="-122"/>
                <a:ea typeface="黑体" panose="02010609060101010101" pitchFamily="49" charset="-122"/>
              </a:rPr>
              <a:t>建议</a:t>
            </a:r>
            <a:r>
              <a:rPr lang="zh-CN" altLang="en-US" sz="3600" dirty="0">
                <a:latin typeface="黑体" panose="02010609060101010101" pitchFamily="49" charset="-122"/>
                <a:ea typeface="黑体" panose="02010609060101010101" pitchFamily="49" charset="-122"/>
              </a:rPr>
              <a:t>：</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开学第一周让学生阅读</a:t>
            </a:r>
            <a:r>
              <a:rPr lang="en-US" altLang="zh-CN" sz="2800" dirty="0">
                <a:latin typeface="黑体" panose="02010609060101010101" pitchFamily="49" charset="-122"/>
                <a:ea typeface="黑体" panose="02010609060101010101" pitchFamily="49" charset="-122"/>
              </a:rPr>
              <a:t>《</a:t>
            </a:r>
            <a:r>
              <a:rPr lang="zh-CN" altLang="en-US" sz="2800" dirty="0">
                <a:highlight>
                  <a:srgbClr val="00FFFF"/>
                </a:highlight>
                <a:latin typeface="黑体" panose="02010609060101010101" pitchFamily="49" charset="-122"/>
                <a:ea typeface="黑体" panose="02010609060101010101" pitchFamily="49" charset="-122"/>
              </a:rPr>
              <a:t>孔子的故事</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（李长之编写），画出有关孔子生平履历的思维导图，形成孔子初印象。</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第二周，上交思维导图作业。</a:t>
            </a:r>
            <a:endParaRPr lang="en-US" altLang="zh-CN" sz="2800"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目的：帮助学生梳理孔子的人生经历，从感性的角度触及孔子的思想精神。</a:t>
            </a:r>
            <a:endParaRPr lang="en-US" altLang="zh-CN" sz="28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649162C9-F048-3889-B20D-D44025D1E078}"/>
              </a:ext>
            </a:extLst>
          </p:cNvPr>
          <p:cNvPicPr>
            <a:picLocks noChangeAspect="1"/>
          </p:cNvPicPr>
          <p:nvPr/>
        </p:nvPicPr>
        <p:blipFill>
          <a:blip r:embed="rId3"/>
          <a:stretch>
            <a:fillRect/>
          </a:stretch>
        </p:blipFill>
        <p:spPr>
          <a:xfrm>
            <a:off x="0" y="1412776"/>
            <a:ext cx="6084912" cy="5184576"/>
          </a:xfrm>
          <a:prstGeom prst="rect">
            <a:avLst/>
          </a:prstGeom>
        </p:spPr>
      </p:pic>
    </p:spTree>
    <p:extLst>
      <p:ext uri="{BB962C8B-B14F-4D97-AF65-F5344CB8AC3E}">
        <p14:creationId xmlns:p14="http://schemas.microsoft.com/office/powerpoint/2010/main" val="23682361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254" y="-48743"/>
            <a:ext cx="11145073" cy="1376384"/>
          </a:xfrm>
        </p:spPr>
        <p:txBody>
          <a:bodyPr/>
          <a:lstStyle/>
          <a:p>
            <a:r>
              <a:rPr lang="zh-CN" dirty="0">
                <a:solidFill>
                  <a:schemeClr val="bg1"/>
                </a:solidFill>
              </a:rPr>
              <a:t>《大卫</a:t>
            </a:r>
            <a:r>
              <a:rPr lang="en-US" altLang="zh-CN" dirty="0">
                <a:solidFill>
                  <a:schemeClr val="bg1"/>
                </a:solidFill>
              </a:rPr>
              <a:t>·</a:t>
            </a:r>
            <a:r>
              <a:rPr lang="zh-CN" altLang="en-US" dirty="0">
                <a:solidFill>
                  <a:schemeClr val="bg1"/>
                </a:solidFill>
              </a:rPr>
              <a:t>科波菲尔》</a:t>
            </a:r>
          </a:p>
        </p:txBody>
      </p:sp>
      <p:sp>
        <p:nvSpPr>
          <p:cNvPr id="2" name="内容占位符 1"/>
          <p:cNvSpPr>
            <a:spLocks noGrp="1"/>
          </p:cNvSpPr>
          <p:nvPr>
            <p:ph idx="1"/>
          </p:nvPr>
        </p:nvSpPr>
        <p:spPr>
          <a:xfrm>
            <a:off x="8255" y="1327641"/>
            <a:ext cx="10644506" cy="4466734"/>
          </a:xfrm>
        </p:spPr>
        <p:txBody>
          <a:bodyPr/>
          <a:lstStyle/>
          <a:p>
            <a:pPr algn="l"/>
            <a:r>
              <a:rPr lang="en-US" altLang="zh-CN" dirty="0"/>
              <a:t>“</a:t>
            </a:r>
            <a:r>
              <a:rPr lang="zh-CN" altLang="en-US" dirty="0"/>
              <a:t>时来运转</a:t>
            </a:r>
            <a:r>
              <a:rPr lang="en-US" altLang="zh-CN" dirty="0"/>
              <a:t>”</a:t>
            </a:r>
            <a:r>
              <a:rPr lang="zh-CN" altLang="en-US" dirty="0"/>
              <a:t>的事与愿违</a:t>
            </a:r>
          </a:p>
          <a:p>
            <a:pPr marL="0" indent="0" algn="ctr">
              <a:buNone/>
            </a:pPr>
            <a:r>
              <a:rPr lang="en-US" altLang="zh-CN" sz="2000" dirty="0">
                <a:solidFill>
                  <a:srgbClr val="1D41D5"/>
                </a:solidFill>
              </a:rPr>
              <a:t>——</a:t>
            </a:r>
            <a:r>
              <a:rPr lang="zh-CN" altLang="en-US" sz="2000" dirty="0">
                <a:solidFill>
                  <a:srgbClr val="1D41D5"/>
                </a:solidFill>
              </a:rPr>
              <a:t>米考伯主义：英语词典释意为</a:t>
            </a:r>
            <a:r>
              <a:rPr lang="en-US" altLang="zh-CN" sz="2000" dirty="0">
                <a:solidFill>
                  <a:srgbClr val="1D41D5"/>
                </a:solidFill>
              </a:rPr>
              <a:t>“</a:t>
            </a:r>
            <a:r>
              <a:rPr lang="zh-CN" altLang="en-US" sz="2000" dirty="0">
                <a:solidFill>
                  <a:srgbClr val="1D41D5"/>
                </a:solidFill>
              </a:rPr>
              <a:t>没有远虑，幻想走远的乐天派”</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3" name="Freeform 1"/>
          <p:cNvSpPr/>
          <p:nvPr>
            <p:custDataLst>
              <p:tags r:id="rId1"/>
            </p:custDataLst>
          </p:nvPr>
        </p:nvSpPr>
        <p:spPr>
          <a:xfrm>
            <a:off x="1561428" y="2264221"/>
            <a:ext cx="9390052" cy="4089942"/>
          </a:xfrm>
          <a:custGeom>
            <a:avLst/>
            <a:gdLst/>
            <a:ahLst/>
            <a:cxnLst/>
            <a:rect l="l" t="t" r="r" b="b"/>
            <a:pathLst>
              <a:path w="8887235" h="3870935">
                <a:moveTo>
                  <a:pt x="8858404" y="2069903"/>
                </a:moveTo>
                <a:cubicBezTo>
                  <a:pt x="8846875" y="2075677"/>
                  <a:pt x="8835347" y="2084349"/>
                  <a:pt x="8820934" y="2093017"/>
                </a:cubicBezTo>
                <a:cubicBezTo>
                  <a:pt x="8806525" y="2101689"/>
                  <a:pt x="8792112" y="2110361"/>
                  <a:pt x="8771935" y="2121918"/>
                </a:cubicBezTo>
                <a:cubicBezTo>
                  <a:pt x="8754637" y="2133479"/>
                  <a:pt x="8734460" y="2145040"/>
                  <a:pt x="8711397" y="2159482"/>
                </a:cubicBezTo>
                <a:cubicBezTo>
                  <a:pt x="8688345" y="2171048"/>
                  <a:pt x="8665283" y="2185498"/>
                  <a:pt x="8636457" y="2199944"/>
                </a:cubicBezTo>
                <a:cubicBezTo>
                  <a:pt x="8584578" y="2225956"/>
                  <a:pt x="8521156" y="2254852"/>
                  <a:pt x="8451985" y="2280869"/>
                </a:cubicBezTo>
                <a:cubicBezTo>
                  <a:pt x="8382809" y="2306876"/>
                  <a:pt x="8304974" y="2327100"/>
                  <a:pt x="8218505" y="2338662"/>
                </a:cubicBezTo>
                <a:cubicBezTo>
                  <a:pt x="8134915" y="2347334"/>
                  <a:pt x="8039796" y="2341551"/>
                  <a:pt x="7950438" y="2315548"/>
                </a:cubicBezTo>
                <a:cubicBezTo>
                  <a:pt x="7904328" y="2303982"/>
                  <a:pt x="7858204" y="2283749"/>
                  <a:pt x="7814965" y="2263525"/>
                </a:cubicBezTo>
                <a:cubicBezTo>
                  <a:pt x="7771730" y="2240402"/>
                  <a:pt x="7731376" y="2217284"/>
                  <a:pt x="7688145" y="2191281"/>
                </a:cubicBezTo>
                <a:cubicBezTo>
                  <a:pt x="7667963" y="2176826"/>
                  <a:pt x="7647786" y="2162375"/>
                  <a:pt x="7627604" y="2150819"/>
                </a:cubicBezTo>
                <a:cubicBezTo>
                  <a:pt x="7607426" y="2136368"/>
                  <a:pt x="7587258" y="2124807"/>
                  <a:pt x="7567081" y="2110361"/>
                </a:cubicBezTo>
                <a:cubicBezTo>
                  <a:pt x="7546899" y="2098800"/>
                  <a:pt x="7523837" y="2087238"/>
                  <a:pt x="7503660" y="2072783"/>
                </a:cubicBezTo>
                <a:cubicBezTo>
                  <a:pt x="7492140" y="2067014"/>
                  <a:pt x="7483491" y="2061231"/>
                  <a:pt x="7471958" y="2055453"/>
                </a:cubicBezTo>
                <a:cubicBezTo>
                  <a:pt x="7471958" y="2055453"/>
                  <a:pt x="7471958" y="2055453"/>
                  <a:pt x="7440252" y="2038108"/>
                </a:cubicBezTo>
                <a:cubicBezTo>
                  <a:pt x="7353778" y="1991867"/>
                  <a:pt x="7264424" y="1954299"/>
                  <a:pt x="7175070" y="1919619"/>
                </a:cubicBezTo>
                <a:cubicBezTo>
                  <a:pt x="7163537" y="1916730"/>
                  <a:pt x="7152008" y="1910947"/>
                  <a:pt x="7140480" y="1908067"/>
                </a:cubicBezTo>
                <a:cubicBezTo>
                  <a:pt x="7140480" y="1908067"/>
                  <a:pt x="7140480" y="1908067"/>
                  <a:pt x="7123182" y="1899395"/>
                </a:cubicBezTo>
                <a:cubicBezTo>
                  <a:pt x="7123182" y="1899395"/>
                  <a:pt x="7123182" y="1899395"/>
                  <a:pt x="7108769" y="1896506"/>
                </a:cubicBezTo>
                <a:cubicBezTo>
                  <a:pt x="7100120" y="1890723"/>
                  <a:pt x="7088596" y="1890723"/>
                  <a:pt x="7077068" y="1887834"/>
                </a:cubicBezTo>
                <a:cubicBezTo>
                  <a:pt x="7065534" y="1884944"/>
                  <a:pt x="7054006" y="1884944"/>
                  <a:pt x="7045356" y="1882051"/>
                </a:cubicBezTo>
                <a:cubicBezTo>
                  <a:pt x="6999233" y="1876272"/>
                  <a:pt x="6953118" y="1876272"/>
                  <a:pt x="6909879" y="1876272"/>
                </a:cubicBezTo>
                <a:cubicBezTo>
                  <a:pt x="6817646" y="1876272"/>
                  <a:pt x="6731171" y="1884944"/>
                  <a:pt x="6647582" y="1893617"/>
                </a:cubicBezTo>
                <a:cubicBezTo>
                  <a:pt x="6563992" y="1902289"/>
                  <a:pt x="6483287" y="1913841"/>
                  <a:pt x="6411221" y="1925402"/>
                </a:cubicBezTo>
                <a:cubicBezTo>
                  <a:pt x="6332139" y="1936725"/>
                  <a:pt x="6260298" y="1948053"/>
                  <a:pt x="6197699" y="1958875"/>
                </a:cubicBezTo>
                <a:cubicBezTo>
                  <a:pt x="6208157" y="1971274"/>
                  <a:pt x="6221130" y="1985785"/>
                  <a:pt x="6235632" y="2000329"/>
                </a:cubicBezTo>
                <a:cubicBezTo>
                  <a:pt x="6255800" y="2020553"/>
                  <a:pt x="6278853" y="2040778"/>
                  <a:pt x="6304781" y="2063896"/>
                </a:cubicBezTo>
                <a:cubicBezTo>
                  <a:pt x="6333597" y="2087009"/>
                  <a:pt x="6362405" y="2110113"/>
                  <a:pt x="6396977" y="2133231"/>
                </a:cubicBezTo>
                <a:cubicBezTo>
                  <a:pt x="6431549" y="2159224"/>
                  <a:pt x="6466125" y="2182343"/>
                  <a:pt x="6506452" y="2205456"/>
                </a:cubicBezTo>
                <a:cubicBezTo>
                  <a:pt x="6523740" y="2217008"/>
                  <a:pt x="6543908" y="2225680"/>
                  <a:pt x="6564081" y="2237232"/>
                </a:cubicBezTo>
                <a:cubicBezTo>
                  <a:pt x="6587129" y="2248789"/>
                  <a:pt x="6607292" y="2257461"/>
                  <a:pt x="6627460" y="2269013"/>
                </a:cubicBezTo>
                <a:cubicBezTo>
                  <a:pt x="6650513" y="2277685"/>
                  <a:pt x="6670681" y="2289237"/>
                  <a:pt x="6693724" y="2297910"/>
                </a:cubicBezTo>
                <a:cubicBezTo>
                  <a:pt x="6728296" y="2312351"/>
                  <a:pt x="6728296" y="2312351"/>
                  <a:pt x="6728296" y="2312351"/>
                </a:cubicBezTo>
                <a:cubicBezTo>
                  <a:pt x="6759988" y="2323907"/>
                  <a:pt x="6759988" y="2323907"/>
                  <a:pt x="6759988" y="2323907"/>
                </a:cubicBezTo>
                <a:cubicBezTo>
                  <a:pt x="6794560" y="2338349"/>
                  <a:pt x="6794560" y="2338349"/>
                  <a:pt x="6794560" y="2338349"/>
                </a:cubicBezTo>
                <a:cubicBezTo>
                  <a:pt x="6829136" y="2349910"/>
                  <a:pt x="6829136" y="2349910"/>
                  <a:pt x="6829136" y="2349910"/>
                </a:cubicBezTo>
                <a:cubicBezTo>
                  <a:pt x="6852189" y="2358573"/>
                  <a:pt x="6875233" y="2364356"/>
                  <a:pt x="6898280" y="2373019"/>
                </a:cubicBezTo>
                <a:cubicBezTo>
                  <a:pt x="6921333" y="2378797"/>
                  <a:pt x="6941496" y="2384580"/>
                  <a:pt x="6964549" y="2390349"/>
                </a:cubicBezTo>
                <a:cubicBezTo>
                  <a:pt x="6976068" y="2393243"/>
                  <a:pt x="6987597" y="2396132"/>
                  <a:pt x="6999121" y="2401915"/>
                </a:cubicBezTo>
                <a:cubicBezTo>
                  <a:pt x="7010640" y="2401915"/>
                  <a:pt x="7022173" y="2404804"/>
                  <a:pt x="7033692" y="2407684"/>
                </a:cubicBezTo>
                <a:cubicBezTo>
                  <a:pt x="7076904" y="2419246"/>
                  <a:pt x="7120124" y="2427908"/>
                  <a:pt x="7160456" y="2436581"/>
                </a:cubicBezTo>
                <a:cubicBezTo>
                  <a:pt x="7203677" y="2442364"/>
                  <a:pt x="7241133" y="2448133"/>
                  <a:pt x="7278580" y="2453916"/>
                </a:cubicBezTo>
                <a:cubicBezTo>
                  <a:pt x="7295868" y="2456805"/>
                  <a:pt x="7313152" y="2459699"/>
                  <a:pt x="7330440" y="2459699"/>
                </a:cubicBezTo>
                <a:cubicBezTo>
                  <a:pt x="7347729" y="2462579"/>
                  <a:pt x="7362132" y="2462579"/>
                  <a:pt x="7376545" y="2465468"/>
                </a:cubicBezTo>
                <a:cubicBezTo>
                  <a:pt x="7390949" y="2468357"/>
                  <a:pt x="7405353" y="2468357"/>
                  <a:pt x="7419757" y="2468357"/>
                </a:cubicBezTo>
                <a:cubicBezTo>
                  <a:pt x="7431281" y="2471251"/>
                  <a:pt x="7442809" y="2471251"/>
                  <a:pt x="7454329" y="2471251"/>
                </a:cubicBezTo>
                <a:cubicBezTo>
                  <a:pt x="7497540" y="2474140"/>
                  <a:pt x="7520592" y="2477029"/>
                  <a:pt x="7520592" y="2477029"/>
                </a:cubicBezTo>
                <a:cubicBezTo>
                  <a:pt x="7520592" y="2477029"/>
                  <a:pt x="7497540" y="2477029"/>
                  <a:pt x="7454329" y="2477029"/>
                </a:cubicBezTo>
                <a:cubicBezTo>
                  <a:pt x="7442809" y="2477029"/>
                  <a:pt x="7431281" y="2477029"/>
                  <a:pt x="7419757" y="2477029"/>
                </a:cubicBezTo>
                <a:cubicBezTo>
                  <a:pt x="7405353" y="2477029"/>
                  <a:pt x="7390949" y="2474140"/>
                  <a:pt x="7376545" y="2474140"/>
                </a:cubicBezTo>
                <a:cubicBezTo>
                  <a:pt x="7362132" y="2474140"/>
                  <a:pt x="7344854" y="2474140"/>
                  <a:pt x="7327556" y="2474140"/>
                </a:cubicBezTo>
                <a:cubicBezTo>
                  <a:pt x="7313152" y="2471251"/>
                  <a:pt x="7295868" y="2471251"/>
                  <a:pt x="7275705" y="2471251"/>
                </a:cubicBezTo>
                <a:cubicBezTo>
                  <a:pt x="7238253" y="2468357"/>
                  <a:pt x="7200797" y="2462579"/>
                  <a:pt x="7157581" y="2459699"/>
                </a:cubicBezTo>
                <a:cubicBezTo>
                  <a:pt x="7117245" y="2453916"/>
                  <a:pt x="7071149" y="2448133"/>
                  <a:pt x="7025053" y="2439470"/>
                </a:cubicBezTo>
                <a:cubicBezTo>
                  <a:pt x="7013524" y="2439470"/>
                  <a:pt x="7002001" y="2436581"/>
                  <a:pt x="6990481" y="2433691"/>
                </a:cubicBezTo>
                <a:cubicBezTo>
                  <a:pt x="6978952" y="2433691"/>
                  <a:pt x="6967429" y="2430802"/>
                  <a:pt x="6955909" y="2427908"/>
                </a:cubicBezTo>
                <a:cubicBezTo>
                  <a:pt x="6932857" y="2422139"/>
                  <a:pt x="6909804" y="2419246"/>
                  <a:pt x="6886761" y="2413467"/>
                </a:cubicBezTo>
                <a:cubicBezTo>
                  <a:pt x="6863708" y="2407684"/>
                  <a:pt x="6837786" y="2401915"/>
                  <a:pt x="6814733" y="2396132"/>
                </a:cubicBezTo>
                <a:cubicBezTo>
                  <a:pt x="6803209" y="2390349"/>
                  <a:pt x="6791680" y="2387469"/>
                  <a:pt x="6780156" y="2384580"/>
                </a:cubicBezTo>
                <a:cubicBezTo>
                  <a:pt x="6742700" y="2373019"/>
                  <a:pt x="6742700" y="2373019"/>
                  <a:pt x="6742700" y="2373019"/>
                </a:cubicBezTo>
                <a:cubicBezTo>
                  <a:pt x="6731180" y="2370134"/>
                  <a:pt x="6719661" y="2367245"/>
                  <a:pt x="6708128" y="2364356"/>
                </a:cubicBezTo>
                <a:cubicBezTo>
                  <a:pt x="6673556" y="2349910"/>
                  <a:pt x="6673556" y="2349910"/>
                  <a:pt x="6673556" y="2349910"/>
                </a:cubicBezTo>
                <a:cubicBezTo>
                  <a:pt x="6650513" y="2344132"/>
                  <a:pt x="6627460" y="2335469"/>
                  <a:pt x="6604408" y="2326797"/>
                </a:cubicBezTo>
                <a:cubicBezTo>
                  <a:pt x="6581365" y="2315245"/>
                  <a:pt x="6558312" y="2306572"/>
                  <a:pt x="6535269" y="2297910"/>
                </a:cubicBezTo>
                <a:cubicBezTo>
                  <a:pt x="6515100" y="2286348"/>
                  <a:pt x="6492048" y="2277685"/>
                  <a:pt x="6471880" y="2266119"/>
                </a:cubicBezTo>
                <a:cubicBezTo>
                  <a:pt x="6428669" y="2245909"/>
                  <a:pt x="6391212" y="2222791"/>
                  <a:pt x="6353756" y="2202567"/>
                </a:cubicBezTo>
                <a:cubicBezTo>
                  <a:pt x="6316309" y="2179453"/>
                  <a:pt x="6281737" y="2156345"/>
                  <a:pt x="6252920" y="2133231"/>
                </a:cubicBezTo>
                <a:cubicBezTo>
                  <a:pt x="6221228" y="2110113"/>
                  <a:pt x="6195300" y="2089889"/>
                  <a:pt x="6172248" y="2066785"/>
                </a:cubicBezTo>
                <a:cubicBezTo>
                  <a:pt x="6146325" y="2046561"/>
                  <a:pt x="6129037" y="2029225"/>
                  <a:pt x="6111753" y="2011890"/>
                </a:cubicBezTo>
                <a:cubicBezTo>
                  <a:pt x="6101272" y="1999282"/>
                  <a:pt x="6092338" y="1988239"/>
                  <a:pt x="6084909" y="1979796"/>
                </a:cubicBezTo>
                <a:cubicBezTo>
                  <a:pt x="6079205" y="1980946"/>
                  <a:pt x="6073632" y="1982082"/>
                  <a:pt x="6068214" y="1983204"/>
                </a:cubicBezTo>
                <a:cubicBezTo>
                  <a:pt x="5673324" y="2084349"/>
                  <a:pt x="5327427" y="2072783"/>
                  <a:pt x="5327427" y="2072783"/>
                </a:cubicBezTo>
                <a:cubicBezTo>
                  <a:pt x="5327427" y="2072783"/>
                  <a:pt x="5327427" y="2072783"/>
                  <a:pt x="5327554" y="2072755"/>
                </a:cubicBezTo>
                <a:cubicBezTo>
                  <a:pt x="5327409" y="2072755"/>
                  <a:pt x="5327264" y="2072755"/>
                  <a:pt x="5327115" y="2072755"/>
                </a:cubicBezTo>
                <a:cubicBezTo>
                  <a:pt x="5229130" y="2072755"/>
                  <a:pt x="5229130" y="2072755"/>
                  <a:pt x="5229130" y="2072755"/>
                </a:cubicBezTo>
                <a:cubicBezTo>
                  <a:pt x="5194549" y="2072755"/>
                  <a:pt x="5162848" y="2069866"/>
                  <a:pt x="5128271" y="2066977"/>
                </a:cubicBezTo>
                <a:cubicBezTo>
                  <a:pt x="5093690" y="2064092"/>
                  <a:pt x="5061989" y="2058314"/>
                  <a:pt x="5027408" y="2055420"/>
                </a:cubicBezTo>
                <a:cubicBezTo>
                  <a:pt x="4978413" y="2046762"/>
                  <a:pt x="4978413" y="2046762"/>
                  <a:pt x="4978413" y="2046762"/>
                </a:cubicBezTo>
                <a:cubicBezTo>
                  <a:pt x="4952476" y="2043868"/>
                  <a:pt x="4952476" y="2043868"/>
                  <a:pt x="4952476" y="2043868"/>
                </a:cubicBezTo>
                <a:cubicBezTo>
                  <a:pt x="4943837" y="2040979"/>
                  <a:pt x="4935188" y="2038089"/>
                  <a:pt x="4926543" y="2038089"/>
                </a:cubicBezTo>
                <a:cubicBezTo>
                  <a:pt x="4912140" y="2032306"/>
                  <a:pt x="4894842" y="2029427"/>
                  <a:pt x="4877554" y="2026537"/>
                </a:cubicBezTo>
                <a:cubicBezTo>
                  <a:pt x="4828559" y="2012092"/>
                  <a:pt x="4828559" y="2012092"/>
                  <a:pt x="4828559" y="2012092"/>
                </a:cubicBezTo>
                <a:cubicBezTo>
                  <a:pt x="4811271" y="2006309"/>
                  <a:pt x="4793983" y="2000530"/>
                  <a:pt x="4779570" y="1994756"/>
                </a:cubicBezTo>
                <a:cubicBezTo>
                  <a:pt x="4753638" y="1983195"/>
                  <a:pt x="4753638" y="1983195"/>
                  <a:pt x="4753638" y="1983195"/>
                </a:cubicBezTo>
                <a:cubicBezTo>
                  <a:pt x="4739225" y="1977421"/>
                  <a:pt x="4739225" y="1977421"/>
                  <a:pt x="4739225" y="1977421"/>
                </a:cubicBezTo>
                <a:cubicBezTo>
                  <a:pt x="4733470" y="1974532"/>
                  <a:pt x="4733470" y="1974532"/>
                  <a:pt x="4733470" y="1974532"/>
                </a:cubicBezTo>
                <a:cubicBezTo>
                  <a:pt x="4727700" y="1971643"/>
                  <a:pt x="4727700" y="1971643"/>
                  <a:pt x="4727700" y="1971643"/>
                </a:cubicBezTo>
                <a:lnTo>
                  <a:pt x="4791103" y="1850302"/>
                </a:lnTo>
                <a:cubicBezTo>
                  <a:pt x="4796858" y="1853196"/>
                  <a:pt x="4796858" y="1853196"/>
                  <a:pt x="4796858" y="1853196"/>
                </a:cubicBezTo>
                <a:cubicBezTo>
                  <a:pt x="4802623" y="1856076"/>
                  <a:pt x="4802623" y="1856076"/>
                  <a:pt x="4802623" y="1856076"/>
                </a:cubicBezTo>
                <a:cubicBezTo>
                  <a:pt x="4808387" y="1858965"/>
                  <a:pt x="4808387" y="1858965"/>
                  <a:pt x="4808387" y="1858965"/>
                </a:cubicBezTo>
                <a:cubicBezTo>
                  <a:pt x="4828559" y="1867637"/>
                  <a:pt x="4828559" y="1867637"/>
                  <a:pt x="4828559" y="1867637"/>
                </a:cubicBezTo>
                <a:cubicBezTo>
                  <a:pt x="4842973" y="1873420"/>
                  <a:pt x="4857377" y="1879199"/>
                  <a:pt x="4871790" y="1884972"/>
                </a:cubicBezTo>
                <a:cubicBezTo>
                  <a:pt x="4915020" y="1899414"/>
                  <a:pt x="4915020" y="1899414"/>
                  <a:pt x="4915020" y="1899414"/>
                </a:cubicBezTo>
                <a:cubicBezTo>
                  <a:pt x="4929424" y="1902308"/>
                  <a:pt x="4943837" y="1905197"/>
                  <a:pt x="4958240" y="1910980"/>
                </a:cubicBezTo>
                <a:cubicBezTo>
                  <a:pt x="4966889" y="1913869"/>
                  <a:pt x="4972653" y="1913869"/>
                  <a:pt x="4981293" y="1916749"/>
                </a:cubicBezTo>
                <a:cubicBezTo>
                  <a:pt x="5004355" y="1922532"/>
                  <a:pt x="5004355" y="1922532"/>
                  <a:pt x="5004355" y="1922532"/>
                </a:cubicBezTo>
                <a:cubicBezTo>
                  <a:pt x="5047575" y="1931195"/>
                  <a:pt x="5047575" y="1931195"/>
                  <a:pt x="5047575" y="1931195"/>
                </a:cubicBezTo>
                <a:cubicBezTo>
                  <a:pt x="5079277" y="1936973"/>
                  <a:pt x="5110978" y="1942756"/>
                  <a:pt x="5139795" y="1945645"/>
                </a:cubicBezTo>
                <a:cubicBezTo>
                  <a:pt x="5171496" y="1948525"/>
                  <a:pt x="5203198" y="1954308"/>
                  <a:pt x="5234895" y="1957197"/>
                </a:cubicBezTo>
                <a:cubicBezTo>
                  <a:pt x="5329994" y="1960091"/>
                  <a:pt x="5329994" y="1960091"/>
                  <a:pt x="5329994" y="1960091"/>
                </a:cubicBezTo>
                <a:cubicBezTo>
                  <a:pt x="5361696" y="1962971"/>
                  <a:pt x="5393397" y="1962971"/>
                  <a:pt x="5425099" y="1962971"/>
                </a:cubicBezTo>
                <a:cubicBezTo>
                  <a:pt x="5456795" y="1962971"/>
                  <a:pt x="5488496" y="1960091"/>
                  <a:pt x="5520198" y="1960091"/>
                </a:cubicBezTo>
                <a:cubicBezTo>
                  <a:pt x="5566303" y="1957197"/>
                  <a:pt x="5566303" y="1957197"/>
                  <a:pt x="5566303" y="1957197"/>
                </a:cubicBezTo>
                <a:cubicBezTo>
                  <a:pt x="5583596" y="1957197"/>
                  <a:pt x="5598004" y="1957197"/>
                  <a:pt x="5615297" y="1954308"/>
                </a:cubicBezTo>
                <a:cubicBezTo>
                  <a:pt x="5710387" y="1945645"/>
                  <a:pt x="5710387" y="1945645"/>
                  <a:pt x="5710387" y="1945645"/>
                </a:cubicBezTo>
                <a:cubicBezTo>
                  <a:pt x="5742089" y="1942756"/>
                  <a:pt x="5773790" y="1936973"/>
                  <a:pt x="5805492" y="1931195"/>
                </a:cubicBezTo>
                <a:cubicBezTo>
                  <a:pt x="5900591" y="1919643"/>
                  <a:pt x="5900591" y="1919643"/>
                  <a:pt x="5900591" y="1919643"/>
                </a:cubicBezTo>
                <a:cubicBezTo>
                  <a:pt x="5932293" y="1913869"/>
                  <a:pt x="5963989" y="1908086"/>
                  <a:pt x="5995690" y="1899414"/>
                </a:cubicBezTo>
                <a:cubicBezTo>
                  <a:pt x="6090795" y="1882083"/>
                  <a:pt x="6090795" y="1882083"/>
                  <a:pt x="6090795" y="1882083"/>
                </a:cubicBezTo>
                <a:cubicBezTo>
                  <a:pt x="6278109" y="1835861"/>
                  <a:pt x="6278109" y="1835861"/>
                  <a:pt x="6278109" y="1835861"/>
                </a:cubicBezTo>
                <a:cubicBezTo>
                  <a:pt x="6275229" y="1838750"/>
                  <a:pt x="6275229" y="1838750"/>
                  <a:pt x="6275229" y="1838750"/>
                </a:cubicBezTo>
                <a:cubicBezTo>
                  <a:pt x="6306926" y="1827189"/>
                  <a:pt x="6338628" y="1815637"/>
                  <a:pt x="6370329" y="1806974"/>
                </a:cubicBezTo>
                <a:cubicBezTo>
                  <a:pt x="6402031" y="1795413"/>
                  <a:pt x="6433727" y="1786741"/>
                  <a:pt x="6465428" y="1778078"/>
                </a:cubicBezTo>
                <a:cubicBezTo>
                  <a:pt x="6497130" y="1766526"/>
                  <a:pt x="6528831" y="1757853"/>
                  <a:pt x="6560533" y="1749191"/>
                </a:cubicBezTo>
                <a:cubicBezTo>
                  <a:pt x="6592229" y="1743408"/>
                  <a:pt x="6623931" y="1734745"/>
                  <a:pt x="6658503" y="1726072"/>
                </a:cubicBezTo>
                <a:cubicBezTo>
                  <a:pt x="6690204" y="1720294"/>
                  <a:pt x="6721906" y="1711631"/>
                  <a:pt x="6753607" y="1705858"/>
                </a:cubicBezTo>
                <a:cubicBezTo>
                  <a:pt x="6788188" y="1700079"/>
                  <a:pt x="6819889" y="1694296"/>
                  <a:pt x="6851586" y="1688518"/>
                </a:cubicBezTo>
                <a:cubicBezTo>
                  <a:pt x="6886172" y="1682735"/>
                  <a:pt x="6917873" y="1676961"/>
                  <a:pt x="6949570" y="1671192"/>
                </a:cubicBezTo>
                <a:cubicBezTo>
                  <a:pt x="6984156" y="1668303"/>
                  <a:pt x="7015857" y="1665409"/>
                  <a:pt x="7050438" y="1659631"/>
                </a:cubicBezTo>
                <a:cubicBezTo>
                  <a:pt x="7082140" y="1656737"/>
                  <a:pt x="7116712" y="1653848"/>
                  <a:pt x="7148413" y="1653848"/>
                </a:cubicBezTo>
                <a:cubicBezTo>
                  <a:pt x="7165706" y="1650959"/>
                  <a:pt x="7182994" y="1650959"/>
                  <a:pt x="7197407" y="1650959"/>
                </a:cubicBezTo>
                <a:cubicBezTo>
                  <a:pt x="7214696" y="1650959"/>
                  <a:pt x="7231988" y="1650959"/>
                  <a:pt x="7249277" y="1650959"/>
                </a:cubicBezTo>
                <a:cubicBezTo>
                  <a:pt x="7298266" y="1650959"/>
                  <a:pt x="7298266" y="1650959"/>
                  <a:pt x="7298266" y="1650959"/>
                </a:cubicBezTo>
                <a:cubicBezTo>
                  <a:pt x="7347261" y="1653848"/>
                  <a:pt x="7347261" y="1653848"/>
                  <a:pt x="7347261" y="1653848"/>
                </a:cubicBezTo>
                <a:cubicBezTo>
                  <a:pt x="7364549" y="1653848"/>
                  <a:pt x="7381842" y="1653848"/>
                  <a:pt x="7396246" y="1656737"/>
                </a:cubicBezTo>
                <a:cubicBezTo>
                  <a:pt x="7413544" y="1656737"/>
                  <a:pt x="7430832" y="1659631"/>
                  <a:pt x="7445245" y="1662520"/>
                </a:cubicBezTo>
                <a:cubicBezTo>
                  <a:pt x="7462533" y="1662520"/>
                  <a:pt x="7479817" y="1665409"/>
                  <a:pt x="7497114" y="1668303"/>
                </a:cubicBezTo>
                <a:cubicBezTo>
                  <a:pt x="7546100" y="1676961"/>
                  <a:pt x="7546100" y="1676961"/>
                  <a:pt x="7546100" y="1676961"/>
                </a:cubicBezTo>
                <a:cubicBezTo>
                  <a:pt x="7577801" y="1685624"/>
                  <a:pt x="7609502" y="1691407"/>
                  <a:pt x="7641203" y="1702968"/>
                </a:cubicBezTo>
                <a:cubicBezTo>
                  <a:pt x="7664251" y="1711631"/>
                  <a:pt x="7664251" y="1711631"/>
                  <a:pt x="7664251" y="1711631"/>
                </a:cubicBezTo>
                <a:cubicBezTo>
                  <a:pt x="7687313" y="1720294"/>
                  <a:pt x="7687313" y="1720294"/>
                  <a:pt x="7687313" y="1720294"/>
                </a:cubicBezTo>
                <a:cubicBezTo>
                  <a:pt x="7701717" y="1726072"/>
                  <a:pt x="7719015" y="1731855"/>
                  <a:pt x="7733419" y="1737638"/>
                </a:cubicBezTo>
                <a:cubicBezTo>
                  <a:pt x="7747832" y="1746297"/>
                  <a:pt x="7762235" y="1752070"/>
                  <a:pt x="7776648" y="1760743"/>
                </a:cubicBezTo>
                <a:cubicBezTo>
                  <a:pt x="7819874" y="1786741"/>
                  <a:pt x="7819874" y="1786741"/>
                  <a:pt x="7819874" y="1786741"/>
                </a:cubicBezTo>
                <a:cubicBezTo>
                  <a:pt x="7776648" y="1763632"/>
                  <a:pt x="7776648" y="1763632"/>
                  <a:pt x="7776648" y="1763632"/>
                </a:cubicBezTo>
                <a:cubicBezTo>
                  <a:pt x="7762235" y="1754960"/>
                  <a:pt x="7744952" y="1749191"/>
                  <a:pt x="7730538" y="1743408"/>
                </a:cubicBezTo>
                <a:cubicBezTo>
                  <a:pt x="7716130" y="1734745"/>
                  <a:pt x="7701717" y="1731855"/>
                  <a:pt x="7684434" y="1726072"/>
                </a:cubicBezTo>
                <a:cubicBezTo>
                  <a:pt x="7661381" y="1717405"/>
                  <a:pt x="7661381" y="1717405"/>
                  <a:pt x="7661381" y="1717405"/>
                </a:cubicBezTo>
                <a:cubicBezTo>
                  <a:pt x="7638319" y="1711631"/>
                  <a:pt x="7638319" y="1711631"/>
                  <a:pt x="7638319" y="1711631"/>
                </a:cubicBezTo>
                <a:cubicBezTo>
                  <a:pt x="7606618" y="1702968"/>
                  <a:pt x="7574916" y="1697190"/>
                  <a:pt x="7543219" y="1691407"/>
                </a:cubicBezTo>
                <a:cubicBezTo>
                  <a:pt x="7494230" y="1682735"/>
                  <a:pt x="7494230" y="1682735"/>
                  <a:pt x="7494230" y="1682735"/>
                </a:cubicBezTo>
                <a:cubicBezTo>
                  <a:pt x="7476947" y="1679855"/>
                  <a:pt x="7459649" y="1679855"/>
                  <a:pt x="7445245" y="1679855"/>
                </a:cubicBezTo>
                <a:cubicBezTo>
                  <a:pt x="7427947" y="1676961"/>
                  <a:pt x="7413544" y="1676961"/>
                  <a:pt x="7396246" y="1676961"/>
                </a:cubicBezTo>
                <a:cubicBezTo>
                  <a:pt x="7378962" y="1674072"/>
                  <a:pt x="7364549" y="1674072"/>
                  <a:pt x="7347261" y="1674072"/>
                </a:cubicBezTo>
                <a:cubicBezTo>
                  <a:pt x="7298266" y="1674072"/>
                  <a:pt x="7298266" y="1674072"/>
                  <a:pt x="7298266" y="1674072"/>
                </a:cubicBezTo>
                <a:cubicBezTo>
                  <a:pt x="7249277" y="1676961"/>
                  <a:pt x="7249277" y="1676961"/>
                  <a:pt x="7249277" y="1676961"/>
                </a:cubicBezTo>
                <a:cubicBezTo>
                  <a:pt x="7231988" y="1676961"/>
                  <a:pt x="7214696" y="1679855"/>
                  <a:pt x="7200292" y="1679855"/>
                </a:cubicBezTo>
                <a:cubicBezTo>
                  <a:pt x="7182994" y="1679855"/>
                  <a:pt x="7168591" y="1682735"/>
                  <a:pt x="7151293" y="1682735"/>
                </a:cubicBezTo>
                <a:cubicBezTo>
                  <a:pt x="7119591" y="1685624"/>
                  <a:pt x="7085010" y="1691407"/>
                  <a:pt x="7053309" y="1694296"/>
                </a:cubicBezTo>
                <a:cubicBezTo>
                  <a:pt x="7021612" y="1700079"/>
                  <a:pt x="6989920" y="1705858"/>
                  <a:pt x="6955339" y="1711631"/>
                </a:cubicBezTo>
                <a:cubicBezTo>
                  <a:pt x="6923638" y="1717405"/>
                  <a:pt x="6891936" y="1723183"/>
                  <a:pt x="6860235" y="1728966"/>
                </a:cubicBezTo>
                <a:cubicBezTo>
                  <a:pt x="6828534" y="1737638"/>
                  <a:pt x="6796837" y="1743408"/>
                  <a:pt x="6765135" y="1752070"/>
                </a:cubicBezTo>
                <a:cubicBezTo>
                  <a:pt x="6733434" y="1760743"/>
                  <a:pt x="6701737" y="1769415"/>
                  <a:pt x="6670036" y="1778078"/>
                </a:cubicBezTo>
                <a:cubicBezTo>
                  <a:pt x="6638334" y="1786741"/>
                  <a:pt x="6606633" y="1795413"/>
                  <a:pt x="6574937" y="1804085"/>
                </a:cubicBezTo>
                <a:cubicBezTo>
                  <a:pt x="6554128" y="1812425"/>
                  <a:pt x="6531809" y="1819269"/>
                  <a:pt x="6509084" y="1826778"/>
                </a:cubicBezTo>
                <a:cubicBezTo>
                  <a:pt x="6551285" y="1822528"/>
                  <a:pt x="6594688" y="1818648"/>
                  <a:pt x="6638933" y="1815590"/>
                </a:cubicBezTo>
                <a:cubicBezTo>
                  <a:pt x="6725407" y="1809807"/>
                  <a:pt x="6814761" y="1804024"/>
                  <a:pt x="6909879" y="1806918"/>
                </a:cubicBezTo>
                <a:cubicBezTo>
                  <a:pt x="6956003" y="1806918"/>
                  <a:pt x="7004997" y="1809807"/>
                  <a:pt x="7054006" y="1815590"/>
                </a:cubicBezTo>
                <a:cubicBezTo>
                  <a:pt x="7065534" y="1818479"/>
                  <a:pt x="7077068" y="1821368"/>
                  <a:pt x="7091481" y="1824262"/>
                </a:cubicBezTo>
                <a:cubicBezTo>
                  <a:pt x="7091481" y="1824262"/>
                  <a:pt x="7091481" y="1824262"/>
                  <a:pt x="7108769" y="1830031"/>
                </a:cubicBezTo>
                <a:cubicBezTo>
                  <a:pt x="7111649" y="1830031"/>
                  <a:pt x="7117418" y="1830031"/>
                  <a:pt x="7120297" y="1830031"/>
                </a:cubicBezTo>
                <a:cubicBezTo>
                  <a:pt x="7120297" y="1830031"/>
                  <a:pt x="7120297" y="1830031"/>
                  <a:pt x="7128946" y="1835814"/>
                </a:cubicBezTo>
                <a:cubicBezTo>
                  <a:pt x="7128946" y="1835814"/>
                  <a:pt x="7128946" y="1835814"/>
                  <a:pt x="7149124" y="1841593"/>
                </a:cubicBezTo>
                <a:cubicBezTo>
                  <a:pt x="7149124" y="1841593"/>
                  <a:pt x="7149124" y="1841593"/>
                  <a:pt x="7163537" y="1847366"/>
                </a:cubicBezTo>
                <a:cubicBezTo>
                  <a:pt x="7175070" y="1853145"/>
                  <a:pt x="7186599" y="1858928"/>
                  <a:pt x="7198132" y="1861817"/>
                </a:cubicBezTo>
                <a:cubicBezTo>
                  <a:pt x="7287486" y="1899395"/>
                  <a:pt x="7379724" y="1942737"/>
                  <a:pt x="7466194" y="1991867"/>
                </a:cubicBezTo>
                <a:cubicBezTo>
                  <a:pt x="7466194" y="1991867"/>
                  <a:pt x="7466194" y="1991867"/>
                  <a:pt x="7497904" y="2012101"/>
                </a:cubicBezTo>
                <a:cubicBezTo>
                  <a:pt x="7509424" y="2017884"/>
                  <a:pt x="7518073" y="2023662"/>
                  <a:pt x="7529601" y="2032325"/>
                </a:cubicBezTo>
                <a:cubicBezTo>
                  <a:pt x="7549783" y="2043887"/>
                  <a:pt x="7572845" y="2058342"/>
                  <a:pt x="7593023" y="2072783"/>
                </a:cubicBezTo>
                <a:cubicBezTo>
                  <a:pt x="7613191" y="2084349"/>
                  <a:pt x="7633373" y="2098800"/>
                  <a:pt x="7653551" y="2113245"/>
                </a:cubicBezTo>
                <a:cubicBezTo>
                  <a:pt x="7673728" y="2127696"/>
                  <a:pt x="7693910" y="2142151"/>
                  <a:pt x="7714078" y="2153713"/>
                </a:cubicBezTo>
                <a:cubicBezTo>
                  <a:pt x="7751553" y="2182609"/>
                  <a:pt x="7791913" y="2208616"/>
                  <a:pt x="7832258" y="2228850"/>
                </a:cubicBezTo>
                <a:cubicBezTo>
                  <a:pt x="7875498" y="2251963"/>
                  <a:pt x="7915848" y="2269308"/>
                  <a:pt x="7959087" y="2283749"/>
                </a:cubicBezTo>
                <a:cubicBezTo>
                  <a:pt x="8045561" y="2312655"/>
                  <a:pt x="8134915" y="2321327"/>
                  <a:pt x="8215620" y="2315548"/>
                </a:cubicBezTo>
                <a:cubicBezTo>
                  <a:pt x="8299219" y="2306876"/>
                  <a:pt x="8377044" y="2289532"/>
                  <a:pt x="8446221" y="2266418"/>
                </a:cubicBezTo>
                <a:cubicBezTo>
                  <a:pt x="8518277" y="2243291"/>
                  <a:pt x="8578814" y="2217284"/>
                  <a:pt x="8633572" y="2191281"/>
                </a:cubicBezTo>
                <a:cubicBezTo>
                  <a:pt x="8659519" y="2176826"/>
                  <a:pt x="8685465" y="2165265"/>
                  <a:pt x="8708518" y="2153713"/>
                </a:cubicBezTo>
                <a:cubicBezTo>
                  <a:pt x="8731575" y="2142151"/>
                  <a:pt x="8751757" y="2130585"/>
                  <a:pt x="8771935" y="2119024"/>
                </a:cubicBezTo>
                <a:cubicBezTo>
                  <a:pt x="8789232" y="2107472"/>
                  <a:pt x="8806525" y="2098800"/>
                  <a:pt x="8820934" y="2090127"/>
                </a:cubicBezTo>
                <a:cubicBezTo>
                  <a:pt x="8835347" y="2081455"/>
                  <a:pt x="8846875" y="2072783"/>
                  <a:pt x="8858404" y="2067014"/>
                </a:cubicBezTo>
                <a:cubicBezTo>
                  <a:pt x="8875701" y="2055453"/>
                  <a:pt x="8887235" y="2049670"/>
                  <a:pt x="8887235" y="2049670"/>
                </a:cubicBezTo>
                <a:cubicBezTo>
                  <a:pt x="8887235" y="2049670"/>
                  <a:pt x="8875701" y="2055453"/>
                  <a:pt x="8858404" y="2069903"/>
                </a:cubicBezTo>
                <a:close/>
                <a:moveTo>
                  <a:pt x="7929662" y="1058402"/>
                </a:moveTo>
                <a:cubicBezTo>
                  <a:pt x="7900808" y="1078645"/>
                  <a:pt x="7869078" y="1098888"/>
                  <a:pt x="7828691" y="1122020"/>
                </a:cubicBezTo>
                <a:cubicBezTo>
                  <a:pt x="7808495" y="1133586"/>
                  <a:pt x="7788304" y="1148050"/>
                  <a:pt x="7765223" y="1156723"/>
                </a:cubicBezTo>
                <a:cubicBezTo>
                  <a:pt x="7753685" y="1162510"/>
                  <a:pt x="7742142" y="1168289"/>
                  <a:pt x="7730604" y="1174076"/>
                </a:cubicBezTo>
                <a:cubicBezTo>
                  <a:pt x="7719071" y="1179855"/>
                  <a:pt x="7704639" y="1185642"/>
                  <a:pt x="7693110" y="1191425"/>
                </a:cubicBezTo>
                <a:cubicBezTo>
                  <a:pt x="7641185" y="1214557"/>
                  <a:pt x="7583481" y="1234800"/>
                  <a:pt x="7520013" y="1249260"/>
                </a:cubicBezTo>
                <a:cubicBezTo>
                  <a:pt x="7456558" y="1263720"/>
                  <a:pt x="7387316" y="1272392"/>
                  <a:pt x="7318079" y="1272392"/>
                </a:cubicBezTo>
                <a:cubicBezTo>
                  <a:pt x="7245967" y="1272392"/>
                  <a:pt x="7170961" y="1266614"/>
                  <a:pt x="7098835" y="1246366"/>
                </a:cubicBezTo>
                <a:cubicBezTo>
                  <a:pt x="7061332" y="1237694"/>
                  <a:pt x="7026717" y="1226123"/>
                  <a:pt x="6992099" y="1211668"/>
                </a:cubicBezTo>
                <a:cubicBezTo>
                  <a:pt x="6971912" y="1205885"/>
                  <a:pt x="6954596" y="1197208"/>
                  <a:pt x="6937289" y="1188532"/>
                </a:cubicBezTo>
                <a:cubicBezTo>
                  <a:pt x="6928631" y="1185642"/>
                  <a:pt x="6919981" y="1179855"/>
                  <a:pt x="6911328" y="1174076"/>
                </a:cubicBezTo>
                <a:cubicBezTo>
                  <a:pt x="6911328" y="1174076"/>
                  <a:pt x="6911328" y="1174076"/>
                  <a:pt x="6899786" y="1168289"/>
                </a:cubicBezTo>
                <a:cubicBezTo>
                  <a:pt x="6899786" y="1168289"/>
                  <a:pt x="6899786" y="1168289"/>
                  <a:pt x="6888243" y="1159612"/>
                </a:cubicBezTo>
                <a:cubicBezTo>
                  <a:pt x="6856518" y="1142263"/>
                  <a:pt x="6824780" y="1124914"/>
                  <a:pt x="6790165" y="1107564"/>
                </a:cubicBezTo>
                <a:cubicBezTo>
                  <a:pt x="6775743" y="1098888"/>
                  <a:pt x="6758426" y="1090211"/>
                  <a:pt x="6741124" y="1081538"/>
                </a:cubicBezTo>
                <a:cubicBezTo>
                  <a:pt x="6726697" y="1075751"/>
                  <a:pt x="6709395" y="1067074"/>
                  <a:pt x="6692079" y="1058402"/>
                </a:cubicBezTo>
                <a:cubicBezTo>
                  <a:pt x="6660349" y="1043942"/>
                  <a:pt x="6628610" y="1032376"/>
                  <a:pt x="6594001" y="1017916"/>
                </a:cubicBezTo>
                <a:cubicBezTo>
                  <a:pt x="6579578" y="1012133"/>
                  <a:pt x="6562262" y="1003461"/>
                  <a:pt x="6544955" y="997673"/>
                </a:cubicBezTo>
                <a:cubicBezTo>
                  <a:pt x="6530533" y="994784"/>
                  <a:pt x="6513226" y="988996"/>
                  <a:pt x="6495914" y="983218"/>
                </a:cubicBezTo>
                <a:cubicBezTo>
                  <a:pt x="6481487" y="977430"/>
                  <a:pt x="6464185" y="971647"/>
                  <a:pt x="6446878" y="968758"/>
                </a:cubicBezTo>
                <a:cubicBezTo>
                  <a:pt x="6432455" y="962970"/>
                  <a:pt x="6415139" y="960081"/>
                  <a:pt x="6400717" y="954293"/>
                </a:cubicBezTo>
                <a:cubicBezTo>
                  <a:pt x="6383410" y="951404"/>
                  <a:pt x="6368987" y="945621"/>
                  <a:pt x="6351671" y="942727"/>
                </a:cubicBezTo>
                <a:cubicBezTo>
                  <a:pt x="6337248" y="939838"/>
                  <a:pt x="6322826" y="936944"/>
                  <a:pt x="6305519" y="934050"/>
                </a:cubicBezTo>
                <a:cubicBezTo>
                  <a:pt x="6291097" y="931161"/>
                  <a:pt x="6276674" y="928272"/>
                  <a:pt x="6262252" y="925378"/>
                </a:cubicBezTo>
                <a:cubicBezTo>
                  <a:pt x="6244935" y="922489"/>
                  <a:pt x="6230513" y="919595"/>
                  <a:pt x="6216090" y="916701"/>
                </a:cubicBezTo>
                <a:cubicBezTo>
                  <a:pt x="6201668" y="916701"/>
                  <a:pt x="6187245" y="913812"/>
                  <a:pt x="6172823" y="910918"/>
                </a:cubicBezTo>
                <a:cubicBezTo>
                  <a:pt x="6158396" y="910918"/>
                  <a:pt x="6146858" y="910918"/>
                  <a:pt x="6132435" y="908024"/>
                </a:cubicBezTo>
                <a:cubicBezTo>
                  <a:pt x="6118013" y="908024"/>
                  <a:pt x="6106470" y="905135"/>
                  <a:pt x="6092048" y="905135"/>
                </a:cubicBezTo>
                <a:cubicBezTo>
                  <a:pt x="6080510" y="905135"/>
                  <a:pt x="6066082" y="905135"/>
                  <a:pt x="6054545" y="905135"/>
                </a:cubicBezTo>
                <a:cubicBezTo>
                  <a:pt x="6043002" y="905135"/>
                  <a:pt x="6031464" y="902246"/>
                  <a:pt x="6019926" y="902246"/>
                </a:cubicBezTo>
                <a:cubicBezTo>
                  <a:pt x="6011268" y="902246"/>
                  <a:pt x="6005499" y="902246"/>
                  <a:pt x="5999735" y="902246"/>
                </a:cubicBezTo>
                <a:cubicBezTo>
                  <a:pt x="5999735" y="902246"/>
                  <a:pt x="5768802" y="913704"/>
                  <a:pt x="5564849" y="1078631"/>
                </a:cubicBezTo>
                <a:cubicBezTo>
                  <a:pt x="5564045" y="1079584"/>
                  <a:pt x="5563199" y="1080519"/>
                  <a:pt x="5562400" y="1081478"/>
                </a:cubicBezTo>
                <a:cubicBezTo>
                  <a:pt x="5545097" y="1098808"/>
                  <a:pt x="5530684" y="1116148"/>
                  <a:pt x="5513377" y="1133483"/>
                </a:cubicBezTo>
                <a:cubicBezTo>
                  <a:pt x="5507612" y="1142150"/>
                  <a:pt x="5498964" y="1153707"/>
                  <a:pt x="5490315" y="1162375"/>
                </a:cubicBezTo>
                <a:cubicBezTo>
                  <a:pt x="5484551" y="1171042"/>
                  <a:pt x="5475902" y="1179710"/>
                  <a:pt x="5467244" y="1188377"/>
                </a:cubicBezTo>
                <a:cubicBezTo>
                  <a:pt x="5435533" y="1223043"/>
                  <a:pt x="5403813" y="1254828"/>
                  <a:pt x="5372098" y="1289498"/>
                </a:cubicBezTo>
                <a:cubicBezTo>
                  <a:pt x="5357680" y="1306833"/>
                  <a:pt x="5343258" y="1321279"/>
                  <a:pt x="5325964" y="1335725"/>
                </a:cubicBezTo>
                <a:cubicBezTo>
                  <a:pt x="5311542" y="1353060"/>
                  <a:pt x="5294244" y="1367506"/>
                  <a:pt x="5279831" y="1381952"/>
                </a:cubicBezTo>
                <a:cubicBezTo>
                  <a:pt x="5265408" y="1396393"/>
                  <a:pt x="5250991" y="1410848"/>
                  <a:pt x="5236578" y="1425280"/>
                </a:cubicBezTo>
                <a:cubicBezTo>
                  <a:pt x="5225039" y="1436842"/>
                  <a:pt x="5225039" y="1436842"/>
                  <a:pt x="5225039" y="1436842"/>
                </a:cubicBezTo>
                <a:cubicBezTo>
                  <a:pt x="5213511" y="1445514"/>
                  <a:pt x="5213511" y="1445514"/>
                  <a:pt x="5213511" y="1445514"/>
                </a:cubicBezTo>
                <a:cubicBezTo>
                  <a:pt x="5204862" y="1451288"/>
                  <a:pt x="5199093" y="1459960"/>
                  <a:pt x="5190435" y="1465729"/>
                </a:cubicBezTo>
                <a:cubicBezTo>
                  <a:pt x="5161609" y="1491736"/>
                  <a:pt x="5132773" y="1514849"/>
                  <a:pt x="5106822" y="1540847"/>
                </a:cubicBezTo>
                <a:cubicBezTo>
                  <a:pt x="5077991" y="1561081"/>
                  <a:pt x="5052040" y="1584190"/>
                  <a:pt x="5026084" y="1604414"/>
                </a:cubicBezTo>
                <a:cubicBezTo>
                  <a:pt x="5014556" y="1613086"/>
                  <a:pt x="5003022" y="1624638"/>
                  <a:pt x="4988600" y="1633310"/>
                </a:cubicBezTo>
                <a:cubicBezTo>
                  <a:pt x="4977072" y="1641982"/>
                  <a:pt x="4965538" y="1650645"/>
                  <a:pt x="4954000" y="1659308"/>
                </a:cubicBezTo>
                <a:cubicBezTo>
                  <a:pt x="4930938" y="1673759"/>
                  <a:pt x="4910747" y="1691085"/>
                  <a:pt x="4893454" y="1702646"/>
                </a:cubicBezTo>
                <a:cubicBezTo>
                  <a:pt x="4873262" y="1714207"/>
                  <a:pt x="4855969" y="1725759"/>
                  <a:pt x="4841556" y="1737316"/>
                </a:cubicBezTo>
                <a:cubicBezTo>
                  <a:pt x="4827129" y="1745983"/>
                  <a:pt x="4812716" y="1754656"/>
                  <a:pt x="4801187" y="1763319"/>
                </a:cubicBezTo>
                <a:cubicBezTo>
                  <a:pt x="4789645" y="1769092"/>
                  <a:pt x="4781001" y="1774871"/>
                  <a:pt x="4778116" y="1777764"/>
                </a:cubicBezTo>
                <a:cubicBezTo>
                  <a:pt x="4772352" y="1780654"/>
                  <a:pt x="4769467" y="1780654"/>
                  <a:pt x="4769467" y="1780654"/>
                </a:cubicBezTo>
                <a:lnTo>
                  <a:pt x="4703147" y="1659308"/>
                </a:lnTo>
                <a:cubicBezTo>
                  <a:pt x="4703147" y="1659308"/>
                  <a:pt x="4706027" y="1659308"/>
                  <a:pt x="4711796" y="1656414"/>
                </a:cubicBezTo>
                <a:cubicBezTo>
                  <a:pt x="4717570" y="1653525"/>
                  <a:pt x="4723334" y="1647751"/>
                  <a:pt x="4734867" y="1641982"/>
                </a:cubicBezTo>
                <a:cubicBezTo>
                  <a:pt x="4743512" y="1636199"/>
                  <a:pt x="4755054" y="1630421"/>
                  <a:pt x="4769467" y="1621749"/>
                </a:cubicBezTo>
                <a:cubicBezTo>
                  <a:pt x="4783880" y="1613086"/>
                  <a:pt x="4801187" y="1604414"/>
                  <a:pt x="4818485" y="1592862"/>
                </a:cubicBezTo>
                <a:cubicBezTo>
                  <a:pt x="4838672" y="1581296"/>
                  <a:pt x="4858849" y="1566855"/>
                  <a:pt x="4879040" y="1552413"/>
                </a:cubicBezTo>
                <a:cubicBezTo>
                  <a:pt x="4890569" y="1543737"/>
                  <a:pt x="4902098" y="1537958"/>
                  <a:pt x="4913631" y="1529295"/>
                </a:cubicBezTo>
                <a:cubicBezTo>
                  <a:pt x="4928053" y="1520632"/>
                  <a:pt x="4939587" y="1511960"/>
                  <a:pt x="4951116" y="1503288"/>
                </a:cubicBezTo>
                <a:cubicBezTo>
                  <a:pt x="4977072" y="1483073"/>
                  <a:pt x="5003022" y="1465729"/>
                  <a:pt x="5028969" y="1445514"/>
                </a:cubicBezTo>
                <a:cubicBezTo>
                  <a:pt x="5057804" y="1422400"/>
                  <a:pt x="5086640" y="1399287"/>
                  <a:pt x="5115466" y="1376169"/>
                </a:cubicBezTo>
                <a:cubicBezTo>
                  <a:pt x="5121245" y="1370400"/>
                  <a:pt x="5129894" y="1364617"/>
                  <a:pt x="5138538" y="1358834"/>
                </a:cubicBezTo>
                <a:cubicBezTo>
                  <a:pt x="5147186" y="1350171"/>
                  <a:pt x="5147186" y="1350171"/>
                  <a:pt x="5147186" y="1350171"/>
                </a:cubicBezTo>
                <a:cubicBezTo>
                  <a:pt x="5158729" y="1338610"/>
                  <a:pt x="5158729" y="1338610"/>
                  <a:pt x="5158729" y="1338610"/>
                </a:cubicBezTo>
                <a:cubicBezTo>
                  <a:pt x="5173142" y="1327058"/>
                  <a:pt x="5190435" y="1312612"/>
                  <a:pt x="5204862" y="1298161"/>
                </a:cubicBezTo>
                <a:cubicBezTo>
                  <a:pt x="5219276" y="1286609"/>
                  <a:pt x="5236578" y="1272159"/>
                  <a:pt x="5250991" y="1257717"/>
                </a:cubicBezTo>
                <a:cubicBezTo>
                  <a:pt x="5268289" y="1243271"/>
                  <a:pt x="5282711" y="1228826"/>
                  <a:pt x="5297124" y="1214380"/>
                </a:cubicBezTo>
                <a:cubicBezTo>
                  <a:pt x="5328844" y="1182599"/>
                  <a:pt x="5360564" y="1150818"/>
                  <a:pt x="5392275" y="1119037"/>
                </a:cubicBezTo>
                <a:cubicBezTo>
                  <a:pt x="5400933" y="1110369"/>
                  <a:pt x="5409577" y="1101702"/>
                  <a:pt x="5418226" y="1093034"/>
                </a:cubicBezTo>
                <a:cubicBezTo>
                  <a:pt x="5426875" y="1087256"/>
                  <a:pt x="5432639" y="1078589"/>
                  <a:pt x="5441297" y="1069916"/>
                </a:cubicBezTo>
                <a:cubicBezTo>
                  <a:pt x="5458595" y="1052586"/>
                  <a:pt x="5475902" y="1032362"/>
                  <a:pt x="5493200" y="1015027"/>
                </a:cubicBezTo>
                <a:cubicBezTo>
                  <a:pt x="5527800" y="980357"/>
                  <a:pt x="5565284" y="945691"/>
                  <a:pt x="5608532" y="913905"/>
                </a:cubicBezTo>
                <a:cubicBezTo>
                  <a:pt x="5651786" y="882125"/>
                  <a:pt x="5700799" y="859011"/>
                  <a:pt x="5752697" y="838792"/>
                </a:cubicBezTo>
                <a:cubicBezTo>
                  <a:pt x="5826347" y="813486"/>
                  <a:pt x="5904597" y="800531"/>
                  <a:pt x="5981852" y="794234"/>
                </a:cubicBezTo>
                <a:cubicBezTo>
                  <a:pt x="5979982" y="793444"/>
                  <a:pt x="5978187" y="792691"/>
                  <a:pt x="5976266" y="791878"/>
                </a:cubicBezTo>
                <a:cubicBezTo>
                  <a:pt x="6085844" y="791878"/>
                  <a:pt x="6212724" y="768759"/>
                  <a:pt x="6287702" y="754304"/>
                </a:cubicBezTo>
                <a:cubicBezTo>
                  <a:pt x="6287702" y="751415"/>
                  <a:pt x="6287702" y="751415"/>
                  <a:pt x="6287702" y="751415"/>
                </a:cubicBezTo>
                <a:cubicBezTo>
                  <a:pt x="6307880" y="748531"/>
                  <a:pt x="6328067" y="742748"/>
                  <a:pt x="6351138" y="736969"/>
                </a:cubicBezTo>
                <a:cubicBezTo>
                  <a:pt x="6356907" y="736969"/>
                  <a:pt x="6362680" y="736969"/>
                  <a:pt x="6368445" y="734075"/>
                </a:cubicBezTo>
                <a:cubicBezTo>
                  <a:pt x="6400165" y="725403"/>
                  <a:pt x="6434765" y="716740"/>
                  <a:pt x="6469369" y="705174"/>
                </a:cubicBezTo>
                <a:cubicBezTo>
                  <a:pt x="6503978" y="693618"/>
                  <a:pt x="6541463" y="679167"/>
                  <a:pt x="6578947" y="664716"/>
                </a:cubicBezTo>
                <a:cubicBezTo>
                  <a:pt x="6596254" y="656044"/>
                  <a:pt x="6616441" y="647372"/>
                  <a:pt x="6633739" y="638704"/>
                </a:cubicBezTo>
                <a:cubicBezTo>
                  <a:pt x="6653930" y="630032"/>
                  <a:pt x="6674117" y="621365"/>
                  <a:pt x="6691410" y="609803"/>
                </a:cubicBezTo>
                <a:cubicBezTo>
                  <a:pt x="6700068" y="604025"/>
                  <a:pt x="6711601" y="601131"/>
                  <a:pt x="6720251" y="595353"/>
                </a:cubicBezTo>
                <a:cubicBezTo>
                  <a:pt x="6728908" y="589574"/>
                  <a:pt x="6737557" y="583796"/>
                  <a:pt x="6746201" y="578013"/>
                </a:cubicBezTo>
                <a:cubicBezTo>
                  <a:pt x="6766393" y="566452"/>
                  <a:pt x="6783695" y="554895"/>
                  <a:pt x="6800993" y="543329"/>
                </a:cubicBezTo>
                <a:cubicBezTo>
                  <a:pt x="6821184" y="531772"/>
                  <a:pt x="6838486" y="517322"/>
                  <a:pt x="6855784" y="505760"/>
                </a:cubicBezTo>
                <a:cubicBezTo>
                  <a:pt x="6873091" y="491310"/>
                  <a:pt x="6890393" y="479753"/>
                  <a:pt x="6904806" y="465298"/>
                </a:cubicBezTo>
                <a:cubicBezTo>
                  <a:pt x="6939411" y="436397"/>
                  <a:pt x="6968247" y="407496"/>
                  <a:pt x="6997082" y="378599"/>
                </a:cubicBezTo>
                <a:cubicBezTo>
                  <a:pt x="7025922" y="346809"/>
                  <a:pt x="7051874" y="317908"/>
                  <a:pt x="7072060" y="286113"/>
                </a:cubicBezTo>
                <a:cubicBezTo>
                  <a:pt x="7083603" y="271667"/>
                  <a:pt x="7095137" y="257216"/>
                  <a:pt x="7106665" y="242766"/>
                </a:cubicBezTo>
                <a:cubicBezTo>
                  <a:pt x="7115323" y="228311"/>
                  <a:pt x="7123972" y="213865"/>
                  <a:pt x="7132616" y="199410"/>
                </a:cubicBezTo>
                <a:cubicBezTo>
                  <a:pt x="7141274" y="184964"/>
                  <a:pt x="7149923" y="170513"/>
                  <a:pt x="7158572" y="158952"/>
                </a:cubicBezTo>
                <a:cubicBezTo>
                  <a:pt x="7164336" y="144501"/>
                  <a:pt x="7172994" y="132944"/>
                  <a:pt x="7178763" y="118494"/>
                </a:cubicBezTo>
                <a:cubicBezTo>
                  <a:pt x="7184528" y="106933"/>
                  <a:pt x="7190292" y="95371"/>
                  <a:pt x="7193172" y="86704"/>
                </a:cubicBezTo>
                <a:cubicBezTo>
                  <a:pt x="7198950" y="75142"/>
                  <a:pt x="7204714" y="66475"/>
                  <a:pt x="7207599" y="57803"/>
                </a:cubicBezTo>
                <a:cubicBezTo>
                  <a:pt x="7222012" y="20229"/>
                  <a:pt x="7230670" y="0"/>
                  <a:pt x="7230670" y="0"/>
                </a:cubicBezTo>
                <a:cubicBezTo>
                  <a:pt x="7230670" y="0"/>
                  <a:pt x="7224901" y="20229"/>
                  <a:pt x="7210479" y="57803"/>
                </a:cubicBezTo>
                <a:cubicBezTo>
                  <a:pt x="7207599" y="66475"/>
                  <a:pt x="7204714" y="78031"/>
                  <a:pt x="7198950" y="89593"/>
                </a:cubicBezTo>
                <a:cubicBezTo>
                  <a:pt x="7196066" y="98260"/>
                  <a:pt x="7190292" y="109822"/>
                  <a:pt x="7187407" y="124272"/>
                </a:cubicBezTo>
                <a:cubicBezTo>
                  <a:pt x="7181643" y="135834"/>
                  <a:pt x="7175879" y="150280"/>
                  <a:pt x="7167230" y="164735"/>
                </a:cubicBezTo>
                <a:cubicBezTo>
                  <a:pt x="7161457" y="176291"/>
                  <a:pt x="7155688" y="190747"/>
                  <a:pt x="7147044" y="208082"/>
                </a:cubicBezTo>
                <a:cubicBezTo>
                  <a:pt x="7138385" y="222537"/>
                  <a:pt x="7129736" y="236983"/>
                  <a:pt x="7121088" y="251433"/>
                </a:cubicBezTo>
                <a:cubicBezTo>
                  <a:pt x="7112438" y="268778"/>
                  <a:pt x="7103781" y="283224"/>
                  <a:pt x="7092252" y="300563"/>
                </a:cubicBezTo>
                <a:cubicBezTo>
                  <a:pt x="7072060" y="332354"/>
                  <a:pt x="7048989" y="367038"/>
                  <a:pt x="7023038" y="398828"/>
                </a:cubicBezTo>
                <a:cubicBezTo>
                  <a:pt x="6994203" y="433512"/>
                  <a:pt x="6965367" y="465298"/>
                  <a:pt x="6933647" y="497093"/>
                </a:cubicBezTo>
                <a:cubicBezTo>
                  <a:pt x="6919234" y="511539"/>
                  <a:pt x="6901927" y="525994"/>
                  <a:pt x="6884620" y="543329"/>
                </a:cubicBezTo>
                <a:cubicBezTo>
                  <a:pt x="6867322" y="557784"/>
                  <a:pt x="6850020" y="572230"/>
                  <a:pt x="6832713" y="586685"/>
                </a:cubicBezTo>
                <a:cubicBezTo>
                  <a:pt x="6815415" y="598242"/>
                  <a:pt x="6798113" y="612697"/>
                  <a:pt x="6777921" y="627143"/>
                </a:cubicBezTo>
                <a:cubicBezTo>
                  <a:pt x="6769273" y="632926"/>
                  <a:pt x="6760624" y="638704"/>
                  <a:pt x="6751980" y="644483"/>
                </a:cubicBezTo>
                <a:cubicBezTo>
                  <a:pt x="6740437" y="650261"/>
                  <a:pt x="6731788" y="658938"/>
                  <a:pt x="6723139" y="664716"/>
                </a:cubicBezTo>
                <a:cubicBezTo>
                  <a:pt x="6702953" y="676273"/>
                  <a:pt x="6685646" y="687835"/>
                  <a:pt x="6665459" y="699396"/>
                </a:cubicBezTo>
                <a:cubicBezTo>
                  <a:pt x="6645282" y="708068"/>
                  <a:pt x="6627975" y="719625"/>
                  <a:pt x="6607788" y="728297"/>
                </a:cubicBezTo>
                <a:cubicBezTo>
                  <a:pt x="6570299" y="748531"/>
                  <a:pt x="6532814" y="765870"/>
                  <a:pt x="6495321" y="780316"/>
                </a:cubicBezTo>
                <a:cubicBezTo>
                  <a:pt x="6468420" y="791555"/>
                  <a:pt x="6441520" y="802752"/>
                  <a:pt x="6414615" y="811270"/>
                </a:cubicBezTo>
                <a:cubicBezTo>
                  <a:pt x="6452511" y="815772"/>
                  <a:pt x="6491249" y="820676"/>
                  <a:pt x="6528336" y="827230"/>
                </a:cubicBezTo>
                <a:cubicBezTo>
                  <a:pt x="6577349" y="835898"/>
                  <a:pt x="6626366" y="844565"/>
                  <a:pt x="6672499" y="850348"/>
                </a:cubicBezTo>
                <a:cubicBezTo>
                  <a:pt x="6767655" y="867683"/>
                  <a:pt x="6859922" y="876351"/>
                  <a:pt x="6946423" y="879235"/>
                </a:cubicBezTo>
                <a:cubicBezTo>
                  <a:pt x="7035815" y="882125"/>
                  <a:pt x="7116548" y="873457"/>
                  <a:pt x="7191508" y="861900"/>
                </a:cubicBezTo>
                <a:cubicBezTo>
                  <a:pt x="7269361" y="847459"/>
                  <a:pt x="7335681" y="827230"/>
                  <a:pt x="7393357" y="807006"/>
                </a:cubicBezTo>
                <a:cubicBezTo>
                  <a:pt x="7425068" y="795449"/>
                  <a:pt x="7451019" y="783893"/>
                  <a:pt x="7474090" y="772341"/>
                </a:cubicBezTo>
                <a:cubicBezTo>
                  <a:pt x="7488503" y="769447"/>
                  <a:pt x="7500036" y="760779"/>
                  <a:pt x="7511565" y="755001"/>
                </a:cubicBezTo>
                <a:cubicBezTo>
                  <a:pt x="7523107" y="749222"/>
                  <a:pt x="7531757" y="746333"/>
                  <a:pt x="7543285" y="740555"/>
                </a:cubicBezTo>
                <a:cubicBezTo>
                  <a:pt x="7551934" y="734781"/>
                  <a:pt x="7560592" y="728998"/>
                  <a:pt x="7572120" y="726109"/>
                </a:cubicBezTo>
                <a:cubicBezTo>
                  <a:pt x="7580769" y="720331"/>
                  <a:pt x="7586534" y="714557"/>
                  <a:pt x="7595192" y="711663"/>
                </a:cubicBezTo>
                <a:cubicBezTo>
                  <a:pt x="7609605" y="703000"/>
                  <a:pt x="7624018" y="694333"/>
                  <a:pt x="7632667" y="688550"/>
                </a:cubicBezTo>
                <a:cubicBezTo>
                  <a:pt x="7624018" y="697222"/>
                  <a:pt x="7612489" y="705890"/>
                  <a:pt x="7598076" y="714557"/>
                </a:cubicBezTo>
                <a:cubicBezTo>
                  <a:pt x="7589418" y="720331"/>
                  <a:pt x="7580769" y="723225"/>
                  <a:pt x="7572120" y="728998"/>
                </a:cubicBezTo>
                <a:cubicBezTo>
                  <a:pt x="7563472" y="734781"/>
                  <a:pt x="7554823" y="740555"/>
                  <a:pt x="7546165" y="746333"/>
                </a:cubicBezTo>
                <a:cubicBezTo>
                  <a:pt x="7534636" y="752116"/>
                  <a:pt x="7525988" y="757890"/>
                  <a:pt x="7514450" y="763668"/>
                </a:cubicBezTo>
                <a:cubicBezTo>
                  <a:pt x="7502916" y="769447"/>
                  <a:pt x="7491388" y="775225"/>
                  <a:pt x="7479854" y="781008"/>
                </a:cubicBezTo>
                <a:cubicBezTo>
                  <a:pt x="7453903" y="792565"/>
                  <a:pt x="7427947" y="807006"/>
                  <a:pt x="7399121" y="818567"/>
                </a:cubicBezTo>
                <a:cubicBezTo>
                  <a:pt x="7341450" y="841676"/>
                  <a:pt x="7272246" y="867683"/>
                  <a:pt x="7197286" y="882125"/>
                </a:cubicBezTo>
                <a:cubicBezTo>
                  <a:pt x="7122317" y="899460"/>
                  <a:pt x="7035815" y="911016"/>
                  <a:pt x="6946423" y="911016"/>
                </a:cubicBezTo>
                <a:cubicBezTo>
                  <a:pt x="6857042" y="913905"/>
                  <a:pt x="6764775" y="905243"/>
                  <a:pt x="6666735" y="893681"/>
                </a:cubicBezTo>
                <a:cubicBezTo>
                  <a:pt x="6617718" y="887908"/>
                  <a:pt x="6571584" y="882125"/>
                  <a:pt x="6522571" y="876351"/>
                </a:cubicBezTo>
                <a:cubicBezTo>
                  <a:pt x="6473554" y="870568"/>
                  <a:pt x="6421647" y="867683"/>
                  <a:pt x="6372634" y="861900"/>
                </a:cubicBezTo>
                <a:cubicBezTo>
                  <a:pt x="6364798" y="861900"/>
                  <a:pt x="6357243" y="861624"/>
                  <a:pt x="6349778" y="861255"/>
                </a:cubicBezTo>
                <a:cubicBezTo>
                  <a:pt x="6356912" y="862948"/>
                  <a:pt x="6364097" y="864944"/>
                  <a:pt x="6371872" y="867543"/>
                </a:cubicBezTo>
                <a:cubicBezTo>
                  <a:pt x="6389174" y="873326"/>
                  <a:pt x="6403601" y="876215"/>
                  <a:pt x="6420913" y="882003"/>
                </a:cubicBezTo>
                <a:cubicBezTo>
                  <a:pt x="6438220" y="887781"/>
                  <a:pt x="6452642" y="893569"/>
                  <a:pt x="6469949" y="896458"/>
                </a:cubicBezTo>
                <a:cubicBezTo>
                  <a:pt x="6487265" y="902246"/>
                  <a:pt x="6501688" y="910918"/>
                  <a:pt x="6518995" y="916701"/>
                </a:cubicBezTo>
                <a:cubicBezTo>
                  <a:pt x="6536297" y="922489"/>
                  <a:pt x="6553614" y="928272"/>
                  <a:pt x="6570921" y="934050"/>
                </a:cubicBezTo>
                <a:cubicBezTo>
                  <a:pt x="6588223" y="942727"/>
                  <a:pt x="6602659" y="948515"/>
                  <a:pt x="6619962" y="957187"/>
                </a:cubicBezTo>
                <a:cubicBezTo>
                  <a:pt x="6654575" y="971647"/>
                  <a:pt x="6686314" y="986107"/>
                  <a:pt x="6720933" y="1003461"/>
                </a:cubicBezTo>
                <a:cubicBezTo>
                  <a:pt x="6735355" y="1012133"/>
                  <a:pt x="6752662" y="1020805"/>
                  <a:pt x="6769970" y="1029482"/>
                </a:cubicBezTo>
                <a:cubicBezTo>
                  <a:pt x="6787286" y="1038159"/>
                  <a:pt x="6801708" y="1046831"/>
                  <a:pt x="6819011" y="1058402"/>
                </a:cubicBezTo>
                <a:cubicBezTo>
                  <a:pt x="6850740" y="1078645"/>
                  <a:pt x="6882479" y="1095998"/>
                  <a:pt x="6914208" y="1116241"/>
                </a:cubicBezTo>
                <a:cubicBezTo>
                  <a:pt x="6914208" y="1116241"/>
                  <a:pt x="6914208" y="1116241"/>
                  <a:pt x="6925751" y="1124914"/>
                </a:cubicBezTo>
                <a:cubicBezTo>
                  <a:pt x="6925751" y="1124914"/>
                  <a:pt x="6925751" y="1124914"/>
                  <a:pt x="6937289" y="1130697"/>
                </a:cubicBezTo>
                <a:cubicBezTo>
                  <a:pt x="6945947" y="1136480"/>
                  <a:pt x="6954596" y="1139373"/>
                  <a:pt x="6960369" y="1145156"/>
                </a:cubicBezTo>
                <a:cubicBezTo>
                  <a:pt x="6977676" y="1153833"/>
                  <a:pt x="6992099" y="1162510"/>
                  <a:pt x="7009406" y="1168289"/>
                </a:cubicBezTo>
                <a:cubicBezTo>
                  <a:pt x="7041144" y="1182748"/>
                  <a:pt x="7075763" y="1197208"/>
                  <a:pt x="7110377" y="1205885"/>
                </a:cubicBezTo>
                <a:cubicBezTo>
                  <a:pt x="7179610" y="1226123"/>
                  <a:pt x="7248852" y="1237694"/>
                  <a:pt x="7318079" y="1240588"/>
                </a:cubicBezTo>
                <a:cubicBezTo>
                  <a:pt x="7387316" y="1243477"/>
                  <a:pt x="7453664" y="1237694"/>
                  <a:pt x="7514248" y="1226123"/>
                </a:cubicBezTo>
                <a:cubicBezTo>
                  <a:pt x="7577717" y="1214557"/>
                  <a:pt x="7635406" y="1197208"/>
                  <a:pt x="7687337" y="1176965"/>
                </a:cubicBezTo>
                <a:cubicBezTo>
                  <a:pt x="7698875" y="1171182"/>
                  <a:pt x="7713297" y="1165399"/>
                  <a:pt x="7724840" y="1162510"/>
                </a:cubicBezTo>
                <a:cubicBezTo>
                  <a:pt x="7736378" y="1156723"/>
                  <a:pt x="7747920" y="1150939"/>
                  <a:pt x="7759458" y="1145156"/>
                </a:cubicBezTo>
                <a:cubicBezTo>
                  <a:pt x="7782530" y="1136480"/>
                  <a:pt x="7805610" y="1124914"/>
                  <a:pt x="7825806" y="1113343"/>
                </a:cubicBezTo>
                <a:cubicBezTo>
                  <a:pt x="7863305" y="1093105"/>
                  <a:pt x="7897924" y="1072862"/>
                  <a:pt x="7926768" y="1055508"/>
                </a:cubicBezTo>
                <a:cubicBezTo>
                  <a:pt x="7952734" y="1038159"/>
                  <a:pt x="7972930" y="1023699"/>
                  <a:pt x="7987357" y="1012133"/>
                </a:cubicBezTo>
                <a:cubicBezTo>
                  <a:pt x="8001775" y="1003461"/>
                  <a:pt x="8010433" y="997673"/>
                  <a:pt x="8010433" y="997673"/>
                </a:cubicBezTo>
                <a:cubicBezTo>
                  <a:pt x="8010433" y="997673"/>
                  <a:pt x="8001775" y="1003461"/>
                  <a:pt x="7990237" y="1015027"/>
                </a:cubicBezTo>
                <a:cubicBezTo>
                  <a:pt x="7975814" y="1023699"/>
                  <a:pt x="7955628" y="1041053"/>
                  <a:pt x="7929662" y="1058402"/>
                </a:cubicBezTo>
                <a:close/>
                <a:moveTo>
                  <a:pt x="4820014" y="2427100"/>
                </a:moveTo>
                <a:cubicBezTo>
                  <a:pt x="4831547" y="2441555"/>
                  <a:pt x="4845960" y="2456005"/>
                  <a:pt x="4860382" y="2470461"/>
                </a:cubicBezTo>
                <a:cubicBezTo>
                  <a:pt x="4874796" y="2487805"/>
                  <a:pt x="4892094" y="2499367"/>
                  <a:pt x="4906516" y="2513822"/>
                </a:cubicBezTo>
                <a:cubicBezTo>
                  <a:pt x="4920929" y="2528272"/>
                  <a:pt x="4938226" y="2542723"/>
                  <a:pt x="4952649" y="2557178"/>
                </a:cubicBezTo>
                <a:cubicBezTo>
                  <a:pt x="5001662" y="2597636"/>
                  <a:pt x="5001662" y="2597636"/>
                  <a:pt x="5001662" y="2597636"/>
                </a:cubicBezTo>
                <a:cubicBezTo>
                  <a:pt x="5050680" y="2635214"/>
                  <a:pt x="5050680" y="2635214"/>
                  <a:pt x="5050680" y="2635214"/>
                </a:cubicBezTo>
                <a:cubicBezTo>
                  <a:pt x="5065093" y="2646780"/>
                  <a:pt x="5082391" y="2658341"/>
                  <a:pt x="5099693" y="2672792"/>
                </a:cubicBezTo>
                <a:cubicBezTo>
                  <a:pt x="5116990" y="2684353"/>
                  <a:pt x="5134288" y="2695919"/>
                  <a:pt x="5151590" y="2707481"/>
                </a:cubicBezTo>
                <a:cubicBezTo>
                  <a:pt x="5168888" y="2719033"/>
                  <a:pt x="5189080" y="2727705"/>
                  <a:pt x="5206372" y="2739266"/>
                </a:cubicBezTo>
                <a:cubicBezTo>
                  <a:pt x="5232328" y="2756611"/>
                  <a:pt x="5232328" y="2756611"/>
                  <a:pt x="5232328" y="2756611"/>
                </a:cubicBezTo>
                <a:cubicBezTo>
                  <a:pt x="5261155" y="2771061"/>
                  <a:pt x="5261155" y="2771061"/>
                  <a:pt x="5261155" y="2771061"/>
                </a:cubicBezTo>
                <a:cubicBezTo>
                  <a:pt x="5278461" y="2779733"/>
                  <a:pt x="5295754" y="2791300"/>
                  <a:pt x="5315936" y="2799972"/>
                </a:cubicBezTo>
                <a:cubicBezTo>
                  <a:pt x="5373608" y="2825983"/>
                  <a:pt x="5373608" y="2825983"/>
                  <a:pt x="5373608" y="2825983"/>
                </a:cubicBezTo>
                <a:cubicBezTo>
                  <a:pt x="5411083" y="2843328"/>
                  <a:pt x="5448567" y="2860672"/>
                  <a:pt x="5488936" y="2875114"/>
                </a:cubicBezTo>
                <a:cubicBezTo>
                  <a:pt x="5526420" y="2892458"/>
                  <a:pt x="5566789" y="2904019"/>
                  <a:pt x="5607154" y="2918475"/>
                </a:cubicBezTo>
                <a:cubicBezTo>
                  <a:pt x="5627335" y="2924258"/>
                  <a:pt x="5647513" y="2930036"/>
                  <a:pt x="5667700" y="2935819"/>
                </a:cubicBezTo>
                <a:cubicBezTo>
                  <a:pt x="5687882" y="2941597"/>
                  <a:pt x="5708069" y="2947380"/>
                  <a:pt x="5728246" y="2953163"/>
                </a:cubicBezTo>
                <a:cubicBezTo>
                  <a:pt x="5791677" y="2967614"/>
                  <a:pt x="5791677" y="2967614"/>
                  <a:pt x="5791677" y="2967614"/>
                </a:cubicBezTo>
                <a:cubicBezTo>
                  <a:pt x="5811864" y="2973397"/>
                  <a:pt x="5832041" y="2976286"/>
                  <a:pt x="5852233" y="2979175"/>
                </a:cubicBezTo>
                <a:cubicBezTo>
                  <a:pt x="5872410" y="2984958"/>
                  <a:pt x="5895481" y="2987848"/>
                  <a:pt x="5915659" y="2990737"/>
                </a:cubicBezTo>
                <a:cubicBezTo>
                  <a:pt x="5979099" y="3002303"/>
                  <a:pt x="5979099" y="3002303"/>
                  <a:pt x="5979099" y="3002303"/>
                </a:cubicBezTo>
                <a:cubicBezTo>
                  <a:pt x="6010809" y="3005192"/>
                  <a:pt x="6010809" y="3005192"/>
                  <a:pt x="6010809" y="3005192"/>
                </a:cubicBezTo>
                <a:cubicBezTo>
                  <a:pt x="6042530" y="3010975"/>
                  <a:pt x="6042530" y="3010975"/>
                  <a:pt x="6042530" y="3010975"/>
                </a:cubicBezTo>
                <a:cubicBezTo>
                  <a:pt x="6103076" y="3016753"/>
                  <a:pt x="6103076" y="3016753"/>
                  <a:pt x="6103076" y="3016753"/>
                </a:cubicBezTo>
                <a:cubicBezTo>
                  <a:pt x="6126147" y="3019638"/>
                  <a:pt x="6146325" y="3019638"/>
                  <a:pt x="6166502" y="3019638"/>
                </a:cubicBezTo>
                <a:cubicBezTo>
                  <a:pt x="6232827" y="3025416"/>
                  <a:pt x="6232827" y="3025416"/>
                  <a:pt x="6232827" y="3025416"/>
                </a:cubicBezTo>
                <a:cubicBezTo>
                  <a:pt x="6256384" y="3025416"/>
                  <a:pt x="6280943" y="3025435"/>
                  <a:pt x="6305893" y="3026010"/>
                </a:cubicBezTo>
                <a:cubicBezTo>
                  <a:pt x="6309315" y="3024696"/>
                  <a:pt x="6312831" y="3023415"/>
                  <a:pt x="6316492" y="3022195"/>
                </a:cubicBezTo>
                <a:cubicBezTo>
                  <a:pt x="6365476" y="2999128"/>
                  <a:pt x="6437523" y="2970297"/>
                  <a:pt x="6523988" y="2944355"/>
                </a:cubicBezTo>
                <a:cubicBezTo>
                  <a:pt x="6567208" y="2929942"/>
                  <a:pt x="6616208" y="2915525"/>
                  <a:pt x="6665202" y="2903991"/>
                </a:cubicBezTo>
                <a:cubicBezTo>
                  <a:pt x="6717071" y="2889578"/>
                  <a:pt x="6771835" y="2878045"/>
                  <a:pt x="6826584" y="2866511"/>
                </a:cubicBezTo>
                <a:cubicBezTo>
                  <a:pt x="6881338" y="2854988"/>
                  <a:pt x="6941865" y="2846334"/>
                  <a:pt x="6999499" y="2837680"/>
                </a:cubicBezTo>
                <a:cubicBezTo>
                  <a:pt x="7013912" y="2834801"/>
                  <a:pt x="7028316" y="2834801"/>
                  <a:pt x="7045614" y="2831916"/>
                </a:cubicBezTo>
                <a:cubicBezTo>
                  <a:pt x="7060018" y="2829036"/>
                  <a:pt x="7074431" y="2829036"/>
                  <a:pt x="7088844" y="2826157"/>
                </a:cubicBezTo>
                <a:cubicBezTo>
                  <a:pt x="7120545" y="2823263"/>
                  <a:pt x="7149362" y="2820383"/>
                  <a:pt x="7181064" y="2817503"/>
                </a:cubicBezTo>
                <a:cubicBezTo>
                  <a:pt x="7209880" y="2814623"/>
                  <a:pt x="7241582" y="2814623"/>
                  <a:pt x="7270399" y="2811739"/>
                </a:cubicBezTo>
                <a:cubicBezTo>
                  <a:pt x="7299225" y="2811739"/>
                  <a:pt x="7330927" y="2811739"/>
                  <a:pt x="7359743" y="2808849"/>
                </a:cubicBezTo>
                <a:cubicBezTo>
                  <a:pt x="7388560" y="2808849"/>
                  <a:pt x="7420262" y="2808849"/>
                  <a:pt x="7449078" y="2808849"/>
                </a:cubicBezTo>
                <a:cubicBezTo>
                  <a:pt x="7477895" y="2808849"/>
                  <a:pt x="7506721" y="2811739"/>
                  <a:pt x="7535539" y="2811739"/>
                </a:cubicBezTo>
                <a:cubicBezTo>
                  <a:pt x="7590293" y="2814623"/>
                  <a:pt x="7645056" y="2817503"/>
                  <a:pt x="7696925" y="2820383"/>
                </a:cubicBezTo>
                <a:cubicBezTo>
                  <a:pt x="7711338" y="2823263"/>
                  <a:pt x="7722858" y="2823263"/>
                  <a:pt x="7734391" y="2823263"/>
                </a:cubicBezTo>
                <a:cubicBezTo>
                  <a:pt x="7748804" y="2826157"/>
                  <a:pt x="7760324" y="2826157"/>
                  <a:pt x="7771856" y="2829036"/>
                </a:cubicBezTo>
                <a:cubicBezTo>
                  <a:pt x="7797789" y="2831916"/>
                  <a:pt x="7820851" y="2834801"/>
                  <a:pt x="7841024" y="2837680"/>
                </a:cubicBezTo>
                <a:cubicBezTo>
                  <a:pt x="7887134" y="2843454"/>
                  <a:pt x="7927484" y="2849214"/>
                  <a:pt x="7964949" y="2854988"/>
                </a:cubicBezTo>
                <a:cubicBezTo>
                  <a:pt x="7999531" y="2860747"/>
                  <a:pt x="8031232" y="2866511"/>
                  <a:pt x="8057169" y="2872280"/>
                </a:cubicBezTo>
                <a:cubicBezTo>
                  <a:pt x="8109039" y="2880925"/>
                  <a:pt x="8137865" y="2886698"/>
                  <a:pt x="8137865" y="2886698"/>
                </a:cubicBezTo>
                <a:cubicBezTo>
                  <a:pt x="8137865" y="2886698"/>
                  <a:pt x="8109039" y="2883814"/>
                  <a:pt x="8057169" y="2875165"/>
                </a:cubicBezTo>
                <a:cubicBezTo>
                  <a:pt x="8031232" y="2872280"/>
                  <a:pt x="7999531" y="2869401"/>
                  <a:pt x="7962065" y="2863627"/>
                </a:cubicBezTo>
                <a:cubicBezTo>
                  <a:pt x="7927484" y="2860747"/>
                  <a:pt x="7884254" y="2857867"/>
                  <a:pt x="7841024" y="2852094"/>
                </a:cubicBezTo>
                <a:cubicBezTo>
                  <a:pt x="7817971" y="2852094"/>
                  <a:pt x="7794909" y="2849214"/>
                  <a:pt x="7771856" y="2849214"/>
                </a:cubicBezTo>
                <a:cubicBezTo>
                  <a:pt x="7757453" y="2849214"/>
                  <a:pt x="7745919" y="2846334"/>
                  <a:pt x="7734391" y="2846334"/>
                </a:cubicBezTo>
                <a:cubicBezTo>
                  <a:pt x="7719987" y="2846334"/>
                  <a:pt x="7708454" y="2846334"/>
                  <a:pt x="7696925" y="2846334"/>
                </a:cubicBezTo>
                <a:cubicBezTo>
                  <a:pt x="7645056" y="2843454"/>
                  <a:pt x="7590293" y="2843454"/>
                  <a:pt x="7535539" y="2843454"/>
                </a:cubicBezTo>
                <a:cubicBezTo>
                  <a:pt x="7506721" y="2846334"/>
                  <a:pt x="7477895" y="2846334"/>
                  <a:pt x="7449078" y="2846334"/>
                </a:cubicBezTo>
                <a:cubicBezTo>
                  <a:pt x="7420262" y="2849214"/>
                  <a:pt x="7391445" y="2849214"/>
                  <a:pt x="7362628" y="2852094"/>
                </a:cubicBezTo>
                <a:cubicBezTo>
                  <a:pt x="7333806" y="2854988"/>
                  <a:pt x="7302100" y="2857867"/>
                  <a:pt x="7273283" y="2860747"/>
                </a:cubicBezTo>
                <a:cubicBezTo>
                  <a:pt x="7244462" y="2863627"/>
                  <a:pt x="7215645" y="2866511"/>
                  <a:pt x="7183948" y="2869401"/>
                </a:cubicBezTo>
                <a:cubicBezTo>
                  <a:pt x="7155127" y="2875165"/>
                  <a:pt x="7126300" y="2878045"/>
                  <a:pt x="7097483" y="2883814"/>
                </a:cubicBezTo>
                <a:cubicBezTo>
                  <a:pt x="7083080" y="2886698"/>
                  <a:pt x="7068667" y="2886698"/>
                  <a:pt x="7054263" y="2889578"/>
                </a:cubicBezTo>
                <a:cubicBezTo>
                  <a:pt x="7039849" y="2892458"/>
                  <a:pt x="7025436" y="2895342"/>
                  <a:pt x="7011033" y="2898232"/>
                </a:cubicBezTo>
                <a:cubicBezTo>
                  <a:pt x="6953385" y="2909756"/>
                  <a:pt x="6895751" y="2921289"/>
                  <a:pt x="6840997" y="2935702"/>
                </a:cubicBezTo>
                <a:cubicBezTo>
                  <a:pt x="6789118" y="2950120"/>
                  <a:pt x="6737249" y="2964533"/>
                  <a:pt x="6688255" y="2978951"/>
                </a:cubicBezTo>
                <a:cubicBezTo>
                  <a:pt x="6639255" y="2996244"/>
                  <a:pt x="6593155" y="3010657"/>
                  <a:pt x="6552805" y="3025075"/>
                </a:cubicBezTo>
                <a:cubicBezTo>
                  <a:pt x="6536895" y="3031896"/>
                  <a:pt x="6521454" y="3038254"/>
                  <a:pt x="6506443" y="3044355"/>
                </a:cubicBezTo>
                <a:cubicBezTo>
                  <a:pt x="6547246" y="3052139"/>
                  <a:pt x="6590238" y="3057585"/>
                  <a:pt x="6630714" y="3062994"/>
                </a:cubicBezTo>
                <a:cubicBezTo>
                  <a:pt x="6676847" y="3071666"/>
                  <a:pt x="6720096" y="3080339"/>
                  <a:pt x="6763345" y="3086117"/>
                </a:cubicBezTo>
                <a:cubicBezTo>
                  <a:pt x="6809478" y="3094794"/>
                  <a:pt x="6852731" y="3103461"/>
                  <a:pt x="6895980" y="3115027"/>
                </a:cubicBezTo>
                <a:cubicBezTo>
                  <a:pt x="6942113" y="3123695"/>
                  <a:pt x="6985362" y="3135261"/>
                  <a:pt x="7028611" y="3146822"/>
                </a:cubicBezTo>
                <a:cubicBezTo>
                  <a:pt x="7071864" y="3158384"/>
                  <a:pt x="7115113" y="3169945"/>
                  <a:pt x="7158361" y="3187280"/>
                </a:cubicBezTo>
                <a:cubicBezTo>
                  <a:pt x="7190072" y="3195952"/>
                  <a:pt x="7190072" y="3195952"/>
                  <a:pt x="7190072" y="3195952"/>
                </a:cubicBezTo>
                <a:cubicBezTo>
                  <a:pt x="7201615" y="3198841"/>
                  <a:pt x="7213143" y="3204624"/>
                  <a:pt x="7221793" y="3207514"/>
                </a:cubicBezTo>
                <a:cubicBezTo>
                  <a:pt x="7256393" y="3219075"/>
                  <a:pt x="7256393" y="3219075"/>
                  <a:pt x="7256393" y="3219075"/>
                </a:cubicBezTo>
                <a:cubicBezTo>
                  <a:pt x="7265041" y="3224858"/>
                  <a:pt x="7276574" y="3227747"/>
                  <a:pt x="7285223" y="3233530"/>
                </a:cubicBezTo>
                <a:cubicBezTo>
                  <a:pt x="7308294" y="3242202"/>
                  <a:pt x="7328472" y="3250875"/>
                  <a:pt x="7348659" y="3262436"/>
                </a:cubicBezTo>
                <a:cubicBezTo>
                  <a:pt x="7409205" y="3294231"/>
                  <a:pt x="7409205" y="3294231"/>
                  <a:pt x="7409205" y="3294231"/>
                </a:cubicBezTo>
                <a:cubicBezTo>
                  <a:pt x="7446690" y="3317358"/>
                  <a:pt x="7487058" y="3337583"/>
                  <a:pt x="7527427" y="3354927"/>
                </a:cubicBezTo>
                <a:cubicBezTo>
                  <a:pt x="7567782" y="3369378"/>
                  <a:pt x="7611031" y="3383833"/>
                  <a:pt x="7651400" y="3395394"/>
                </a:cubicBezTo>
                <a:cubicBezTo>
                  <a:pt x="7737902" y="3418517"/>
                  <a:pt x="7827284" y="3427189"/>
                  <a:pt x="7916665" y="3424300"/>
                </a:cubicBezTo>
                <a:cubicBezTo>
                  <a:pt x="7959915" y="3424300"/>
                  <a:pt x="8003168" y="3418517"/>
                  <a:pt x="8049301" y="3409849"/>
                </a:cubicBezTo>
                <a:cubicBezTo>
                  <a:pt x="8092550" y="3401177"/>
                  <a:pt x="8135798" y="3389611"/>
                  <a:pt x="8176158" y="3375161"/>
                </a:cubicBezTo>
                <a:cubicBezTo>
                  <a:pt x="8196345" y="3366489"/>
                  <a:pt x="8219407" y="3357816"/>
                  <a:pt x="8239598" y="3349144"/>
                </a:cubicBezTo>
                <a:cubicBezTo>
                  <a:pt x="8268424" y="3334694"/>
                  <a:pt x="8268424" y="3334694"/>
                  <a:pt x="8268424" y="3334694"/>
                </a:cubicBezTo>
                <a:cubicBezTo>
                  <a:pt x="8300140" y="3320248"/>
                  <a:pt x="8300140" y="3320248"/>
                  <a:pt x="8300140" y="3320248"/>
                </a:cubicBezTo>
                <a:cubicBezTo>
                  <a:pt x="8320331" y="3308686"/>
                  <a:pt x="8337629" y="3297125"/>
                  <a:pt x="8357806" y="3285559"/>
                </a:cubicBezTo>
                <a:cubicBezTo>
                  <a:pt x="8375108" y="3273998"/>
                  <a:pt x="8395291" y="3259547"/>
                  <a:pt x="8412598" y="3247986"/>
                </a:cubicBezTo>
                <a:cubicBezTo>
                  <a:pt x="8395291" y="3262436"/>
                  <a:pt x="8377993" y="3273998"/>
                  <a:pt x="8357806" y="3288453"/>
                </a:cubicBezTo>
                <a:cubicBezTo>
                  <a:pt x="8340509" y="3300014"/>
                  <a:pt x="8320331" y="3311575"/>
                  <a:pt x="8300140" y="3323137"/>
                </a:cubicBezTo>
                <a:cubicBezTo>
                  <a:pt x="8271304" y="3340472"/>
                  <a:pt x="8271304" y="3340472"/>
                  <a:pt x="8271304" y="3340472"/>
                </a:cubicBezTo>
                <a:cubicBezTo>
                  <a:pt x="8242478" y="3354927"/>
                  <a:pt x="8242478" y="3354927"/>
                  <a:pt x="8242478" y="3354927"/>
                </a:cubicBezTo>
                <a:cubicBezTo>
                  <a:pt x="8222291" y="3366489"/>
                  <a:pt x="8199229" y="3375161"/>
                  <a:pt x="8179047" y="3383833"/>
                </a:cubicBezTo>
                <a:cubicBezTo>
                  <a:pt x="8138683" y="3398283"/>
                  <a:pt x="8095429" y="3412739"/>
                  <a:pt x="8052181" y="3424300"/>
                </a:cubicBezTo>
                <a:cubicBezTo>
                  <a:pt x="8006047" y="3432972"/>
                  <a:pt x="7962799" y="3441645"/>
                  <a:pt x="7916665" y="3444534"/>
                </a:cubicBezTo>
                <a:cubicBezTo>
                  <a:pt x="7827284" y="3450317"/>
                  <a:pt x="7735017" y="3441645"/>
                  <a:pt x="7645635" y="3421411"/>
                </a:cubicBezTo>
                <a:cubicBezTo>
                  <a:pt x="7602387" y="3412739"/>
                  <a:pt x="7559133" y="3398283"/>
                  <a:pt x="7515885" y="3383833"/>
                </a:cubicBezTo>
                <a:cubicBezTo>
                  <a:pt x="7472636" y="3366489"/>
                  <a:pt x="7432276" y="3349144"/>
                  <a:pt x="7391912" y="3326021"/>
                </a:cubicBezTo>
                <a:cubicBezTo>
                  <a:pt x="7331352" y="3294231"/>
                  <a:pt x="7331352" y="3294231"/>
                  <a:pt x="7331352" y="3294231"/>
                </a:cubicBezTo>
                <a:cubicBezTo>
                  <a:pt x="7311174" y="3285559"/>
                  <a:pt x="7290997" y="3279781"/>
                  <a:pt x="7270805" y="3271108"/>
                </a:cubicBezTo>
                <a:cubicBezTo>
                  <a:pt x="7262161" y="3265325"/>
                  <a:pt x="7250628" y="3262436"/>
                  <a:pt x="7241970" y="3259547"/>
                </a:cubicBezTo>
                <a:cubicBezTo>
                  <a:pt x="7210264" y="3247986"/>
                  <a:pt x="7210264" y="3247986"/>
                  <a:pt x="7210264" y="3247986"/>
                </a:cubicBezTo>
                <a:cubicBezTo>
                  <a:pt x="7198730" y="3245092"/>
                  <a:pt x="7187193" y="3239313"/>
                  <a:pt x="7178543" y="3236419"/>
                </a:cubicBezTo>
                <a:cubicBezTo>
                  <a:pt x="7146824" y="3227747"/>
                  <a:pt x="7146824" y="3227747"/>
                  <a:pt x="7146824" y="3227747"/>
                </a:cubicBezTo>
                <a:cubicBezTo>
                  <a:pt x="7103584" y="3216186"/>
                  <a:pt x="7060331" y="3204624"/>
                  <a:pt x="7017082" y="3193063"/>
                </a:cubicBezTo>
                <a:cubicBezTo>
                  <a:pt x="6973833" y="3184391"/>
                  <a:pt x="6930580" y="3175719"/>
                  <a:pt x="6887331" y="3167056"/>
                </a:cubicBezTo>
                <a:cubicBezTo>
                  <a:pt x="6844082" y="3158384"/>
                  <a:pt x="6797950" y="3152605"/>
                  <a:pt x="6754700" y="3143933"/>
                </a:cubicBezTo>
                <a:cubicBezTo>
                  <a:pt x="6711447" y="3138150"/>
                  <a:pt x="6665314" y="3129478"/>
                  <a:pt x="6622065" y="3126589"/>
                </a:cubicBezTo>
                <a:cubicBezTo>
                  <a:pt x="6578817" y="3120806"/>
                  <a:pt x="6532683" y="3115027"/>
                  <a:pt x="6489435" y="3109244"/>
                </a:cubicBezTo>
                <a:cubicBezTo>
                  <a:pt x="6471370" y="3108038"/>
                  <a:pt x="6452792" y="3106322"/>
                  <a:pt x="6434138" y="3104527"/>
                </a:cubicBezTo>
                <a:cubicBezTo>
                  <a:pt x="6442002" y="3119314"/>
                  <a:pt x="6451698" y="3135579"/>
                  <a:pt x="6463287" y="3151871"/>
                </a:cubicBezTo>
                <a:cubicBezTo>
                  <a:pt x="6474811" y="3175003"/>
                  <a:pt x="6492085" y="3198140"/>
                  <a:pt x="6512258" y="3224166"/>
                </a:cubicBezTo>
                <a:cubicBezTo>
                  <a:pt x="6532417" y="3250188"/>
                  <a:pt x="6552585" y="3279112"/>
                  <a:pt x="6578513" y="3305138"/>
                </a:cubicBezTo>
                <a:cubicBezTo>
                  <a:pt x="6604436" y="3334053"/>
                  <a:pt x="6633243" y="3360079"/>
                  <a:pt x="6662042" y="3386105"/>
                </a:cubicBezTo>
                <a:cubicBezTo>
                  <a:pt x="6693734" y="3415030"/>
                  <a:pt x="6728296" y="3441055"/>
                  <a:pt x="6762873" y="3464187"/>
                </a:cubicBezTo>
                <a:cubicBezTo>
                  <a:pt x="6797435" y="3490213"/>
                  <a:pt x="6834882" y="3513350"/>
                  <a:pt x="6875214" y="3533593"/>
                </a:cubicBezTo>
                <a:cubicBezTo>
                  <a:pt x="6892497" y="3545155"/>
                  <a:pt x="6912656" y="3556725"/>
                  <a:pt x="6932829" y="3565398"/>
                </a:cubicBezTo>
                <a:cubicBezTo>
                  <a:pt x="6941464" y="3571190"/>
                  <a:pt x="6952987" y="3574079"/>
                  <a:pt x="6961636" y="3579862"/>
                </a:cubicBezTo>
                <a:cubicBezTo>
                  <a:pt x="6973155" y="3585640"/>
                  <a:pt x="6981795" y="3588530"/>
                  <a:pt x="6993314" y="3594322"/>
                </a:cubicBezTo>
                <a:cubicBezTo>
                  <a:pt x="7001963" y="3597211"/>
                  <a:pt x="7010602" y="3602994"/>
                  <a:pt x="7022122" y="3605883"/>
                </a:cubicBezTo>
                <a:cubicBezTo>
                  <a:pt x="7030761" y="3611666"/>
                  <a:pt x="7042295" y="3614555"/>
                  <a:pt x="7050934" y="3617454"/>
                </a:cubicBezTo>
                <a:cubicBezTo>
                  <a:pt x="7062454" y="3623237"/>
                  <a:pt x="7071093" y="3626131"/>
                  <a:pt x="7082612" y="3629020"/>
                </a:cubicBezTo>
                <a:cubicBezTo>
                  <a:pt x="7091261" y="3634798"/>
                  <a:pt x="7099901" y="3637692"/>
                  <a:pt x="7111420" y="3640591"/>
                </a:cubicBezTo>
                <a:cubicBezTo>
                  <a:pt x="7151751" y="3655046"/>
                  <a:pt x="7189198" y="3666617"/>
                  <a:pt x="7226654" y="3678178"/>
                </a:cubicBezTo>
                <a:cubicBezTo>
                  <a:pt x="7264101" y="3686860"/>
                  <a:pt x="7298664" y="3695532"/>
                  <a:pt x="7330356" y="3701315"/>
                </a:cubicBezTo>
                <a:cubicBezTo>
                  <a:pt x="7347630" y="3707103"/>
                  <a:pt x="7362038" y="3709997"/>
                  <a:pt x="7379322" y="3712886"/>
                </a:cubicBezTo>
                <a:cubicBezTo>
                  <a:pt x="7393726" y="3715775"/>
                  <a:pt x="7408130" y="3718664"/>
                  <a:pt x="7419654" y="3718664"/>
                </a:cubicBezTo>
                <a:cubicBezTo>
                  <a:pt x="7434057" y="3721558"/>
                  <a:pt x="7448461" y="3724447"/>
                  <a:pt x="7459981" y="3727336"/>
                </a:cubicBezTo>
                <a:cubicBezTo>
                  <a:pt x="7471505" y="3727336"/>
                  <a:pt x="7480140" y="3730240"/>
                  <a:pt x="7491663" y="3730240"/>
                </a:cubicBezTo>
                <a:cubicBezTo>
                  <a:pt x="7529119" y="3736018"/>
                  <a:pt x="7552163" y="3738912"/>
                  <a:pt x="7552163" y="3738912"/>
                </a:cubicBezTo>
                <a:cubicBezTo>
                  <a:pt x="7552163" y="3738912"/>
                  <a:pt x="7529119" y="3738912"/>
                  <a:pt x="7491663" y="3736018"/>
                </a:cubicBezTo>
                <a:cubicBezTo>
                  <a:pt x="7480140" y="3736018"/>
                  <a:pt x="7468620" y="3733129"/>
                  <a:pt x="7457100" y="3733129"/>
                </a:cubicBezTo>
                <a:cubicBezTo>
                  <a:pt x="7445577" y="3733129"/>
                  <a:pt x="7434057" y="3730240"/>
                  <a:pt x="7419654" y="3730240"/>
                </a:cubicBezTo>
                <a:cubicBezTo>
                  <a:pt x="7405250" y="3727336"/>
                  <a:pt x="7390846" y="3727336"/>
                  <a:pt x="7376442" y="3724447"/>
                </a:cubicBezTo>
                <a:cubicBezTo>
                  <a:pt x="7362038" y="3721558"/>
                  <a:pt x="7344760" y="3721558"/>
                  <a:pt x="7327472" y="3718664"/>
                </a:cubicBezTo>
                <a:cubicBezTo>
                  <a:pt x="7295779" y="3715775"/>
                  <a:pt x="7258332" y="3707103"/>
                  <a:pt x="7220890" y="3701315"/>
                </a:cubicBezTo>
                <a:cubicBezTo>
                  <a:pt x="7183443" y="3692643"/>
                  <a:pt x="7143112" y="3683971"/>
                  <a:pt x="7102785" y="3672395"/>
                </a:cubicBezTo>
                <a:cubicBezTo>
                  <a:pt x="7091261" y="3669506"/>
                  <a:pt x="7079742" y="3666617"/>
                  <a:pt x="7071093" y="3663728"/>
                </a:cubicBezTo>
                <a:cubicBezTo>
                  <a:pt x="7059573" y="3660834"/>
                  <a:pt x="7050934" y="3657935"/>
                  <a:pt x="7039410" y="3655046"/>
                </a:cubicBezTo>
                <a:cubicBezTo>
                  <a:pt x="7027891" y="3649263"/>
                  <a:pt x="7019242" y="3646374"/>
                  <a:pt x="7007718" y="3643480"/>
                </a:cubicBezTo>
                <a:cubicBezTo>
                  <a:pt x="6996199" y="3640591"/>
                  <a:pt x="6987559" y="3637692"/>
                  <a:pt x="6976040" y="3631909"/>
                </a:cubicBezTo>
                <a:cubicBezTo>
                  <a:pt x="6964507" y="3629020"/>
                  <a:pt x="6955867" y="3626131"/>
                  <a:pt x="6944348" y="3620348"/>
                </a:cubicBezTo>
                <a:cubicBezTo>
                  <a:pt x="6932829" y="3617454"/>
                  <a:pt x="6924189" y="3611666"/>
                  <a:pt x="6912656" y="3608777"/>
                </a:cubicBezTo>
                <a:cubicBezTo>
                  <a:pt x="6892497" y="3600105"/>
                  <a:pt x="6872339" y="3591423"/>
                  <a:pt x="6849286" y="3579862"/>
                </a:cubicBezTo>
                <a:cubicBezTo>
                  <a:pt x="6808959" y="3562508"/>
                  <a:pt x="6768627" y="3539372"/>
                  <a:pt x="6728296" y="3516239"/>
                </a:cubicBezTo>
                <a:cubicBezTo>
                  <a:pt x="6690849" y="3493103"/>
                  <a:pt x="6653407" y="3469970"/>
                  <a:pt x="6618840" y="3443945"/>
                </a:cubicBezTo>
                <a:cubicBezTo>
                  <a:pt x="6584268" y="3417919"/>
                  <a:pt x="6552585" y="3388994"/>
                  <a:pt x="6520897" y="3362968"/>
                </a:cubicBezTo>
                <a:cubicBezTo>
                  <a:pt x="6492085" y="3334053"/>
                  <a:pt x="6466162" y="3308032"/>
                  <a:pt x="6443119" y="3282006"/>
                </a:cubicBezTo>
                <a:cubicBezTo>
                  <a:pt x="6420076" y="3253081"/>
                  <a:pt x="6399908" y="3227055"/>
                  <a:pt x="6382629" y="3203923"/>
                </a:cubicBezTo>
                <a:cubicBezTo>
                  <a:pt x="6368225" y="3180786"/>
                  <a:pt x="6353822" y="3160544"/>
                  <a:pt x="6342302" y="3143199"/>
                </a:cubicBezTo>
                <a:cubicBezTo>
                  <a:pt x="6331236" y="3123760"/>
                  <a:pt x="6325486" y="3109684"/>
                  <a:pt x="6319946" y="3098351"/>
                </a:cubicBezTo>
                <a:cubicBezTo>
                  <a:pt x="6289946" y="3099202"/>
                  <a:pt x="6259942" y="3100572"/>
                  <a:pt x="6229942" y="3100572"/>
                </a:cubicBezTo>
                <a:cubicBezTo>
                  <a:pt x="6163622" y="3097683"/>
                  <a:pt x="6163622" y="3097683"/>
                  <a:pt x="6163622" y="3097683"/>
                </a:cubicBezTo>
                <a:cubicBezTo>
                  <a:pt x="6143440" y="3097683"/>
                  <a:pt x="6120378" y="3097683"/>
                  <a:pt x="6097307" y="3094794"/>
                </a:cubicBezTo>
                <a:cubicBezTo>
                  <a:pt x="6033881" y="3091900"/>
                  <a:pt x="6033881" y="3091900"/>
                  <a:pt x="6033881" y="3091900"/>
                </a:cubicBezTo>
                <a:cubicBezTo>
                  <a:pt x="5999276" y="3089011"/>
                  <a:pt x="5999276" y="3089011"/>
                  <a:pt x="5999276" y="3089011"/>
                </a:cubicBezTo>
                <a:cubicBezTo>
                  <a:pt x="5967561" y="3083228"/>
                  <a:pt x="5967561" y="3083228"/>
                  <a:pt x="5967561" y="3083228"/>
                </a:cubicBezTo>
                <a:cubicBezTo>
                  <a:pt x="5901246" y="3077449"/>
                  <a:pt x="5901246" y="3077449"/>
                  <a:pt x="5901246" y="3077449"/>
                </a:cubicBezTo>
                <a:cubicBezTo>
                  <a:pt x="5881059" y="3074556"/>
                  <a:pt x="5857997" y="3068777"/>
                  <a:pt x="5837820" y="3065883"/>
                </a:cubicBezTo>
                <a:cubicBezTo>
                  <a:pt x="5814748" y="3062994"/>
                  <a:pt x="5794566" y="3060105"/>
                  <a:pt x="5771499" y="3054322"/>
                </a:cubicBezTo>
                <a:cubicBezTo>
                  <a:pt x="5708069" y="3042760"/>
                  <a:pt x="5708069" y="3042760"/>
                  <a:pt x="5708069" y="3042760"/>
                </a:cubicBezTo>
                <a:cubicBezTo>
                  <a:pt x="5687882" y="3039871"/>
                  <a:pt x="5664820" y="3031199"/>
                  <a:pt x="5644629" y="3028305"/>
                </a:cubicBezTo>
                <a:cubicBezTo>
                  <a:pt x="5621566" y="3022527"/>
                  <a:pt x="5601380" y="3016753"/>
                  <a:pt x="5581202" y="3010975"/>
                </a:cubicBezTo>
                <a:cubicBezTo>
                  <a:pt x="5537949" y="2996520"/>
                  <a:pt x="5494700" y="2984958"/>
                  <a:pt x="5454331" y="2970503"/>
                </a:cubicBezTo>
                <a:cubicBezTo>
                  <a:pt x="5411083" y="2956053"/>
                  <a:pt x="5370728" y="2938708"/>
                  <a:pt x="5330359" y="2924258"/>
                </a:cubicBezTo>
                <a:cubicBezTo>
                  <a:pt x="5269803" y="2895352"/>
                  <a:pt x="5269803" y="2895352"/>
                  <a:pt x="5269803" y="2895352"/>
                </a:cubicBezTo>
                <a:cubicBezTo>
                  <a:pt x="5249621" y="2886680"/>
                  <a:pt x="5229443" y="2875114"/>
                  <a:pt x="5209257" y="2866455"/>
                </a:cubicBezTo>
                <a:cubicBezTo>
                  <a:pt x="5180430" y="2852000"/>
                  <a:pt x="5180430" y="2852000"/>
                  <a:pt x="5180430" y="2852000"/>
                </a:cubicBezTo>
                <a:cubicBezTo>
                  <a:pt x="5151590" y="2834656"/>
                  <a:pt x="5151590" y="2834656"/>
                  <a:pt x="5151590" y="2834656"/>
                </a:cubicBezTo>
                <a:cubicBezTo>
                  <a:pt x="5131404" y="2825983"/>
                  <a:pt x="5111226" y="2814422"/>
                  <a:pt x="5093929" y="2802861"/>
                </a:cubicBezTo>
                <a:cubicBezTo>
                  <a:pt x="5073742" y="2791300"/>
                  <a:pt x="5056444" y="2779733"/>
                  <a:pt x="5036257" y="2768172"/>
                </a:cubicBezTo>
                <a:cubicBezTo>
                  <a:pt x="5018960" y="2756611"/>
                  <a:pt x="4998782" y="2742160"/>
                  <a:pt x="4981475" y="2730594"/>
                </a:cubicBezTo>
                <a:cubicBezTo>
                  <a:pt x="4964178" y="2716143"/>
                  <a:pt x="4943991" y="2704592"/>
                  <a:pt x="4926693" y="2690136"/>
                </a:cubicBezTo>
                <a:cubicBezTo>
                  <a:pt x="4909396" y="2678575"/>
                  <a:pt x="4892094" y="2664119"/>
                  <a:pt x="4874796" y="2649669"/>
                </a:cubicBezTo>
                <a:cubicBezTo>
                  <a:pt x="4857498" y="2635214"/>
                  <a:pt x="4840191" y="2620763"/>
                  <a:pt x="4822898" y="2606308"/>
                </a:cubicBezTo>
                <a:cubicBezTo>
                  <a:pt x="4805591" y="2591858"/>
                  <a:pt x="4791178" y="2577402"/>
                  <a:pt x="4773880" y="2562961"/>
                </a:cubicBezTo>
                <a:cubicBezTo>
                  <a:pt x="4756578" y="2545617"/>
                  <a:pt x="4742160" y="2531161"/>
                  <a:pt x="4724867" y="2513822"/>
                </a:cubicBezTo>
                <a:cubicBezTo>
                  <a:pt x="4710445" y="2499367"/>
                  <a:pt x="4696032" y="2482022"/>
                  <a:pt x="4678734" y="2464677"/>
                </a:cubicBezTo>
                <a:cubicBezTo>
                  <a:pt x="4649899" y="2432883"/>
                  <a:pt x="4621068" y="2398203"/>
                  <a:pt x="4592232" y="2360625"/>
                </a:cubicBezTo>
                <a:cubicBezTo>
                  <a:pt x="4580703" y="2343285"/>
                  <a:pt x="4566281" y="2325941"/>
                  <a:pt x="4554748" y="2305708"/>
                </a:cubicBezTo>
                <a:cubicBezTo>
                  <a:pt x="4540335" y="2285469"/>
                  <a:pt x="4528806" y="2268130"/>
                  <a:pt x="4517263" y="2245011"/>
                </a:cubicBezTo>
                <a:lnTo>
                  <a:pt x="4638365" y="2181421"/>
                </a:lnTo>
                <a:cubicBezTo>
                  <a:pt x="4647014" y="2195872"/>
                  <a:pt x="4658543" y="2213217"/>
                  <a:pt x="4667192" y="2230561"/>
                </a:cubicBezTo>
                <a:cubicBezTo>
                  <a:pt x="4678734" y="2247905"/>
                  <a:pt x="4690263" y="2265236"/>
                  <a:pt x="4701796" y="2282580"/>
                </a:cubicBezTo>
                <a:cubicBezTo>
                  <a:pt x="4724867" y="2317269"/>
                  <a:pt x="4750809" y="2349064"/>
                  <a:pt x="4776765" y="2380863"/>
                </a:cubicBezTo>
                <a:cubicBezTo>
                  <a:pt x="4791178" y="2395314"/>
                  <a:pt x="4805591" y="2412649"/>
                  <a:pt x="4820014" y="2427100"/>
                </a:cubicBezTo>
                <a:close/>
                <a:moveTo>
                  <a:pt x="4118614" y="2095910"/>
                </a:moveTo>
                <a:lnTo>
                  <a:pt x="4089806" y="2234413"/>
                </a:lnTo>
                <a:cubicBezTo>
                  <a:pt x="4078278" y="2231529"/>
                  <a:pt x="4063874" y="2228639"/>
                  <a:pt x="4052350" y="2225760"/>
                </a:cubicBezTo>
                <a:cubicBezTo>
                  <a:pt x="4037946" y="2222875"/>
                  <a:pt x="4023543" y="2222875"/>
                  <a:pt x="4009134" y="2219986"/>
                </a:cubicBezTo>
                <a:cubicBezTo>
                  <a:pt x="3983202" y="2217106"/>
                  <a:pt x="3954394" y="2214217"/>
                  <a:pt x="3925582" y="2211332"/>
                </a:cubicBezTo>
                <a:cubicBezTo>
                  <a:pt x="3867962" y="2208443"/>
                  <a:pt x="3813218" y="2205563"/>
                  <a:pt x="3755598" y="2208443"/>
                </a:cubicBezTo>
                <a:cubicBezTo>
                  <a:pt x="3726786" y="2208443"/>
                  <a:pt x="3697978" y="2208443"/>
                  <a:pt x="3669166" y="2211332"/>
                </a:cubicBezTo>
                <a:cubicBezTo>
                  <a:pt x="3640354" y="2214217"/>
                  <a:pt x="3611542" y="2217106"/>
                  <a:pt x="3585614" y="2219986"/>
                </a:cubicBezTo>
                <a:cubicBezTo>
                  <a:pt x="3556801" y="2222875"/>
                  <a:pt x="3527994" y="2225760"/>
                  <a:pt x="3499182" y="2231529"/>
                </a:cubicBezTo>
                <a:cubicBezTo>
                  <a:pt x="3484778" y="2231529"/>
                  <a:pt x="3470365" y="2234413"/>
                  <a:pt x="3455961" y="2237302"/>
                </a:cubicBezTo>
                <a:cubicBezTo>
                  <a:pt x="3444437" y="2240182"/>
                  <a:pt x="3430033" y="2243071"/>
                  <a:pt x="3415630" y="2245956"/>
                </a:cubicBezTo>
                <a:cubicBezTo>
                  <a:pt x="3372414" y="2254619"/>
                  <a:pt x="3372414" y="2254619"/>
                  <a:pt x="3372414" y="2254619"/>
                </a:cubicBezTo>
                <a:cubicBezTo>
                  <a:pt x="3332073" y="2266152"/>
                  <a:pt x="3332073" y="2266152"/>
                  <a:pt x="3332073" y="2266152"/>
                </a:cubicBezTo>
                <a:cubicBezTo>
                  <a:pt x="3317669" y="2269041"/>
                  <a:pt x="3303265" y="2271921"/>
                  <a:pt x="3291741" y="2274810"/>
                </a:cubicBezTo>
                <a:cubicBezTo>
                  <a:pt x="3277333" y="2280584"/>
                  <a:pt x="3262924" y="2283464"/>
                  <a:pt x="3248521" y="2289237"/>
                </a:cubicBezTo>
                <a:cubicBezTo>
                  <a:pt x="3208189" y="2300780"/>
                  <a:pt x="3208189" y="2300780"/>
                  <a:pt x="3208189" y="2300780"/>
                </a:cubicBezTo>
                <a:cubicBezTo>
                  <a:pt x="3193785" y="2306554"/>
                  <a:pt x="3182257" y="2309434"/>
                  <a:pt x="3167853" y="2315207"/>
                </a:cubicBezTo>
                <a:cubicBezTo>
                  <a:pt x="3141925" y="2323865"/>
                  <a:pt x="3113113" y="2335403"/>
                  <a:pt x="3087180" y="2346946"/>
                </a:cubicBezTo>
                <a:cubicBezTo>
                  <a:pt x="3075657" y="2352715"/>
                  <a:pt x="3061253" y="2358489"/>
                  <a:pt x="3046849" y="2364258"/>
                </a:cubicBezTo>
                <a:cubicBezTo>
                  <a:pt x="3035321" y="2370031"/>
                  <a:pt x="3020917" y="2375805"/>
                  <a:pt x="3009393" y="2381574"/>
                </a:cubicBezTo>
                <a:cubicBezTo>
                  <a:pt x="2969057" y="2398890"/>
                  <a:pt x="2969057" y="2398890"/>
                  <a:pt x="2969057" y="2398890"/>
                </a:cubicBezTo>
                <a:cubicBezTo>
                  <a:pt x="2957533" y="2407544"/>
                  <a:pt x="2946009" y="2413313"/>
                  <a:pt x="2931600" y="2419087"/>
                </a:cubicBezTo>
                <a:cubicBezTo>
                  <a:pt x="2905673" y="2433509"/>
                  <a:pt x="2882624" y="2447936"/>
                  <a:pt x="2856692" y="2462368"/>
                </a:cubicBezTo>
                <a:cubicBezTo>
                  <a:pt x="2833649" y="2476795"/>
                  <a:pt x="2807717" y="2494107"/>
                  <a:pt x="2784664" y="2508534"/>
                </a:cubicBezTo>
                <a:cubicBezTo>
                  <a:pt x="2787548" y="2505650"/>
                  <a:pt x="2787548" y="2505650"/>
                  <a:pt x="2787548" y="2505650"/>
                </a:cubicBezTo>
                <a:cubicBezTo>
                  <a:pt x="2770260" y="2520077"/>
                  <a:pt x="2752972" y="2531620"/>
                  <a:pt x="2735688" y="2543162"/>
                </a:cubicBezTo>
                <a:cubicBezTo>
                  <a:pt x="2718400" y="2554695"/>
                  <a:pt x="2701112" y="2563358"/>
                  <a:pt x="2686708" y="2574901"/>
                </a:cubicBezTo>
                <a:cubicBezTo>
                  <a:pt x="2662459" y="2589067"/>
                  <a:pt x="2638205" y="2603236"/>
                  <a:pt x="2613955" y="2617402"/>
                </a:cubicBezTo>
                <a:cubicBezTo>
                  <a:pt x="2612071" y="2618823"/>
                  <a:pt x="2610173" y="2620286"/>
                  <a:pt x="2608270" y="2621806"/>
                </a:cubicBezTo>
                <a:cubicBezTo>
                  <a:pt x="2590973" y="2633344"/>
                  <a:pt x="2573675" y="2647766"/>
                  <a:pt x="2553493" y="2665083"/>
                </a:cubicBezTo>
                <a:cubicBezTo>
                  <a:pt x="2533311" y="2685269"/>
                  <a:pt x="2510244" y="2705466"/>
                  <a:pt x="2490067" y="2731431"/>
                </a:cubicBezTo>
                <a:cubicBezTo>
                  <a:pt x="2467000" y="2757391"/>
                  <a:pt x="2446818" y="2786241"/>
                  <a:pt x="2423756" y="2817980"/>
                </a:cubicBezTo>
                <a:cubicBezTo>
                  <a:pt x="2403574" y="2852589"/>
                  <a:pt x="2386272" y="2887208"/>
                  <a:pt x="2371859" y="2927591"/>
                </a:cubicBezTo>
                <a:cubicBezTo>
                  <a:pt x="2357446" y="2967983"/>
                  <a:pt x="2345908" y="3008380"/>
                  <a:pt x="2337259" y="3054532"/>
                </a:cubicBezTo>
                <a:cubicBezTo>
                  <a:pt x="2331494" y="3097804"/>
                  <a:pt x="2328610" y="3143961"/>
                  <a:pt x="2331494" y="3190113"/>
                </a:cubicBezTo>
                <a:cubicBezTo>
                  <a:pt x="2331494" y="3201656"/>
                  <a:pt x="2331494" y="3213189"/>
                  <a:pt x="2334379" y="3224736"/>
                </a:cubicBezTo>
                <a:cubicBezTo>
                  <a:pt x="2334379" y="3224736"/>
                  <a:pt x="2334379" y="3224736"/>
                  <a:pt x="2337259" y="3259355"/>
                </a:cubicBezTo>
                <a:cubicBezTo>
                  <a:pt x="2340143" y="3282431"/>
                  <a:pt x="2345908" y="3302627"/>
                  <a:pt x="2351672" y="3325708"/>
                </a:cubicBezTo>
                <a:cubicBezTo>
                  <a:pt x="2360325" y="3371860"/>
                  <a:pt x="2371859" y="3415132"/>
                  <a:pt x="2389156" y="3455525"/>
                </a:cubicBezTo>
                <a:cubicBezTo>
                  <a:pt x="2394925" y="3475711"/>
                  <a:pt x="2403574" y="3495908"/>
                  <a:pt x="2412218" y="3516104"/>
                </a:cubicBezTo>
                <a:cubicBezTo>
                  <a:pt x="2417987" y="3524757"/>
                  <a:pt x="2420872" y="3536300"/>
                  <a:pt x="2423756" y="3544953"/>
                </a:cubicBezTo>
                <a:cubicBezTo>
                  <a:pt x="2429520" y="3553607"/>
                  <a:pt x="2435285" y="3565150"/>
                  <a:pt x="2438169" y="3573803"/>
                </a:cubicBezTo>
                <a:cubicBezTo>
                  <a:pt x="2446818" y="3591110"/>
                  <a:pt x="2455472" y="3608413"/>
                  <a:pt x="2464116" y="3625729"/>
                </a:cubicBezTo>
                <a:cubicBezTo>
                  <a:pt x="2472765" y="3643036"/>
                  <a:pt x="2484298" y="3657458"/>
                  <a:pt x="2492951" y="3674775"/>
                </a:cubicBezTo>
                <a:cubicBezTo>
                  <a:pt x="2510244" y="3706504"/>
                  <a:pt x="2527547" y="3732465"/>
                  <a:pt x="2541960" y="3755550"/>
                </a:cubicBezTo>
                <a:cubicBezTo>
                  <a:pt x="2550608" y="3769973"/>
                  <a:pt x="2559262" y="3781506"/>
                  <a:pt x="2565026" y="3790159"/>
                </a:cubicBezTo>
                <a:cubicBezTo>
                  <a:pt x="2573675" y="3801702"/>
                  <a:pt x="2579439" y="3810356"/>
                  <a:pt x="2585204" y="3819009"/>
                </a:cubicBezTo>
                <a:cubicBezTo>
                  <a:pt x="2608270" y="3853628"/>
                  <a:pt x="2622688" y="3870935"/>
                  <a:pt x="2622688" y="3870935"/>
                </a:cubicBezTo>
                <a:cubicBezTo>
                  <a:pt x="2622688" y="3870935"/>
                  <a:pt x="2608270" y="3853628"/>
                  <a:pt x="2582324" y="3821898"/>
                </a:cubicBezTo>
                <a:cubicBezTo>
                  <a:pt x="2573675" y="3813240"/>
                  <a:pt x="2567911" y="3804587"/>
                  <a:pt x="2559262" y="3795933"/>
                </a:cubicBezTo>
                <a:cubicBezTo>
                  <a:pt x="2550608" y="3784390"/>
                  <a:pt x="2544844" y="3772857"/>
                  <a:pt x="2536195" y="3761310"/>
                </a:cubicBezTo>
                <a:cubicBezTo>
                  <a:pt x="2518893" y="3738234"/>
                  <a:pt x="2498716" y="3712278"/>
                  <a:pt x="2478534" y="3683428"/>
                </a:cubicBezTo>
                <a:cubicBezTo>
                  <a:pt x="2467000" y="3669001"/>
                  <a:pt x="2458351" y="3651690"/>
                  <a:pt x="2446818" y="3637262"/>
                </a:cubicBezTo>
                <a:cubicBezTo>
                  <a:pt x="2438169" y="3619960"/>
                  <a:pt x="2426636" y="3602653"/>
                  <a:pt x="2417987" y="3585336"/>
                </a:cubicBezTo>
                <a:cubicBezTo>
                  <a:pt x="2412218" y="3573803"/>
                  <a:pt x="2406454" y="3565150"/>
                  <a:pt x="2400690" y="3556487"/>
                </a:cubicBezTo>
                <a:cubicBezTo>
                  <a:pt x="2397805" y="3547833"/>
                  <a:pt x="2392041" y="3539185"/>
                  <a:pt x="2386272" y="3527637"/>
                </a:cubicBezTo>
                <a:cubicBezTo>
                  <a:pt x="2377623" y="3507450"/>
                  <a:pt x="2366090" y="3490139"/>
                  <a:pt x="2357446" y="3467063"/>
                </a:cubicBezTo>
                <a:cubicBezTo>
                  <a:pt x="2340143" y="3426680"/>
                  <a:pt x="2322846" y="3383403"/>
                  <a:pt x="2308428" y="3337241"/>
                </a:cubicBezTo>
                <a:cubicBezTo>
                  <a:pt x="2302664" y="3314161"/>
                  <a:pt x="2296899" y="3291085"/>
                  <a:pt x="2291130" y="3265129"/>
                </a:cubicBezTo>
                <a:cubicBezTo>
                  <a:pt x="2288250" y="3253586"/>
                  <a:pt x="2288250" y="3242039"/>
                  <a:pt x="2285366" y="3230505"/>
                </a:cubicBezTo>
                <a:cubicBezTo>
                  <a:pt x="2282481" y="3218963"/>
                  <a:pt x="2282481" y="3207430"/>
                  <a:pt x="2279597" y="3193007"/>
                </a:cubicBezTo>
                <a:cubicBezTo>
                  <a:pt x="2273833" y="3143961"/>
                  <a:pt x="2273833" y="3094915"/>
                  <a:pt x="2276712" y="3045879"/>
                </a:cubicBezTo>
                <a:cubicBezTo>
                  <a:pt x="2282481" y="2996833"/>
                  <a:pt x="2291130" y="2950681"/>
                  <a:pt x="2302664" y="2904515"/>
                </a:cubicBezTo>
                <a:cubicBezTo>
                  <a:pt x="2311041" y="2879359"/>
                  <a:pt x="2320429" y="2854239"/>
                  <a:pt x="2330756" y="2830219"/>
                </a:cubicBezTo>
                <a:cubicBezTo>
                  <a:pt x="2314851" y="2841304"/>
                  <a:pt x="2298082" y="2853258"/>
                  <a:pt x="2280382" y="2866138"/>
                </a:cubicBezTo>
                <a:cubicBezTo>
                  <a:pt x="2251528" y="2889246"/>
                  <a:pt x="2219799" y="2912341"/>
                  <a:pt x="2190944" y="2941209"/>
                </a:cubicBezTo>
                <a:cubicBezTo>
                  <a:pt x="2159210" y="2970087"/>
                  <a:pt x="2130365" y="2998955"/>
                  <a:pt x="2098631" y="3030713"/>
                </a:cubicBezTo>
                <a:cubicBezTo>
                  <a:pt x="2084209" y="3045145"/>
                  <a:pt x="2069781" y="3062470"/>
                  <a:pt x="2055359" y="3079796"/>
                </a:cubicBezTo>
                <a:cubicBezTo>
                  <a:pt x="2055359" y="3079796"/>
                  <a:pt x="2055359" y="3079796"/>
                  <a:pt x="2035168" y="3102891"/>
                </a:cubicBezTo>
                <a:cubicBezTo>
                  <a:pt x="2035168" y="3102891"/>
                  <a:pt x="2035168" y="3102891"/>
                  <a:pt x="2014971" y="3128880"/>
                </a:cubicBezTo>
                <a:cubicBezTo>
                  <a:pt x="2000544" y="3146205"/>
                  <a:pt x="1986122" y="3163526"/>
                  <a:pt x="1974584" y="3183732"/>
                </a:cubicBezTo>
                <a:cubicBezTo>
                  <a:pt x="1960157" y="3201057"/>
                  <a:pt x="1948619" y="3218383"/>
                  <a:pt x="1937076" y="3235709"/>
                </a:cubicBezTo>
                <a:cubicBezTo>
                  <a:pt x="1914000" y="3273240"/>
                  <a:pt x="1890919" y="3310767"/>
                  <a:pt x="1870728" y="3345418"/>
                </a:cubicBezTo>
                <a:cubicBezTo>
                  <a:pt x="1850537" y="3382959"/>
                  <a:pt x="1833225" y="3417596"/>
                  <a:pt x="1815913" y="3455137"/>
                </a:cubicBezTo>
                <a:cubicBezTo>
                  <a:pt x="1813034" y="3463800"/>
                  <a:pt x="1810144" y="3472453"/>
                  <a:pt x="1804375" y="3478231"/>
                </a:cubicBezTo>
                <a:cubicBezTo>
                  <a:pt x="1801491" y="3486894"/>
                  <a:pt x="1798602" y="3495557"/>
                  <a:pt x="1795722" y="3504220"/>
                </a:cubicBezTo>
                <a:cubicBezTo>
                  <a:pt x="1787064" y="3521536"/>
                  <a:pt x="1781299" y="3538857"/>
                  <a:pt x="1775530" y="3553294"/>
                </a:cubicBezTo>
                <a:cubicBezTo>
                  <a:pt x="1763988" y="3585061"/>
                  <a:pt x="1752445" y="3613929"/>
                  <a:pt x="1746676" y="3639918"/>
                </a:cubicBezTo>
                <a:cubicBezTo>
                  <a:pt x="1738023" y="3665902"/>
                  <a:pt x="1729364" y="3689001"/>
                  <a:pt x="1726485" y="3706322"/>
                </a:cubicBezTo>
                <a:cubicBezTo>
                  <a:pt x="1714942" y="3746747"/>
                  <a:pt x="1709173" y="3766953"/>
                  <a:pt x="1709173" y="3766953"/>
                </a:cubicBezTo>
                <a:cubicBezTo>
                  <a:pt x="1709173" y="3766953"/>
                  <a:pt x="1714942" y="3743853"/>
                  <a:pt x="1720716" y="3706322"/>
                </a:cubicBezTo>
                <a:cubicBezTo>
                  <a:pt x="1723595" y="3686107"/>
                  <a:pt x="1729364" y="3663012"/>
                  <a:pt x="1735138" y="3637024"/>
                </a:cubicBezTo>
                <a:cubicBezTo>
                  <a:pt x="1740907" y="3611040"/>
                  <a:pt x="1752445" y="3582171"/>
                  <a:pt x="1761099" y="3547520"/>
                </a:cubicBezTo>
                <a:cubicBezTo>
                  <a:pt x="1763988" y="3533088"/>
                  <a:pt x="1769757" y="3515763"/>
                  <a:pt x="1775530" y="3498437"/>
                </a:cubicBezTo>
                <a:cubicBezTo>
                  <a:pt x="1778410" y="3489779"/>
                  <a:pt x="1781299" y="3481116"/>
                  <a:pt x="1784179" y="3472453"/>
                </a:cubicBezTo>
                <a:cubicBezTo>
                  <a:pt x="1787064" y="3463800"/>
                  <a:pt x="1792833" y="3455137"/>
                  <a:pt x="1795722" y="3443585"/>
                </a:cubicBezTo>
                <a:cubicBezTo>
                  <a:pt x="1807260" y="3408933"/>
                  <a:pt x="1824567" y="3371402"/>
                  <a:pt x="1841878" y="3330981"/>
                </a:cubicBezTo>
                <a:cubicBezTo>
                  <a:pt x="1859190" y="3293455"/>
                  <a:pt x="1879381" y="3253035"/>
                  <a:pt x="1899573" y="3215494"/>
                </a:cubicBezTo>
                <a:cubicBezTo>
                  <a:pt x="1911116" y="3195289"/>
                  <a:pt x="1922654" y="3175074"/>
                  <a:pt x="1934196" y="3157748"/>
                </a:cubicBezTo>
                <a:cubicBezTo>
                  <a:pt x="1945734" y="3137542"/>
                  <a:pt x="1960157" y="3117327"/>
                  <a:pt x="1971699" y="3100011"/>
                </a:cubicBezTo>
                <a:cubicBezTo>
                  <a:pt x="1971699" y="3100011"/>
                  <a:pt x="1971699" y="3100011"/>
                  <a:pt x="1991891" y="3071133"/>
                </a:cubicBezTo>
                <a:cubicBezTo>
                  <a:pt x="1991891" y="3071133"/>
                  <a:pt x="1991891" y="3071133"/>
                  <a:pt x="2012087" y="3042265"/>
                </a:cubicBezTo>
                <a:cubicBezTo>
                  <a:pt x="2023625" y="3024939"/>
                  <a:pt x="2040937" y="3007618"/>
                  <a:pt x="2052474" y="2990293"/>
                </a:cubicBezTo>
                <a:cubicBezTo>
                  <a:pt x="2081324" y="2955641"/>
                  <a:pt x="2110174" y="2921004"/>
                  <a:pt x="2141908" y="2889246"/>
                </a:cubicBezTo>
                <a:cubicBezTo>
                  <a:pt x="2170753" y="2860369"/>
                  <a:pt x="2202487" y="2831500"/>
                  <a:pt x="2231337" y="2805512"/>
                </a:cubicBezTo>
                <a:cubicBezTo>
                  <a:pt x="2237358" y="2799485"/>
                  <a:pt x="2243384" y="2793763"/>
                  <a:pt x="2249406" y="2788214"/>
                </a:cubicBezTo>
                <a:cubicBezTo>
                  <a:pt x="2231528" y="2794189"/>
                  <a:pt x="2231495" y="2794198"/>
                  <a:pt x="2231495" y="2794198"/>
                </a:cubicBezTo>
                <a:cubicBezTo>
                  <a:pt x="2202683" y="2805731"/>
                  <a:pt x="2202683" y="2805731"/>
                  <a:pt x="2202683" y="2805731"/>
                </a:cubicBezTo>
                <a:cubicBezTo>
                  <a:pt x="2147943" y="2825937"/>
                  <a:pt x="2147943" y="2825937"/>
                  <a:pt x="2147943" y="2825937"/>
                </a:cubicBezTo>
                <a:cubicBezTo>
                  <a:pt x="2127775" y="2831710"/>
                  <a:pt x="2110487" y="2840364"/>
                  <a:pt x="2093199" y="2846133"/>
                </a:cubicBezTo>
                <a:cubicBezTo>
                  <a:pt x="2035579" y="2863449"/>
                  <a:pt x="2035579" y="2863449"/>
                  <a:pt x="2035579" y="2863449"/>
                </a:cubicBezTo>
                <a:cubicBezTo>
                  <a:pt x="1980839" y="2880752"/>
                  <a:pt x="1980839" y="2880752"/>
                  <a:pt x="1980839" y="2880752"/>
                </a:cubicBezTo>
                <a:cubicBezTo>
                  <a:pt x="1952027" y="2892299"/>
                  <a:pt x="1952027" y="2892299"/>
                  <a:pt x="1952027" y="2892299"/>
                </a:cubicBezTo>
                <a:cubicBezTo>
                  <a:pt x="1923215" y="2898068"/>
                  <a:pt x="1923215" y="2898068"/>
                  <a:pt x="1923215" y="2898068"/>
                </a:cubicBezTo>
                <a:cubicBezTo>
                  <a:pt x="1807970" y="2929807"/>
                  <a:pt x="1807970" y="2929807"/>
                  <a:pt x="1807970" y="2929807"/>
                </a:cubicBezTo>
                <a:cubicBezTo>
                  <a:pt x="1790682" y="2935581"/>
                  <a:pt x="1770519" y="2941354"/>
                  <a:pt x="1753230" y="2944243"/>
                </a:cubicBezTo>
                <a:cubicBezTo>
                  <a:pt x="1695611" y="2958666"/>
                  <a:pt x="1695611" y="2958666"/>
                  <a:pt x="1695611" y="2958666"/>
                </a:cubicBezTo>
                <a:cubicBezTo>
                  <a:pt x="1655274" y="2967320"/>
                  <a:pt x="1617823" y="2978862"/>
                  <a:pt x="1580367" y="2984636"/>
                </a:cubicBezTo>
                <a:cubicBezTo>
                  <a:pt x="1465118" y="3007721"/>
                  <a:pt x="1465118" y="3007721"/>
                  <a:pt x="1465118" y="3007721"/>
                </a:cubicBezTo>
                <a:cubicBezTo>
                  <a:pt x="1424786" y="3016375"/>
                  <a:pt x="1387334" y="3022144"/>
                  <a:pt x="1346994" y="3027917"/>
                </a:cubicBezTo>
                <a:cubicBezTo>
                  <a:pt x="1231754" y="3045234"/>
                  <a:pt x="1231754" y="3045234"/>
                  <a:pt x="1231754" y="3045234"/>
                </a:cubicBezTo>
                <a:cubicBezTo>
                  <a:pt x="1194298" y="3051003"/>
                  <a:pt x="1153962" y="3056776"/>
                  <a:pt x="1116505" y="3059656"/>
                </a:cubicBezTo>
                <a:cubicBezTo>
                  <a:pt x="998381" y="3074083"/>
                  <a:pt x="998381" y="3074083"/>
                  <a:pt x="998381" y="3074083"/>
                </a:cubicBezTo>
                <a:cubicBezTo>
                  <a:pt x="1113630" y="3056776"/>
                  <a:pt x="1113630" y="3056776"/>
                  <a:pt x="1113630" y="3056776"/>
                </a:cubicBezTo>
                <a:cubicBezTo>
                  <a:pt x="1153962" y="3048114"/>
                  <a:pt x="1191413" y="3042340"/>
                  <a:pt x="1231754" y="3036571"/>
                </a:cubicBezTo>
                <a:cubicBezTo>
                  <a:pt x="1344114" y="3013495"/>
                  <a:pt x="1344114" y="3013495"/>
                  <a:pt x="1344114" y="3013495"/>
                </a:cubicBezTo>
                <a:cubicBezTo>
                  <a:pt x="1384450" y="3004832"/>
                  <a:pt x="1421906" y="2999058"/>
                  <a:pt x="1459358" y="2987515"/>
                </a:cubicBezTo>
                <a:cubicBezTo>
                  <a:pt x="1574602" y="2961550"/>
                  <a:pt x="1574602" y="2961550"/>
                  <a:pt x="1574602" y="2961550"/>
                </a:cubicBezTo>
                <a:cubicBezTo>
                  <a:pt x="1612054" y="2952897"/>
                  <a:pt x="1649510" y="2941354"/>
                  <a:pt x="1686967" y="2929807"/>
                </a:cubicBezTo>
                <a:cubicBezTo>
                  <a:pt x="1744591" y="2915384"/>
                  <a:pt x="1744591" y="2915384"/>
                  <a:pt x="1744591" y="2915384"/>
                </a:cubicBezTo>
                <a:cubicBezTo>
                  <a:pt x="1761875" y="2909611"/>
                  <a:pt x="1782038" y="2903842"/>
                  <a:pt x="1799326" y="2898068"/>
                </a:cubicBezTo>
                <a:cubicBezTo>
                  <a:pt x="1911691" y="2860555"/>
                  <a:pt x="1911691" y="2860555"/>
                  <a:pt x="1911691" y="2860555"/>
                </a:cubicBezTo>
                <a:cubicBezTo>
                  <a:pt x="1937618" y="2851907"/>
                  <a:pt x="1937618" y="2851907"/>
                  <a:pt x="1937618" y="2851907"/>
                </a:cubicBezTo>
                <a:cubicBezTo>
                  <a:pt x="1966435" y="2843244"/>
                  <a:pt x="1966435" y="2843244"/>
                  <a:pt x="1966435" y="2843244"/>
                </a:cubicBezTo>
                <a:cubicBezTo>
                  <a:pt x="2021175" y="2823048"/>
                  <a:pt x="2021175" y="2823048"/>
                  <a:pt x="2021175" y="2823048"/>
                </a:cubicBezTo>
                <a:cubicBezTo>
                  <a:pt x="2075915" y="2802851"/>
                  <a:pt x="2075915" y="2802851"/>
                  <a:pt x="2075915" y="2802851"/>
                </a:cubicBezTo>
                <a:cubicBezTo>
                  <a:pt x="2093199" y="2794198"/>
                  <a:pt x="2113371" y="2785535"/>
                  <a:pt x="2130655" y="2779766"/>
                </a:cubicBezTo>
                <a:cubicBezTo>
                  <a:pt x="2185395" y="2756685"/>
                  <a:pt x="2185395" y="2756685"/>
                  <a:pt x="2185395" y="2756685"/>
                </a:cubicBezTo>
                <a:cubicBezTo>
                  <a:pt x="2211327" y="2745143"/>
                  <a:pt x="2211327" y="2745143"/>
                  <a:pt x="2211327" y="2745143"/>
                </a:cubicBezTo>
                <a:cubicBezTo>
                  <a:pt x="2237255" y="2733600"/>
                  <a:pt x="2237255" y="2733600"/>
                  <a:pt x="2237255" y="2733600"/>
                </a:cubicBezTo>
                <a:cubicBezTo>
                  <a:pt x="2289115" y="2710515"/>
                  <a:pt x="2289115" y="2710515"/>
                  <a:pt x="2289115" y="2710515"/>
                </a:cubicBezTo>
                <a:cubicBezTo>
                  <a:pt x="2309283" y="2701861"/>
                  <a:pt x="2326572" y="2693208"/>
                  <a:pt x="2343860" y="2684545"/>
                </a:cubicBezTo>
                <a:cubicBezTo>
                  <a:pt x="2395720" y="2658580"/>
                  <a:pt x="2395720" y="2658580"/>
                  <a:pt x="2395720" y="2658580"/>
                </a:cubicBezTo>
                <a:cubicBezTo>
                  <a:pt x="2421648" y="2644152"/>
                  <a:pt x="2421648" y="2644152"/>
                  <a:pt x="2421648" y="2644152"/>
                </a:cubicBezTo>
                <a:cubicBezTo>
                  <a:pt x="2447580" y="2632610"/>
                  <a:pt x="2447580" y="2632610"/>
                  <a:pt x="2447580" y="2632610"/>
                </a:cubicBezTo>
                <a:cubicBezTo>
                  <a:pt x="2496556" y="2603751"/>
                  <a:pt x="2496556" y="2603751"/>
                  <a:pt x="2496556" y="2603751"/>
                </a:cubicBezTo>
                <a:cubicBezTo>
                  <a:pt x="2513844" y="2595097"/>
                  <a:pt x="2531128" y="2583555"/>
                  <a:pt x="2548416" y="2574901"/>
                </a:cubicBezTo>
                <a:cubicBezTo>
                  <a:pt x="2567541" y="2562709"/>
                  <a:pt x="2587714" y="2550507"/>
                  <a:pt x="2607677" y="2537683"/>
                </a:cubicBezTo>
                <a:cubicBezTo>
                  <a:pt x="2598822" y="2534036"/>
                  <a:pt x="2589257" y="2530306"/>
                  <a:pt x="2579005" y="2526561"/>
                </a:cubicBezTo>
                <a:cubicBezTo>
                  <a:pt x="2570361" y="2523672"/>
                  <a:pt x="2561716" y="2520778"/>
                  <a:pt x="2553068" y="2514990"/>
                </a:cubicBezTo>
                <a:cubicBezTo>
                  <a:pt x="2550192" y="2514990"/>
                  <a:pt x="2544423" y="2512096"/>
                  <a:pt x="2538659" y="2509207"/>
                </a:cubicBezTo>
                <a:cubicBezTo>
                  <a:pt x="2535779" y="2509207"/>
                  <a:pt x="2530015" y="2506318"/>
                  <a:pt x="2524255" y="2506318"/>
                </a:cubicBezTo>
                <a:cubicBezTo>
                  <a:pt x="2515607" y="2503415"/>
                  <a:pt x="2504083" y="2497637"/>
                  <a:pt x="2492554" y="2494743"/>
                </a:cubicBezTo>
                <a:cubicBezTo>
                  <a:pt x="2481030" y="2491854"/>
                  <a:pt x="2469501" y="2488964"/>
                  <a:pt x="2457978" y="2486066"/>
                </a:cubicBezTo>
                <a:cubicBezTo>
                  <a:pt x="2408988" y="2471611"/>
                  <a:pt x="2354243" y="2460040"/>
                  <a:pt x="2290845" y="2451358"/>
                </a:cubicBezTo>
                <a:cubicBezTo>
                  <a:pt x="2259153" y="2445575"/>
                  <a:pt x="2227452" y="2445575"/>
                  <a:pt x="2192870" y="2439797"/>
                </a:cubicBezTo>
                <a:cubicBezTo>
                  <a:pt x="2161178" y="2436894"/>
                  <a:pt x="2126597" y="2436894"/>
                  <a:pt x="2089136" y="2434005"/>
                </a:cubicBezTo>
                <a:cubicBezTo>
                  <a:pt x="2051680" y="2434005"/>
                  <a:pt x="2014214" y="2434005"/>
                  <a:pt x="1976753" y="2434005"/>
                </a:cubicBezTo>
                <a:cubicBezTo>
                  <a:pt x="1939297" y="2434005"/>
                  <a:pt x="1898956" y="2436894"/>
                  <a:pt x="1861495" y="2439797"/>
                </a:cubicBezTo>
                <a:cubicBezTo>
                  <a:pt x="1821154" y="2442686"/>
                  <a:pt x="1780808" y="2445575"/>
                  <a:pt x="1740468" y="2448469"/>
                </a:cubicBezTo>
                <a:cubicBezTo>
                  <a:pt x="1705816" y="2453434"/>
                  <a:pt x="1669136" y="2458404"/>
                  <a:pt x="1633886" y="2463373"/>
                </a:cubicBezTo>
                <a:cubicBezTo>
                  <a:pt x="1631465" y="2466407"/>
                  <a:pt x="1628332" y="2470082"/>
                  <a:pt x="1624625" y="2473799"/>
                </a:cubicBezTo>
                <a:cubicBezTo>
                  <a:pt x="1615981" y="2485341"/>
                  <a:pt x="1601572" y="2499773"/>
                  <a:pt x="1584284" y="2517099"/>
                </a:cubicBezTo>
                <a:cubicBezTo>
                  <a:pt x="1566991" y="2534415"/>
                  <a:pt x="1543943" y="2551741"/>
                  <a:pt x="1518011" y="2571946"/>
                </a:cubicBezTo>
                <a:cubicBezTo>
                  <a:pt x="1489194" y="2592152"/>
                  <a:pt x="1460382" y="2612358"/>
                  <a:pt x="1422921" y="2632563"/>
                </a:cubicBezTo>
                <a:cubicBezTo>
                  <a:pt x="1388344" y="2649889"/>
                  <a:pt x="1348003" y="2670094"/>
                  <a:pt x="1307663" y="2687406"/>
                </a:cubicBezTo>
                <a:cubicBezTo>
                  <a:pt x="1296139" y="2690300"/>
                  <a:pt x="1284610" y="2696069"/>
                  <a:pt x="1273086" y="2698958"/>
                </a:cubicBezTo>
                <a:cubicBezTo>
                  <a:pt x="1261557" y="2704732"/>
                  <a:pt x="1252918" y="2707612"/>
                  <a:pt x="1241389" y="2710505"/>
                </a:cubicBezTo>
                <a:cubicBezTo>
                  <a:pt x="1218337" y="2719163"/>
                  <a:pt x="1195284" y="2727826"/>
                  <a:pt x="1169356" y="2733600"/>
                </a:cubicBezTo>
                <a:cubicBezTo>
                  <a:pt x="1157832" y="2736480"/>
                  <a:pt x="1146304" y="2739369"/>
                  <a:pt x="1134780" y="2742254"/>
                </a:cubicBezTo>
                <a:cubicBezTo>
                  <a:pt x="1123251" y="2745143"/>
                  <a:pt x="1108843" y="2748032"/>
                  <a:pt x="1097324" y="2750917"/>
                </a:cubicBezTo>
                <a:cubicBezTo>
                  <a:pt x="1074271" y="2756685"/>
                  <a:pt x="1048334" y="2759575"/>
                  <a:pt x="1022401" y="2765348"/>
                </a:cubicBezTo>
                <a:cubicBezTo>
                  <a:pt x="996469" y="2771122"/>
                  <a:pt x="970537" y="2774011"/>
                  <a:pt x="944604" y="2776900"/>
                </a:cubicBezTo>
                <a:cubicBezTo>
                  <a:pt x="918672" y="2779785"/>
                  <a:pt x="892735" y="2782674"/>
                  <a:pt x="866807" y="2785554"/>
                </a:cubicBezTo>
                <a:cubicBezTo>
                  <a:pt x="840870" y="2788448"/>
                  <a:pt x="814942" y="2788448"/>
                  <a:pt x="789005" y="2791327"/>
                </a:cubicBezTo>
                <a:cubicBezTo>
                  <a:pt x="763073" y="2791327"/>
                  <a:pt x="737140" y="2791327"/>
                  <a:pt x="711208" y="2791327"/>
                </a:cubicBezTo>
                <a:cubicBezTo>
                  <a:pt x="688155" y="2791327"/>
                  <a:pt x="662223" y="2791327"/>
                  <a:pt x="636291" y="2791327"/>
                </a:cubicBezTo>
                <a:cubicBezTo>
                  <a:pt x="610354" y="2791327"/>
                  <a:pt x="587306" y="2791327"/>
                  <a:pt x="561373" y="2788448"/>
                </a:cubicBezTo>
                <a:cubicBezTo>
                  <a:pt x="538321" y="2788448"/>
                  <a:pt x="515268" y="2785554"/>
                  <a:pt x="492216" y="2782674"/>
                </a:cubicBezTo>
                <a:cubicBezTo>
                  <a:pt x="480692" y="2782674"/>
                  <a:pt x="469168" y="2782674"/>
                  <a:pt x="457644" y="2782674"/>
                </a:cubicBezTo>
                <a:cubicBezTo>
                  <a:pt x="446115" y="2779785"/>
                  <a:pt x="434591" y="2779785"/>
                  <a:pt x="423062" y="2776900"/>
                </a:cubicBezTo>
                <a:cubicBezTo>
                  <a:pt x="400015" y="2774011"/>
                  <a:pt x="379842" y="2774011"/>
                  <a:pt x="359674" y="2771122"/>
                </a:cubicBezTo>
                <a:cubicBezTo>
                  <a:pt x="339506" y="2768237"/>
                  <a:pt x="319328" y="2765348"/>
                  <a:pt x="299160" y="2762468"/>
                </a:cubicBezTo>
                <a:cubicBezTo>
                  <a:pt x="261704" y="2756685"/>
                  <a:pt x="227127" y="2750917"/>
                  <a:pt x="195430" y="2745143"/>
                </a:cubicBezTo>
                <a:cubicBezTo>
                  <a:pt x="178138" y="2742254"/>
                  <a:pt x="163734" y="2739369"/>
                  <a:pt x="152210" y="2736480"/>
                </a:cubicBezTo>
                <a:cubicBezTo>
                  <a:pt x="137801" y="2736480"/>
                  <a:pt x="126273" y="2733600"/>
                  <a:pt x="114749" y="2730711"/>
                </a:cubicBezTo>
                <a:cubicBezTo>
                  <a:pt x="71528" y="2722048"/>
                  <a:pt x="45596" y="2716274"/>
                  <a:pt x="45596" y="2716274"/>
                </a:cubicBezTo>
                <a:cubicBezTo>
                  <a:pt x="45596" y="2716274"/>
                  <a:pt x="71528" y="2719163"/>
                  <a:pt x="114749" y="2724937"/>
                </a:cubicBezTo>
                <a:cubicBezTo>
                  <a:pt x="126273" y="2727826"/>
                  <a:pt x="137801" y="2727826"/>
                  <a:pt x="152210" y="2730711"/>
                </a:cubicBezTo>
                <a:cubicBezTo>
                  <a:pt x="166614" y="2733600"/>
                  <a:pt x="181022" y="2733600"/>
                  <a:pt x="195430" y="2736480"/>
                </a:cubicBezTo>
                <a:cubicBezTo>
                  <a:pt x="227127" y="2739369"/>
                  <a:pt x="261704" y="2742254"/>
                  <a:pt x="302045" y="2745143"/>
                </a:cubicBezTo>
                <a:cubicBezTo>
                  <a:pt x="319328" y="2748032"/>
                  <a:pt x="339506" y="2748032"/>
                  <a:pt x="359674" y="2750917"/>
                </a:cubicBezTo>
                <a:cubicBezTo>
                  <a:pt x="382726" y="2750917"/>
                  <a:pt x="402894" y="2753806"/>
                  <a:pt x="425947" y="2753806"/>
                </a:cubicBezTo>
                <a:cubicBezTo>
                  <a:pt x="434591" y="2753806"/>
                  <a:pt x="446115" y="2753806"/>
                  <a:pt x="457644" y="2753806"/>
                </a:cubicBezTo>
                <a:cubicBezTo>
                  <a:pt x="469168" y="2756685"/>
                  <a:pt x="480692" y="2756685"/>
                  <a:pt x="492216" y="2756685"/>
                </a:cubicBezTo>
                <a:cubicBezTo>
                  <a:pt x="515268" y="2756685"/>
                  <a:pt x="538321" y="2756685"/>
                  <a:pt x="564253" y="2756685"/>
                </a:cubicBezTo>
                <a:cubicBezTo>
                  <a:pt x="587306" y="2756685"/>
                  <a:pt x="610354" y="2753806"/>
                  <a:pt x="636291" y="2753806"/>
                </a:cubicBezTo>
                <a:cubicBezTo>
                  <a:pt x="659343" y="2753806"/>
                  <a:pt x="685276" y="2750917"/>
                  <a:pt x="711208" y="2750917"/>
                </a:cubicBezTo>
                <a:cubicBezTo>
                  <a:pt x="737140" y="2748032"/>
                  <a:pt x="760193" y="2745143"/>
                  <a:pt x="786125" y="2742254"/>
                </a:cubicBezTo>
                <a:cubicBezTo>
                  <a:pt x="812058" y="2742254"/>
                  <a:pt x="835110" y="2736480"/>
                  <a:pt x="861038" y="2733600"/>
                </a:cubicBezTo>
                <a:cubicBezTo>
                  <a:pt x="886975" y="2730711"/>
                  <a:pt x="912908" y="2724937"/>
                  <a:pt x="935955" y="2722048"/>
                </a:cubicBezTo>
                <a:cubicBezTo>
                  <a:pt x="961893" y="2716274"/>
                  <a:pt x="984945" y="2710505"/>
                  <a:pt x="1010878" y="2704732"/>
                </a:cubicBezTo>
                <a:cubicBezTo>
                  <a:pt x="1033925" y="2698958"/>
                  <a:pt x="1056978" y="2693189"/>
                  <a:pt x="1080031" y="2687406"/>
                </a:cubicBezTo>
                <a:cubicBezTo>
                  <a:pt x="1091555" y="2684526"/>
                  <a:pt x="1103083" y="2678752"/>
                  <a:pt x="1114607" y="2675863"/>
                </a:cubicBezTo>
                <a:cubicBezTo>
                  <a:pt x="1126136" y="2672974"/>
                  <a:pt x="1137660" y="2670094"/>
                  <a:pt x="1149188" y="2664321"/>
                </a:cubicBezTo>
                <a:cubicBezTo>
                  <a:pt x="1172241" y="2658538"/>
                  <a:pt x="1192409" y="2649889"/>
                  <a:pt x="1215462" y="2641226"/>
                </a:cubicBezTo>
                <a:cubicBezTo>
                  <a:pt x="1224106" y="2635452"/>
                  <a:pt x="1235630" y="2632563"/>
                  <a:pt x="1244274" y="2626789"/>
                </a:cubicBezTo>
                <a:cubicBezTo>
                  <a:pt x="1255798" y="2623900"/>
                  <a:pt x="1264442" y="2618126"/>
                  <a:pt x="1273086" y="2612358"/>
                </a:cubicBezTo>
                <a:cubicBezTo>
                  <a:pt x="1313427" y="2595041"/>
                  <a:pt x="1348003" y="2574826"/>
                  <a:pt x="1379700" y="2554621"/>
                </a:cubicBezTo>
                <a:cubicBezTo>
                  <a:pt x="1411397" y="2537304"/>
                  <a:pt x="1437329" y="2517099"/>
                  <a:pt x="1460382" y="2496893"/>
                </a:cubicBezTo>
                <a:cubicBezTo>
                  <a:pt x="1466651" y="2492181"/>
                  <a:pt x="1472462" y="2487253"/>
                  <a:pt x="1477941" y="2482289"/>
                </a:cubicBezTo>
                <a:cubicBezTo>
                  <a:pt x="1436502" y="2485542"/>
                  <a:pt x="1395100" y="2487595"/>
                  <a:pt x="1354338" y="2488964"/>
                </a:cubicBezTo>
                <a:cubicBezTo>
                  <a:pt x="1267892" y="2491854"/>
                  <a:pt x="1178562" y="2488964"/>
                  <a:pt x="1094995" y="2483172"/>
                </a:cubicBezTo>
                <a:cubicBezTo>
                  <a:pt x="1071943" y="2480283"/>
                  <a:pt x="1051775" y="2480283"/>
                  <a:pt x="1028722" y="2477394"/>
                </a:cubicBezTo>
                <a:cubicBezTo>
                  <a:pt x="1008549" y="2477394"/>
                  <a:pt x="988377" y="2474500"/>
                  <a:pt x="968209" y="2471611"/>
                </a:cubicBezTo>
                <a:cubicBezTo>
                  <a:pt x="945156" y="2468712"/>
                  <a:pt x="924983" y="2465818"/>
                  <a:pt x="904815" y="2465818"/>
                </a:cubicBezTo>
                <a:cubicBezTo>
                  <a:pt x="884642" y="2460040"/>
                  <a:pt x="864470" y="2457151"/>
                  <a:pt x="844302" y="2454248"/>
                </a:cubicBezTo>
                <a:cubicBezTo>
                  <a:pt x="824129" y="2451358"/>
                  <a:pt x="803956" y="2448469"/>
                  <a:pt x="783788" y="2445575"/>
                </a:cubicBezTo>
                <a:cubicBezTo>
                  <a:pt x="763620" y="2442686"/>
                  <a:pt x="743442" y="2439797"/>
                  <a:pt x="726159" y="2436894"/>
                </a:cubicBezTo>
                <a:cubicBezTo>
                  <a:pt x="705981" y="2431116"/>
                  <a:pt x="685813" y="2428222"/>
                  <a:pt x="668525" y="2425333"/>
                </a:cubicBezTo>
                <a:cubicBezTo>
                  <a:pt x="648352" y="2422443"/>
                  <a:pt x="631069" y="2416651"/>
                  <a:pt x="613776" y="2413762"/>
                </a:cubicBezTo>
                <a:cubicBezTo>
                  <a:pt x="576315" y="2405080"/>
                  <a:pt x="541733" y="2396408"/>
                  <a:pt x="507157" y="2387726"/>
                </a:cubicBezTo>
                <a:cubicBezTo>
                  <a:pt x="498513" y="2387726"/>
                  <a:pt x="489864" y="2384837"/>
                  <a:pt x="481225" y="2381943"/>
                </a:cubicBezTo>
                <a:cubicBezTo>
                  <a:pt x="472580" y="2379054"/>
                  <a:pt x="463936" y="2379054"/>
                  <a:pt x="455287" y="2376165"/>
                </a:cubicBezTo>
                <a:cubicBezTo>
                  <a:pt x="440879" y="2370373"/>
                  <a:pt x="423591" y="2367483"/>
                  <a:pt x="409182" y="2361700"/>
                </a:cubicBezTo>
                <a:cubicBezTo>
                  <a:pt x="377486" y="2353019"/>
                  <a:pt x="348669" y="2344347"/>
                  <a:pt x="319852" y="2335665"/>
                </a:cubicBezTo>
                <a:cubicBezTo>
                  <a:pt x="291040" y="2326998"/>
                  <a:pt x="265107" y="2318316"/>
                  <a:pt x="239170" y="2309644"/>
                </a:cubicBezTo>
                <a:cubicBezTo>
                  <a:pt x="213238" y="2300962"/>
                  <a:pt x="190185" y="2292281"/>
                  <a:pt x="170012" y="2286498"/>
                </a:cubicBezTo>
                <a:cubicBezTo>
                  <a:pt x="146960" y="2277825"/>
                  <a:pt x="129671" y="2269144"/>
                  <a:pt x="109499" y="2263366"/>
                </a:cubicBezTo>
                <a:cubicBezTo>
                  <a:pt x="40346" y="2234441"/>
                  <a:pt x="0" y="2219977"/>
                  <a:pt x="0" y="2219977"/>
                </a:cubicBezTo>
                <a:cubicBezTo>
                  <a:pt x="0" y="2219977"/>
                  <a:pt x="40346" y="2234441"/>
                  <a:pt x="112383" y="2257573"/>
                </a:cubicBezTo>
                <a:cubicBezTo>
                  <a:pt x="129671" y="2263366"/>
                  <a:pt x="149844" y="2269144"/>
                  <a:pt x="172897" y="2277825"/>
                </a:cubicBezTo>
                <a:cubicBezTo>
                  <a:pt x="193065" y="2283609"/>
                  <a:pt x="219002" y="2289392"/>
                  <a:pt x="242055" y="2298068"/>
                </a:cubicBezTo>
                <a:cubicBezTo>
                  <a:pt x="267987" y="2303852"/>
                  <a:pt x="296799" y="2312533"/>
                  <a:pt x="322736" y="2318316"/>
                </a:cubicBezTo>
                <a:cubicBezTo>
                  <a:pt x="351553" y="2326998"/>
                  <a:pt x="383250" y="2332776"/>
                  <a:pt x="414951" y="2341448"/>
                </a:cubicBezTo>
                <a:cubicBezTo>
                  <a:pt x="429355" y="2344347"/>
                  <a:pt x="446643" y="2347241"/>
                  <a:pt x="461052" y="2353019"/>
                </a:cubicBezTo>
                <a:cubicBezTo>
                  <a:pt x="469696" y="2353019"/>
                  <a:pt x="478340" y="2355913"/>
                  <a:pt x="486989" y="2358811"/>
                </a:cubicBezTo>
                <a:cubicBezTo>
                  <a:pt x="495633" y="2358811"/>
                  <a:pt x="504272" y="2361700"/>
                  <a:pt x="512917" y="2361700"/>
                </a:cubicBezTo>
                <a:cubicBezTo>
                  <a:pt x="547502" y="2367483"/>
                  <a:pt x="582079" y="2376165"/>
                  <a:pt x="619540" y="2381943"/>
                </a:cubicBezTo>
                <a:cubicBezTo>
                  <a:pt x="636828" y="2384837"/>
                  <a:pt x="654117" y="2387726"/>
                  <a:pt x="674289" y="2390625"/>
                </a:cubicBezTo>
                <a:cubicBezTo>
                  <a:pt x="691578" y="2393519"/>
                  <a:pt x="711750" y="2396408"/>
                  <a:pt x="731918" y="2399297"/>
                </a:cubicBezTo>
                <a:cubicBezTo>
                  <a:pt x="749211" y="2402186"/>
                  <a:pt x="769379" y="2405080"/>
                  <a:pt x="789552" y="2405080"/>
                </a:cubicBezTo>
                <a:cubicBezTo>
                  <a:pt x="809720" y="2407979"/>
                  <a:pt x="829893" y="2410868"/>
                  <a:pt x="850066" y="2410868"/>
                </a:cubicBezTo>
                <a:cubicBezTo>
                  <a:pt x="870234" y="2413762"/>
                  <a:pt x="890407" y="2416651"/>
                  <a:pt x="910575" y="2416651"/>
                </a:cubicBezTo>
                <a:cubicBezTo>
                  <a:pt x="930748" y="2419540"/>
                  <a:pt x="950916" y="2419540"/>
                  <a:pt x="971088" y="2422443"/>
                </a:cubicBezTo>
                <a:cubicBezTo>
                  <a:pt x="991261" y="2422443"/>
                  <a:pt x="1011429" y="2425333"/>
                  <a:pt x="1034482" y="2425333"/>
                </a:cubicBezTo>
                <a:cubicBezTo>
                  <a:pt x="1054655" y="2425333"/>
                  <a:pt x="1074827" y="2425333"/>
                  <a:pt x="1094995" y="2425333"/>
                </a:cubicBezTo>
                <a:cubicBezTo>
                  <a:pt x="1181441" y="2428222"/>
                  <a:pt x="1265008" y="2425333"/>
                  <a:pt x="1351458" y="2419540"/>
                </a:cubicBezTo>
                <a:cubicBezTo>
                  <a:pt x="1410836" y="2415435"/>
                  <a:pt x="1471635" y="2408343"/>
                  <a:pt x="1530821" y="2398390"/>
                </a:cubicBezTo>
                <a:cubicBezTo>
                  <a:pt x="1523817" y="2395118"/>
                  <a:pt x="1516202" y="2392458"/>
                  <a:pt x="1510040" y="2388334"/>
                </a:cubicBezTo>
                <a:cubicBezTo>
                  <a:pt x="1489872" y="2376782"/>
                  <a:pt x="1469708" y="2365230"/>
                  <a:pt x="1449545" y="2353678"/>
                </a:cubicBezTo>
                <a:cubicBezTo>
                  <a:pt x="1438016" y="2347904"/>
                  <a:pt x="1429382" y="2342121"/>
                  <a:pt x="1417853" y="2333463"/>
                </a:cubicBezTo>
                <a:cubicBezTo>
                  <a:pt x="1409214" y="2327690"/>
                  <a:pt x="1397690" y="2319027"/>
                  <a:pt x="1389050" y="2313248"/>
                </a:cubicBezTo>
                <a:cubicBezTo>
                  <a:pt x="1377526" y="2304585"/>
                  <a:pt x="1366002" y="2298802"/>
                  <a:pt x="1357358" y="2290140"/>
                </a:cubicBezTo>
                <a:cubicBezTo>
                  <a:pt x="1345839" y="2281477"/>
                  <a:pt x="1337195" y="2272814"/>
                  <a:pt x="1325675" y="2264156"/>
                </a:cubicBezTo>
                <a:cubicBezTo>
                  <a:pt x="1305507" y="2249710"/>
                  <a:pt x="1285344" y="2229495"/>
                  <a:pt x="1265181" y="2212160"/>
                </a:cubicBezTo>
                <a:cubicBezTo>
                  <a:pt x="1245017" y="2194834"/>
                  <a:pt x="1224849" y="2174619"/>
                  <a:pt x="1204686" y="2154404"/>
                </a:cubicBezTo>
                <a:cubicBezTo>
                  <a:pt x="1204686" y="2154404"/>
                  <a:pt x="1204686" y="2154404"/>
                  <a:pt x="1190282" y="2137069"/>
                </a:cubicBezTo>
                <a:cubicBezTo>
                  <a:pt x="1190282" y="2137069"/>
                  <a:pt x="1190282" y="2137069"/>
                  <a:pt x="1187397" y="2134190"/>
                </a:cubicBezTo>
                <a:cubicBezTo>
                  <a:pt x="1187397" y="2134190"/>
                  <a:pt x="1187397" y="2134190"/>
                  <a:pt x="1187397" y="2131300"/>
                </a:cubicBezTo>
                <a:cubicBezTo>
                  <a:pt x="1187397" y="2131300"/>
                  <a:pt x="1187397" y="2131300"/>
                  <a:pt x="1184522" y="2131300"/>
                </a:cubicBezTo>
                <a:cubicBezTo>
                  <a:pt x="1184522" y="2131300"/>
                  <a:pt x="1184522" y="2131300"/>
                  <a:pt x="1184522" y="2128411"/>
                </a:cubicBezTo>
                <a:cubicBezTo>
                  <a:pt x="1184522" y="2128411"/>
                  <a:pt x="1184522" y="2128411"/>
                  <a:pt x="1178763" y="2122638"/>
                </a:cubicBezTo>
                <a:cubicBezTo>
                  <a:pt x="1170118" y="2113975"/>
                  <a:pt x="1158590" y="2105302"/>
                  <a:pt x="1149955" y="2096640"/>
                </a:cubicBezTo>
                <a:cubicBezTo>
                  <a:pt x="1109624" y="2061984"/>
                  <a:pt x="1063528" y="2030217"/>
                  <a:pt x="1014561" y="2001339"/>
                </a:cubicBezTo>
                <a:cubicBezTo>
                  <a:pt x="1014561" y="2001339"/>
                  <a:pt x="1014561" y="2001339"/>
                  <a:pt x="979994" y="1981124"/>
                </a:cubicBezTo>
                <a:cubicBezTo>
                  <a:pt x="965591" y="1972461"/>
                  <a:pt x="954067" y="1966678"/>
                  <a:pt x="942538" y="1960909"/>
                </a:cubicBezTo>
                <a:cubicBezTo>
                  <a:pt x="928134" y="1955126"/>
                  <a:pt x="916615" y="1949352"/>
                  <a:pt x="905096" y="1943574"/>
                </a:cubicBezTo>
                <a:cubicBezTo>
                  <a:pt x="890692" y="1937800"/>
                  <a:pt x="879168" y="1932031"/>
                  <a:pt x="867644" y="1926248"/>
                </a:cubicBezTo>
                <a:cubicBezTo>
                  <a:pt x="853240" y="1920465"/>
                  <a:pt x="841716" y="1911817"/>
                  <a:pt x="830197" y="1908923"/>
                </a:cubicBezTo>
                <a:cubicBezTo>
                  <a:pt x="815793" y="1903144"/>
                  <a:pt x="804269" y="1897361"/>
                  <a:pt x="789865" y="1891588"/>
                </a:cubicBezTo>
                <a:cubicBezTo>
                  <a:pt x="778341" y="1888708"/>
                  <a:pt x="766818" y="1882929"/>
                  <a:pt x="752414" y="1877146"/>
                </a:cubicBezTo>
                <a:cubicBezTo>
                  <a:pt x="740894" y="1874267"/>
                  <a:pt x="729375" y="1868493"/>
                  <a:pt x="714971" y="1865604"/>
                </a:cubicBezTo>
                <a:cubicBezTo>
                  <a:pt x="691919" y="1856931"/>
                  <a:pt x="665996" y="1845389"/>
                  <a:pt x="642948" y="1839606"/>
                </a:cubicBezTo>
                <a:cubicBezTo>
                  <a:pt x="617025" y="1830943"/>
                  <a:pt x="593977" y="1825174"/>
                  <a:pt x="570934" y="1819391"/>
                </a:cubicBezTo>
                <a:cubicBezTo>
                  <a:pt x="547886" y="1810728"/>
                  <a:pt x="524843" y="1804959"/>
                  <a:pt x="501795" y="1799176"/>
                </a:cubicBezTo>
                <a:cubicBezTo>
                  <a:pt x="478747" y="1793398"/>
                  <a:pt x="458583" y="1790504"/>
                  <a:pt x="438420" y="1784735"/>
                </a:cubicBezTo>
                <a:cubicBezTo>
                  <a:pt x="395213" y="1776072"/>
                  <a:pt x="357762" y="1767409"/>
                  <a:pt x="323194" y="1761635"/>
                </a:cubicBezTo>
                <a:cubicBezTo>
                  <a:pt x="314555" y="1758746"/>
                  <a:pt x="305911" y="1758746"/>
                  <a:pt x="300151" y="1755857"/>
                </a:cubicBezTo>
                <a:cubicBezTo>
                  <a:pt x="291507" y="1755857"/>
                  <a:pt x="282863" y="1752963"/>
                  <a:pt x="277103" y="1752963"/>
                </a:cubicBezTo>
                <a:cubicBezTo>
                  <a:pt x="262700" y="1750074"/>
                  <a:pt x="248296" y="1747185"/>
                  <a:pt x="236772" y="1747185"/>
                </a:cubicBezTo>
                <a:cubicBezTo>
                  <a:pt x="187801" y="1738531"/>
                  <a:pt x="158993" y="1732748"/>
                  <a:pt x="158993" y="1732748"/>
                </a:cubicBezTo>
                <a:cubicBezTo>
                  <a:pt x="158993" y="1732748"/>
                  <a:pt x="187801" y="1735642"/>
                  <a:pt x="236772" y="1741411"/>
                </a:cubicBezTo>
                <a:cubicBezTo>
                  <a:pt x="248296" y="1741411"/>
                  <a:pt x="262700" y="1744305"/>
                  <a:pt x="277103" y="1744305"/>
                </a:cubicBezTo>
                <a:cubicBezTo>
                  <a:pt x="285743" y="1747185"/>
                  <a:pt x="291507" y="1747185"/>
                  <a:pt x="300151" y="1747185"/>
                </a:cubicBezTo>
                <a:cubicBezTo>
                  <a:pt x="308786" y="1750074"/>
                  <a:pt x="317430" y="1750074"/>
                  <a:pt x="326074" y="1750074"/>
                </a:cubicBezTo>
                <a:cubicBezTo>
                  <a:pt x="360641" y="1755857"/>
                  <a:pt x="398088" y="1761635"/>
                  <a:pt x="441300" y="1767409"/>
                </a:cubicBezTo>
                <a:cubicBezTo>
                  <a:pt x="461468" y="1773178"/>
                  <a:pt x="484516" y="1776072"/>
                  <a:pt x="507554" y="1781850"/>
                </a:cubicBezTo>
                <a:cubicBezTo>
                  <a:pt x="527722" y="1784735"/>
                  <a:pt x="553645" y="1787624"/>
                  <a:pt x="576693" y="1796287"/>
                </a:cubicBezTo>
                <a:cubicBezTo>
                  <a:pt x="599741" y="1799176"/>
                  <a:pt x="625669" y="1804959"/>
                  <a:pt x="648707" y="1813608"/>
                </a:cubicBezTo>
                <a:cubicBezTo>
                  <a:pt x="674640" y="1819391"/>
                  <a:pt x="700563" y="1825174"/>
                  <a:pt x="726491" y="1833828"/>
                </a:cubicBezTo>
                <a:cubicBezTo>
                  <a:pt x="738010" y="1836717"/>
                  <a:pt x="752414" y="1839606"/>
                  <a:pt x="763938" y="1845389"/>
                </a:cubicBezTo>
                <a:cubicBezTo>
                  <a:pt x="778341" y="1848269"/>
                  <a:pt x="789865" y="1854042"/>
                  <a:pt x="804269" y="1856931"/>
                </a:cubicBezTo>
                <a:cubicBezTo>
                  <a:pt x="815793" y="1862715"/>
                  <a:pt x="830197" y="1865604"/>
                  <a:pt x="844601" y="1871373"/>
                </a:cubicBezTo>
                <a:cubicBezTo>
                  <a:pt x="856120" y="1874267"/>
                  <a:pt x="870524" y="1880036"/>
                  <a:pt x="882048" y="1885819"/>
                </a:cubicBezTo>
                <a:cubicBezTo>
                  <a:pt x="896451" y="1891588"/>
                  <a:pt x="910855" y="1897361"/>
                  <a:pt x="922375" y="1900251"/>
                </a:cubicBezTo>
                <a:cubicBezTo>
                  <a:pt x="936778" y="1906034"/>
                  <a:pt x="948302" y="1911817"/>
                  <a:pt x="962706" y="1917585"/>
                </a:cubicBezTo>
                <a:cubicBezTo>
                  <a:pt x="974230" y="1923359"/>
                  <a:pt x="988629" y="1929138"/>
                  <a:pt x="1003033" y="1937800"/>
                </a:cubicBezTo>
                <a:cubicBezTo>
                  <a:pt x="1003033" y="1937800"/>
                  <a:pt x="1003033" y="1937800"/>
                  <a:pt x="1040484" y="1955126"/>
                </a:cubicBezTo>
                <a:cubicBezTo>
                  <a:pt x="1092335" y="1984013"/>
                  <a:pt x="1141311" y="2012891"/>
                  <a:pt x="1187397" y="2050432"/>
                </a:cubicBezTo>
                <a:cubicBezTo>
                  <a:pt x="1198926" y="2059104"/>
                  <a:pt x="1210445" y="2067767"/>
                  <a:pt x="1221969" y="2076425"/>
                </a:cubicBezTo>
                <a:cubicBezTo>
                  <a:pt x="1221969" y="2076425"/>
                  <a:pt x="1221969" y="2076425"/>
                  <a:pt x="1230613" y="2085088"/>
                </a:cubicBezTo>
                <a:cubicBezTo>
                  <a:pt x="1230613" y="2085088"/>
                  <a:pt x="1230613" y="2085088"/>
                  <a:pt x="1233489" y="2087977"/>
                </a:cubicBezTo>
                <a:cubicBezTo>
                  <a:pt x="1233489" y="2087977"/>
                  <a:pt x="1233489" y="2087977"/>
                  <a:pt x="1239253" y="2093750"/>
                </a:cubicBezTo>
                <a:cubicBezTo>
                  <a:pt x="1239253" y="2093750"/>
                  <a:pt x="1239253" y="2093750"/>
                  <a:pt x="1253657" y="2105302"/>
                </a:cubicBezTo>
                <a:cubicBezTo>
                  <a:pt x="1273825" y="2122638"/>
                  <a:pt x="1291104" y="2142852"/>
                  <a:pt x="1311272" y="2157298"/>
                </a:cubicBezTo>
                <a:cubicBezTo>
                  <a:pt x="1331435" y="2174619"/>
                  <a:pt x="1351598" y="2191945"/>
                  <a:pt x="1371762" y="2206391"/>
                </a:cubicBezTo>
                <a:cubicBezTo>
                  <a:pt x="1383291" y="2212160"/>
                  <a:pt x="1391930" y="2220832"/>
                  <a:pt x="1400574" y="2226606"/>
                </a:cubicBezTo>
                <a:cubicBezTo>
                  <a:pt x="1412093" y="2235269"/>
                  <a:pt x="1420737" y="2241047"/>
                  <a:pt x="1432257" y="2246821"/>
                </a:cubicBezTo>
                <a:cubicBezTo>
                  <a:pt x="1440901" y="2252599"/>
                  <a:pt x="1452420" y="2258373"/>
                  <a:pt x="1461064" y="2264156"/>
                </a:cubicBezTo>
                <a:cubicBezTo>
                  <a:pt x="1472588" y="2269925"/>
                  <a:pt x="1481232" y="2275708"/>
                  <a:pt x="1489872" y="2281477"/>
                </a:cubicBezTo>
                <a:cubicBezTo>
                  <a:pt x="1510040" y="2293029"/>
                  <a:pt x="1530203" y="2298802"/>
                  <a:pt x="1547482" y="2307475"/>
                </a:cubicBezTo>
                <a:cubicBezTo>
                  <a:pt x="1556126" y="2313248"/>
                  <a:pt x="1564771" y="2316137"/>
                  <a:pt x="1576295" y="2319027"/>
                </a:cubicBezTo>
                <a:cubicBezTo>
                  <a:pt x="1584939" y="2324800"/>
                  <a:pt x="1593578" y="2327690"/>
                  <a:pt x="1602218" y="2330569"/>
                </a:cubicBezTo>
                <a:cubicBezTo>
                  <a:pt x="1619506" y="2336352"/>
                  <a:pt x="1633910" y="2342121"/>
                  <a:pt x="1651193" y="2345015"/>
                </a:cubicBezTo>
                <a:cubicBezTo>
                  <a:pt x="1659833" y="2347904"/>
                  <a:pt x="1665597" y="2350794"/>
                  <a:pt x="1674236" y="2350794"/>
                </a:cubicBezTo>
                <a:cubicBezTo>
                  <a:pt x="1680001" y="2353678"/>
                  <a:pt x="1688640" y="2353678"/>
                  <a:pt x="1694405" y="2356567"/>
                </a:cubicBezTo>
                <a:cubicBezTo>
                  <a:pt x="1707593" y="2359213"/>
                  <a:pt x="1718364" y="2359461"/>
                  <a:pt x="1728939" y="2361700"/>
                </a:cubicBezTo>
                <a:cubicBezTo>
                  <a:pt x="1728939" y="2361700"/>
                  <a:pt x="1728939" y="2361700"/>
                  <a:pt x="1728944" y="2361700"/>
                </a:cubicBezTo>
                <a:cubicBezTo>
                  <a:pt x="1769280" y="2355913"/>
                  <a:pt x="1809625" y="2350130"/>
                  <a:pt x="1852846" y="2344347"/>
                </a:cubicBezTo>
                <a:cubicBezTo>
                  <a:pt x="1893192" y="2338559"/>
                  <a:pt x="1933532" y="2335665"/>
                  <a:pt x="1973873" y="2332776"/>
                </a:cubicBezTo>
                <a:cubicBezTo>
                  <a:pt x="2014214" y="2329887"/>
                  <a:pt x="2051680" y="2329887"/>
                  <a:pt x="2089136" y="2326998"/>
                </a:cubicBezTo>
                <a:cubicBezTo>
                  <a:pt x="2126597" y="2326998"/>
                  <a:pt x="2164058" y="2326998"/>
                  <a:pt x="2201515" y="2326998"/>
                </a:cubicBezTo>
                <a:cubicBezTo>
                  <a:pt x="2236100" y="2329887"/>
                  <a:pt x="2270677" y="2332776"/>
                  <a:pt x="2305253" y="2335665"/>
                </a:cubicBezTo>
                <a:cubicBezTo>
                  <a:pt x="2371527" y="2341448"/>
                  <a:pt x="2432040" y="2350130"/>
                  <a:pt x="2486794" y="2364594"/>
                </a:cubicBezTo>
                <a:cubicBezTo>
                  <a:pt x="2501203" y="2367483"/>
                  <a:pt x="2512731" y="2367483"/>
                  <a:pt x="2527135" y="2373262"/>
                </a:cubicBezTo>
                <a:cubicBezTo>
                  <a:pt x="2538659" y="2376165"/>
                  <a:pt x="2550192" y="2379054"/>
                  <a:pt x="2561716" y="2381943"/>
                </a:cubicBezTo>
                <a:cubicBezTo>
                  <a:pt x="2567476" y="2381943"/>
                  <a:pt x="2573240" y="2384837"/>
                  <a:pt x="2579005" y="2387726"/>
                </a:cubicBezTo>
                <a:cubicBezTo>
                  <a:pt x="2584769" y="2387726"/>
                  <a:pt x="2590529" y="2390625"/>
                  <a:pt x="2596293" y="2390625"/>
                </a:cubicBezTo>
                <a:cubicBezTo>
                  <a:pt x="2604937" y="2396408"/>
                  <a:pt x="2616466" y="2399297"/>
                  <a:pt x="2625105" y="2402186"/>
                </a:cubicBezTo>
                <a:cubicBezTo>
                  <a:pt x="2665451" y="2413762"/>
                  <a:pt x="2694268" y="2428222"/>
                  <a:pt x="2714436" y="2436894"/>
                </a:cubicBezTo>
                <a:cubicBezTo>
                  <a:pt x="2720200" y="2439797"/>
                  <a:pt x="2723080" y="2442686"/>
                  <a:pt x="2728849" y="2445575"/>
                </a:cubicBezTo>
                <a:cubicBezTo>
                  <a:pt x="2729873" y="2446604"/>
                  <a:pt x="2731266" y="2447263"/>
                  <a:pt x="2732762" y="2447819"/>
                </a:cubicBezTo>
                <a:cubicBezTo>
                  <a:pt x="2733753" y="2446898"/>
                  <a:pt x="2734767" y="2445977"/>
                  <a:pt x="2735688" y="2445052"/>
                </a:cubicBezTo>
                <a:cubicBezTo>
                  <a:pt x="2738568" y="2445052"/>
                  <a:pt x="2738568" y="2445052"/>
                  <a:pt x="2738568" y="2445052"/>
                </a:cubicBezTo>
                <a:cubicBezTo>
                  <a:pt x="2764501" y="2427740"/>
                  <a:pt x="2787548" y="2407544"/>
                  <a:pt x="2813476" y="2393117"/>
                </a:cubicBezTo>
                <a:cubicBezTo>
                  <a:pt x="2839409" y="2375805"/>
                  <a:pt x="2862457" y="2358489"/>
                  <a:pt x="2888384" y="2344061"/>
                </a:cubicBezTo>
                <a:cubicBezTo>
                  <a:pt x="2902788" y="2338293"/>
                  <a:pt x="2914312" y="2329639"/>
                  <a:pt x="2928725" y="2320976"/>
                </a:cubicBezTo>
                <a:cubicBezTo>
                  <a:pt x="2969057" y="2300780"/>
                  <a:pt x="2969057" y="2300780"/>
                  <a:pt x="2969057" y="2300780"/>
                </a:cubicBezTo>
                <a:cubicBezTo>
                  <a:pt x="2980580" y="2292127"/>
                  <a:pt x="2994989" y="2286357"/>
                  <a:pt x="3009393" y="2280584"/>
                </a:cubicBezTo>
                <a:cubicBezTo>
                  <a:pt x="3023796" y="2271921"/>
                  <a:pt x="3035321" y="2266152"/>
                  <a:pt x="3049724" y="2260378"/>
                </a:cubicBezTo>
                <a:cubicBezTo>
                  <a:pt x="3078536" y="2248845"/>
                  <a:pt x="3104469" y="2234413"/>
                  <a:pt x="3133281" y="2222875"/>
                </a:cubicBezTo>
                <a:cubicBezTo>
                  <a:pt x="3147685" y="2217106"/>
                  <a:pt x="3162089" y="2211332"/>
                  <a:pt x="3173617" y="2208443"/>
                </a:cubicBezTo>
                <a:cubicBezTo>
                  <a:pt x="3216833" y="2191127"/>
                  <a:pt x="3216833" y="2191127"/>
                  <a:pt x="3216833" y="2191127"/>
                </a:cubicBezTo>
                <a:cubicBezTo>
                  <a:pt x="3231237" y="2185367"/>
                  <a:pt x="3245641" y="2182473"/>
                  <a:pt x="3260049" y="2176704"/>
                </a:cubicBezTo>
                <a:cubicBezTo>
                  <a:pt x="3274453" y="2173820"/>
                  <a:pt x="3288857" y="2168051"/>
                  <a:pt x="3303265" y="2162277"/>
                </a:cubicBezTo>
                <a:cubicBezTo>
                  <a:pt x="3346481" y="2150734"/>
                  <a:pt x="3346481" y="2150734"/>
                  <a:pt x="3346481" y="2150734"/>
                </a:cubicBezTo>
                <a:cubicBezTo>
                  <a:pt x="3392577" y="2139192"/>
                  <a:pt x="3392577" y="2139192"/>
                  <a:pt x="3392577" y="2139192"/>
                </a:cubicBezTo>
                <a:cubicBezTo>
                  <a:pt x="3406986" y="2136312"/>
                  <a:pt x="3421389" y="2133418"/>
                  <a:pt x="3435793" y="2127649"/>
                </a:cubicBezTo>
                <a:cubicBezTo>
                  <a:pt x="3450201" y="2124769"/>
                  <a:pt x="3464605" y="2121875"/>
                  <a:pt x="3479009" y="2118996"/>
                </a:cubicBezTo>
                <a:cubicBezTo>
                  <a:pt x="3510706" y="2113222"/>
                  <a:pt x="3539513" y="2107453"/>
                  <a:pt x="3568325" y="2104573"/>
                </a:cubicBezTo>
                <a:cubicBezTo>
                  <a:pt x="3600017" y="2098800"/>
                  <a:pt x="3628830" y="2095910"/>
                  <a:pt x="3660522" y="2093031"/>
                </a:cubicBezTo>
                <a:cubicBezTo>
                  <a:pt x="3689334" y="2087257"/>
                  <a:pt x="3721026" y="2087257"/>
                  <a:pt x="3749838" y="2084368"/>
                </a:cubicBezTo>
                <a:cubicBezTo>
                  <a:pt x="3810338" y="2081483"/>
                  <a:pt x="3870837" y="2078594"/>
                  <a:pt x="3931342" y="2081483"/>
                </a:cubicBezTo>
                <a:cubicBezTo>
                  <a:pt x="3946320" y="2081483"/>
                  <a:pt x="3960654" y="2082142"/>
                  <a:pt x="3974950" y="2083124"/>
                </a:cubicBezTo>
                <a:cubicBezTo>
                  <a:pt x="3972669" y="2082082"/>
                  <a:pt x="3970392" y="2081058"/>
                  <a:pt x="3968115" y="2080076"/>
                </a:cubicBezTo>
                <a:cubicBezTo>
                  <a:pt x="3947924" y="2071404"/>
                  <a:pt x="3927742" y="2062736"/>
                  <a:pt x="3907555" y="2051170"/>
                </a:cubicBezTo>
                <a:cubicBezTo>
                  <a:pt x="3887364" y="2039609"/>
                  <a:pt x="3867181" y="2030937"/>
                  <a:pt x="3846995" y="2019375"/>
                </a:cubicBezTo>
                <a:cubicBezTo>
                  <a:pt x="3826803" y="2007814"/>
                  <a:pt x="3809501" y="1996248"/>
                  <a:pt x="3789314" y="1984686"/>
                </a:cubicBezTo>
                <a:cubicBezTo>
                  <a:pt x="3772012" y="1976014"/>
                  <a:pt x="3751825" y="1961564"/>
                  <a:pt x="3734523" y="1950002"/>
                </a:cubicBezTo>
                <a:cubicBezTo>
                  <a:pt x="3714336" y="1938436"/>
                  <a:pt x="3697034" y="1926875"/>
                  <a:pt x="3676847" y="1915313"/>
                </a:cubicBezTo>
                <a:cubicBezTo>
                  <a:pt x="3659545" y="1903752"/>
                  <a:pt x="3642238" y="1889306"/>
                  <a:pt x="3622056" y="1877745"/>
                </a:cubicBezTo>
                <a:cubicBezTo>
                  <a:pt x="3604753" y="1863294"/>
                  <a:pt x="3587451" y="1851728"/>
                  <a:pt x="3570144" y="1837278"/>
                </a:cubicBezTo>
                <a:cubicBezTo>
                  <a:pt x="3518237" y="1799709"/>
                  <a:pt x="3518237" y="1799709"/>
                  <a:pt x="3518237" y="1799709"/>
                </a:cubicBezTo>
                <a:cubicBezTo>
                  <a:pt x="3500935" y="1785254"/>
                  <a:pt x="3483628" y="1770803"/>
                  <a:pt x="3466330" y="1756348"/>
                </a:cubicBezTo>
                <a:cubicBezTo>
                  <a:pt x="3449028" y="1744787"/>
                  <a:pt x="3431721" y="1730336"/>
                  <a:pt x="3414419" y="1715881"/>
                </a:cubicBezTo>
                <a:cubicBezTo>
                  <a:pt x="3365396" y="1672525"/>
                  <a:pt x="3365396" y="1672525"/>
                  <a:pt x="3365396" y="1672525"/>
                </a:cubicBezTo>
                <a:cubicBezTo>
                  <a:pt x="3348089" y="1658069"/>
                  <a:pt x="3330792" y="1643614"/>
                  <a:pt x="3316369" y="1629163"/>
                </a:cubicBezTo>
                <a:cubicBezTo>
                  <a:pt x="3267347" y="1585802"/>
                  <a:pt x="3267347" y="1585802"/>
                  <a:pt x="3267347" y="1585802"/>
                </a:cubicBezTo>
                <a:cubicBezTo>
                  <a:pt x="3250040" y="1571352"/>
                  <a:pt x="3235622" y="1554017"/>
                  <a:pt x="3218320" y="1539566"/>
                </a:cubicBezTo>
                <a:cubicBezTo>
                  <a:pt x="3172177" y="1493316"/>
                  <a:pt x="3172177" y="1493316"/>
                  <a:pt x="3172177" y="1493316"/>
                </a:cubicBezTo>
                <a:cubicBezTo>
                  <a:pt x="3166408" y="1487533"/>
                  <a:pt x="3166408" y="1487533"/>
                  <a:pt x="3166408" y="1487533"/>
                </a:cubicBezTo>
                <a:cubicBezTo>
                  <a:pt x="3166408" y="1484644"/>
                  <a:pt x="3166408" y="1484644"/>
                  <a:pt x="3166408" y="1484644"/>
                </a:cubicBezTo>
                <a:cubicBezTo>
                  <a:pt x="3163524" y="1484644"/>
                  <a:pt x="3163524" y="1481764"/>
                  <a:pt x="3160644" y="1481764"/>
                </a:cubicBezTo>
                <a:cubicBezTo>
                  <a:pt x="3151991" y="1473092"/>
                  <a:pt x="3151991" y="1473092"/>
                  <a:pt x="3151991" y="1473092"/>
                </a:cubicBezTo>
                <a:cubicBezTo>
                  <a:pt x="3143337" y="1467309"/>
                  <a:pt x="3137573" y="1458637"/>
                  <a:pt x="3128919" y="1452854"/>
                </a:cubicBezTo>
                <a:cubicBezTo>
                  <a:pt x="3123155" y="1447075"/>
                  <a:pt x="3114501" y="1441292"/>
                  <a:pt x="3105848" y="1435514"/>
                </a:cubicBezTo>
                <a:cubicBezTo>
                  <a:pt x="3082781" y="1418170"/>
                  <a:pt x="3082781" y="1418170"/>
                  <a:pt x="3082781" y="1418170"/>
                </a:cubicBezTo>
                <a:cubicBezTo>
                  <a:pt x="3053941" y="1403714"/>
                  <a:pt x="3053941" y="1403714"/>
                  <a:pt x="3053941" y="1403714"/>
                </a:cubicBezTo>
                <a:cubicBezTo>
                  <a:pt x="3042403" y="1395042"/>
                  <a:pt x="3042403" y="1395042"/>
                  <a:pt x="3042403" y="1395042"/>
                </a:cubicBezTo>
                <a:cubicBezTo>
                  <a:pt x="3027985" y="1389264"/>
                  <a:pt x="3027985" y="1389264"/>
                  <a:pt x="3027985" y="1389264"/>
                </a:cubicBezTo>
                <a:cubicBezTo>
                  <a:pt x="3010683" y="1380592"/>
                  <a:pt x="2993381" y="1369030"/>
                  <a:pt x="2973189" y="1363247"/>
                </a:cubicBezTo>
                <a:cubicBezTo>
                  <a:pt x="2953007" y="1354575"/>
                  <a:pt x="2935700" y="1345903"/>
                  <a:pt x="2915518" y="1337231"/>
                </a:cubicBezTo>
                <a:cubicBezTo>
                  <a:pt x="2886683" y="1328558"/>
                  <a:pt x="2886683" y="1328558"/>
                  <a:pt x="2886683" y="1328558"/>
                </a:cubicBezTo>
                <a:cubicBezTo>
                  <a:pt x="2872260" y="1322780"/>
                  <a:pt x="2872260" y="1322780"/>
                  <a:pt x="2872260" y="1322780"/>
                </a:cubicBezTo>
                <a:cubicBezTo>
                  <a:pt x="2857842" y="1316997"/>
                  <a:pt x="2857842" y="1316997"/>
                  <a:pt x="2857842" y="1316997"/>
                </a:cubicBezTo>
                <a:cubicBezTo>
                  <a:pt x="2797282" y="1299662"/>
                  <a:pt x="2797282" y="1299662"/>
                  <a:pt x="2797282" y="1299662"/>
                </a:cubicBezTo>
                <a:cubicBezTo>
                  <a:pt x="2736721" y="1282318"/>
                  <a:pt x="2736721" y="1282318"/>
                  <a:pt x="2736721" y="1282318"/>
                </a:cubicBezTo>
                <a:cubicBezTo>
                  <a:pt x="2725183" y="1279424"/>
                  <a:pt x="2713650" y="1276535"/>
                  <a:pt x="2705001" y="1273645"/>
                </a:cubicBezTo>
                <a:cubicBezTo>
                  <a:pt x="2673277" y="1267862"/>
                  <a:pt x="2673277" y="1267862"/>
                  <a:pt x="2673277" y="1267862"/>
                </a:cubicBezTo>
                <a:cubicBezTo>
                  <a:pt x="2612716" y="1256301"/>
                  <a:pt x="2612716" y="1256301"/>
                  <a:pt x="2612716" y="1256301"/>
                </a:cubicBezTo>
                <a:cubicBezTo>
                  <a:pt x="2589645" y="1250518"/>
                  <a:pt x="2569458" y="1247629"/>
                  <a:pt x="2549271" y="1244740"/>
                </a:cubicBezTo>
                <a:cubicBezTo>
                  <a:pt x="2526200" y="1241850"/>
                  <a:pt x="2506013" y="1238961"/>
                  <a:pt x="2485827" y="1236072"/>
                </a:cubicBezTo>
                <a:cubicBezTo>
                  <a:pt x="2422382" y="1227400"/>
                  <a:pt x="2422382" y="1227400"/>
                  <a:pt x="2422382" y="1227400"/>
                </a:cubicBezTo>
                <a:cubicBezTo>
                  <a:pt x="2402200" y="1224511"/>
                  <a:pt x="2379124" y="1221617"/>
                  <a:pt x="2358937" y="1221617"/>
                </a:cubicBezTo>
                <a:cubicBezTo>
                  <a:pt x="2258737" y="1212486"/>
                  <a:pt x="2237681" y="1210570"/>
                  <a:pt x="2233249" y="1210163"/>
                </a:cubicBezTo>
                <a:cubicBezTo>
                  <a:pt x="2233814" y="1210121"/>
                  <a:pt x="2234366" y="1210102"/>
                  <a:pt x="2234932" y="1210055"/>
                </a:cubicBezTo>
                <a:cubicBezTo>
                  <a:pt x="2234932" y="1210055"/>
                  <a:pt x="2234932" y="1210055"/>
                  <a:pt x="2232052" y="1210055"/>
                </a:cubicBezTo>
                <a:cubicBezTo>
                  <a:pt x="2232052" y="1210055"/>
                  <a:pt x="2232066" y="1210055"/>
                  <a:pt x="2233249" y="1210163"/>
                </a:cubicBezTo>
                <a:cubicBezTo>
                  <a:pt x="2224156" y="1210878"/>
                  <a:pt x="2215269" y="1211182"/>
                  <a:pt x="2206461" y="1211271"/>
                </a:cubicBezTo>
                <a:cubicBezTo>
                  <a:pt x="2203520" y="1228526"/>
                  <a:pt x="2197775" y="1251322"/>
                  <a:pt x="2186470" y="1279714"/>
                </a:cubicBezTo>
                <a:cubicBezTo>
                  <a:pt x="2177826" y="1305772"/>
                  <a:pt x="2160529" y="1337628"/>
                  <a:pt x="2137467" y="1369474"/>
                </a:cubicBezTo>
                <a:cubicBezTo>
                  <a:pt x="2111525" y="1404229"/>
                  <a:pt x="2079814" y="1436084"/>
                  <a:pt x="2039459" y="1462138"/>
                </a:cubicBezTo>
                <a:cubicBezTo>
                  <a:pt x="1999100" y="1491100"/>
                  <a:pt x="1952976" y="1514260"/>
                  <a:pt x="1903972" y="1531623"/>
                </a:cubicBezTo>
                <a:cubicBezTo>
                  <a:pt x="1852084" y="1549005"/>
                  <a:pt x="1797316" y="1563479"/>
                  <a:pt x="1742543" y="1569281"/>
                </a:cubicBezTo>
                <a:cubicBezTo>
                  <a:pt x="1713717" y="1575059"/>
                  <a:pt x="1684891" y="1575059"/>
                  <a:pt x="1656065" y="1577962"/>
                </a:cubicBezTo>
                <a:cubicBezTo>
                  <a:pt x="1627238" y="1580861"/>
                  <a:pt x="1598412" y="1580861"/>
                  <a:pt x="1569586" y="1580861"/>
                </a:cubicBezTo>
                <a:cubicBezTo>
                  <a:pt x="1537875" y="1580861"/>
                  <a:pt x="1509049" y="1577962"/>
                  <a:pt x="1480223" y="1577962"/>
                </a:cubicBezTo>
                <a:cubicBezTo>
                  <a:pt x="1451396" y="1575059"/>
                  <a:pt x="1422570" y="1575059"/>
                  <a:pt x="1393739" y="1572170"/>
                </a:cubicBezTo>
                <a:cubicBezTo>
                  <a:pt x="1362038" y="1569281"/>
                  <a:pt x="1333207" y="1563479"/>
                  <a:pt x="1304381" y="1560590"/>
                </a:cubicBezTo>
                <a:cubicBezTo>
                  <a:pt x="1272670" y="1554798"/>
                  <a:pt x="1243844" y="1549005"/>
                  <a:pt x="1217902" y="1543217"/>
                </a:cubicBezTo>
                <a:cubicBezTo>
                  <a:pt x="1189076" y="1537425"/>
                  <a:pt x="1160245" y="1531623"/>
                  <a:pt x="1131419" y="1525845"/>
                </a:cubicBezTo>
                <a:cubicBezTo>
                  <a:pt x="1105481" y="1520043"/>
                  <a:pt x="1076651" y="1514260"/>
                  <a:pt x="1050709" y="1505569"/>
                </a:cubicBezTo>
                <a:cubicBezTo>
                  <a:pt x="998821" y="1491100"/>
                  <a:pt x="946932" y="1479511"/>
                  <a:pt x="897924" y="1465028"/>
                </a:cubicBezTo>
                <a:cubicBezTo>
                  <a:pt x="848925" y="1450554"/>
                  <a:pt x="802801" y="1438974"/>
                  <a:pt x="759562" y="1424495"/>
                </a:cubicBezTo>
                <a:cubicBezTo>
                  <a:pt x="719202" y="1412910"/>
                  <a:pt x="681727" y="1401330"/>
                  <a:pt x="647137" y="1389750"/>
                </a:cubicBezTo>
                <a:cubicBezTo>
                  <a:pt x="612541" y="1378156"/>
                  <a:pt x="583715" y="1369474"/>
                  <a:pt x="557773" y="1360793"/>
                </a:cubicBezTo>
                <a:cubicBezTo>
                  <a:pt x="508770" y="1346314"/>
                  <a:pt x="482823" y="1337628"/>
                  <a:pt x="482823" y="1337628"/>
                </a:cubicBezTo>
                <a:cubicBezTo>
                  <a:pt x="482823" y="1337628"/>
                  <a:pt x="508770" y="1346314"/>
                  <a:pt x="560658" y="1357894"/>
                </a:cubicBezTo>
                <a:cubicBezTo>
                  <a:pt x="583715" y="1363687"/>
                  <a:pt x="615426" y="1372377"/>
                  <a:pt x="650016" y="1381059"/>
                </a:cubicBezTo>
                <a:cubicBezTo>
                  <a:pt x="684612" y="1389750"/>
                  <a:pt x="722087" y="1401330"/>
                  <a:pt x="765326" y="1410012"/>
                </a:cubicBezTo>
                <a:cubicBezTo>
                  <a:pt x="808566" y="1418703"/>
                  <a:pt x="854685" y="1430283"/>
                  <a:pt x="903688" y="1441863"/>
                </a:cubicBezTo>
                <a:cubicBezTo>
                  <a:pt x="952697" y="1453447"/>
                  <a:pt x="1004585" y="1462138"/>
                  <a:pt x="1056473" y="1473718"/>
                </a:cubicBezTo>
                <a:cubicBezTo>
                  <a:pt x="1085299" y="1479511"/>
                  <a:pt x="1111246" y="1482409"/>
                  <a:pt x="1140067" y="1488197"/>
                </a:cubicBezTo>
                <a:cubicBezTo>
                  <a:pt x="1166014" y="1493989"/>
                  <a:pt x="1194840" y="1499782"/>
                  <a:pt x="1223666" y="1502680"/>
                </a:cubicBezTo>
                <a:cubicBezTo>
                  <a:pt x="1252493" y="1505569"/>
                  <a:pt x="1281319" y="1508463"/>
                  <a:pt x="1310145" y="1514260"/>
                </a:cubicBezTo>
                <a:cubicBezTo>
                  <a:pt x="1338976" y="1514260"/>
                  <a:pt x="1367802" y="1517154"/>
                  <a:pt x="1393739" y="1520043"/>
                </a:cubicBezTo>
                <a:cubicBezTo>
                  <a:pt x="1422570" y="1520043"/>
                  <a:pt x="1451396" y="1520043"/>
                  <a:pt x="1483103" y="1520043"/>
                </a:cubicBezTo>
                <a:cubicBezTo>
                  <a:pt x="1509049" y="1520043"/>
                  <a:pt x="1537875" y="1520043"/>
                  <a:pt x="1566701" y="1520043"/>
                </a:cubicBezTo>
                <a:cubicBezTo>
                  <a:pt x="1595532" y="1517154"/>
                  <a:pt x="1624359" y="1514260"/>
                  <a:pt x="1650296" y="1511362"/>
                </a:cubicBezTo>
                <a:cubicBezTo>
                  <a:pt x="1676242" y="1508463"/>
                  <a:pt x="1705068" y="1505569"/>
                  <a:pt x="1731010" y="1499782"/>
                </a:cubicBezTo>
                <a:cubicBezTo>
                  <a:pt x="1782903" y="1491100"/>
                  <a:pt x="1831907" y="1476608"/>
                  <a:pt x="1875146" y="1456346"/>
                </a:cubicBezTo>
                <a:cubicBezTo>
                  <a:pt x="1918390" y="1438974"/>
                  <a:pt x="1955860" y="1415813"/>
                  <a:pt x="1987566" y="1392649"/>
                </a:cubicBezTo>
                <a:cubicBezTo>
                  <a:pt x="2019277" y="1366576"/>
                  <a:pt x="2042339" y="1340522"/>
                  <a:pt x="2059637" y="1314458"/>
                </a:cubicBezTo>
                <a:cubicBezTo>
                  <a:pt x="2076930" y="1288400"/>
                  <a:pt x="2088463" y="1265235"/>
                  <a:pt x="2094227" y="1244969"/>
                </a:cubicBezTo>
                <a:cubicBezTo>
                  <a:pt x="2098051" y="1231519"/>
                  <a:pt x="2100599" y="1219391"/>
                  <a:pt x="2102731" y="1209340"/>
                </a:cubicBezTo>
                <a:cubicBezTo>
                  <a:pt x="2080338" y="1208485"/>
                  <a:pt x="2057486" y="1207166"/>
                  <a:pt x="2035953" y="1207166"/>
                </a:cubicBezTo>
                <a:cubicBezTo>
                  <a:pt x="1986926" y="1204272"/>
                  <a:pt x="1986926" y="1204272"/>
                  <a:pt x="1986926" y="1204272"/>
                </a:cubicBezTo>
                <a:cubicBezTo>
                  <a:pt x="1937904" y="1198494"/>
                  <a:pt x="1937904" y="1198494"/>
                  <a:pt x="1937904" y="1198494"/>
                </a:cubicBezTo>
                <a:cubicBezTo>
                  <a:pt x="1906179" y="1195600"/>
                  <a:pt x="1871570" y="1192711"/>
                  <a:pt x="1839849" y="1189822"/>
                </a:cubicBezTo>
                <a:cubicBezTo>
                  <a:pt x="1808129" y="1186933"/>
                  <a:pt x="1773520" y="1184039"/>
                  <a:pt x="1741800" y="1178260"/>
                </a:cubicBezTo>
                <a:cubicBezTo>
                  <a:pt x="1710075" y="1175367"/>
                  <a:pt x="1678355" y="1169588"/>
                  <a:pt x="1646635" y="1166694"/>
                </a:cubicBezTo>
                <a:cubicBezTo>
                  <a:pt x="1612026" y="1160916"/>
                  <a:pt x="1580306" y="1158027"/>
                  <a:pt x="1548586" y="1152244"/>
                </a:cubicBezTo>
                <a:cubicBezTo>
                  <a:pt x="1450536" y="1134904"/>
                  <a:pt x="1450536" y="1134904"/>
                  <a:pt x="1450536" y="1134904"/>
                </a:cubicBezTo>
                <a:cubicBezTo>
                  <a:pt x="1355367" y="1117560"/>
                  <a:pt x="1355367" y="1117560"/>
                  <a:pt x="1355367" y="1117560"/>
                </a:cubicBezTo>
                <a:cubicBezTo>
                  <a:pt x="1323647" y="1111781"/>
                  <a:pt x="1291922" y="1103109"/>
                  <a:pt x="1260202" y="1097326"/>
                </a:cubicBezTo>
                <a:cubicBezTo>
                  <a:pt x="1228482" y="1091548"/>
                  <a:pt x="1196757" y="1082876"/>
                  <a:pt x="1165037" y="1077097"/>
                </a:cubicBezTo>
                <a:cubicBezTo>
                  <a:pt x="1069872" y="1053974"/>
                  <a:pt x="1069872" y="1053974"/>
                  <a:pt x="1069872" y="1053974"/>
                </a:cubicBezTo>
                <a:cubicBezTo>
                  <a:pt x="1020845" y="1042413"/>
                  <a:pt x="1020845" y="1042413"/>
                  <a:pt x="1020845" y="1042413"/>
                </a:cubicBezTo>
                <a:cubicBezTo>
                  <a:pt x="974702" y="1030847"/>
                  <a:pt x="974702" y="1030847"/>
                  <a:pt x="974702" y="1030847"/>
                </a:cubicBezTo>
                <a:cubicBezTo>
                  <a:pt x="879533" y="1004835"/>
                  <a:pt x="879533" y="1004835"/>
                  <a:pt x="879533" y="1004835"/>
                </a:cubicBezTo>
                <a:cubicBezTo>
                  <a:pt x="847817" y="996163"/>
                  <a:pt x="816092" y="987491"/>
                  <a:pt x="784368" y="978823"/>
                </a:cubicBezTo>
                <a:cubicBezTo>
                  <a:pt x="692087" y="949917"/>
                  <a:pt x="692087" y="949917"/>
                  <a:pt x="692087" y="949917"/>
                </a:cubicBezTo>
                <a:cubicBezTo>
                  <a:pt x="787257" y="973040"/>
                  <a:pt x="787257" y="973040"/>
                  <a:pt x="787257" y="973040"/>
                </a:cubicBezTo>
                <a:cubicBezTo>
                  <a:pt x="818972" y="981712"/>
                  <a:pt x="850697" y="990380"/>
                  <a:pt x="882422" y="996163"/>
                </a:cubicBezTo>
                <a:cubicBezTo>
                  <a:pt x="977587" y="1019286"/>
                  <a:pt x="977587" y="1019286"/>
                  <a:pt x="977587" y="1019286"/>
                </a:cubicBezTo>
                <a:cubicBezTo>
                  <a:pt x="1023729" y="1030847"/>
                  <a:pt x="1023729" y="1030847"/>
                  <a:pt x="1023729" y="1030847"/>
                </a:cubicBezTo>
                <a:cubicBezTo>
                  <a:pt x="1072752" y="1039519"/>
                  <a:pt x="1072752" y="1039519"/>
                  <a:pt x="1072752" y="1039519"/>
                </a:cubicBezTo>
                <a:cubicBezTo>
                  <a:pt x="1167921" y="1059753"/>
                  <a:pt x="1167921" y="1059753"/>
                  <a:pt x="1167921" y="1059753"/>
                </a:cubicBezTo>
                <a:cubicBezTo>
                  <a:pt x="1199641" y="1065536"/>
                  <a:pt x="1231361" y="1068425"/>
                  <a:pt x="1263086" y="1074208"/>
                </a:cubicBezTo>
                <a:cubicBezTo>
                  <a:pt x="1294806" y="1079982"/>
                  <a:pt x="1326531" y="1085765"/>
                  <a:pt x="1361136" y="1091548"/>
                </a:cubicBezTo>
                <a:cubicBezTo>
                  <a:pt x="1456301" y="1105998"/>
                  <a:pt x="1456301" y="1105998"/>
                  <a:pt x="1456301" y="1105998"/>
                </a:cubicBezTo>
                <a:cubicBezTo>
                  <a:pt x="1554350" y="1117560"/>
                  <a:pt x="1554350" y="1117560"/>
                  <a:pt x="1554350" y="1117560"/>
                </a:cubicBezTo>
                <a:cubicBezTo>
                  <a:pt x="1586075" y="1123343"/>
                  <a:pt x="1617795" y="1126232"/>
                  <a:pt x="1649515" y="1129126"/>
                </a:cubicBezTo>
                <a:cubicBezTo>
                  <a:pt x="1681240" y="1132015"/>
                  <a:pt x="1712960" y="1134904"/>
                  <a:pt x="1747564" y="1137793"/>
                </a:cubicBezTo>
                <a:cubicBezTo>
                  <a:pt x="1779289" y="1140687"/>
                  <a:pt x="1811009" y="1143576"/>
                  <a:pt x="1842734" y="1146465"/>
                </a:cubicBezTo>
                <a:cubicBezTo>
                  <a:pt x="1877338" y="1146465"/>
                  <a:pt x="1909063" y="1149359"/>
                  <a:pt x="1940783" y="1152244"/>
                </a:cubicBezTo>
                <a:cubicBezTo>
                  <a:pt x="1989810" y="1152244"/>
                  <a:pt x="1989810" y="1152244"/>
                  <a:pt x="1989810" y="1152244"/>
                </a:cubicBezTo>
                <a:cubicBezTo>
                  <a:pt x="2038833" y="1155133"/>
                  <a:pt x="2038833" y="1155133"/>
                  <a:pt x="2038833" y="1155133"/>
                </a:cubicBezTo>
                <a:cubicBezTo>
                  <a:pt x="2063236" y="1155133"/>
                  <a:pt x="2087635" y="1155133"/>
                  <a:pt x="2112034" y="1155133"/>
                </a:cubicBezTo>
                <a:cubicBezTo>
                  <a:pt x="2112034" y="1148593"/>
                  <a:pt x="2112034" y="1142052"/>
                  <a:pt x="2112034" y="1135512"/>
                </a:cubicBezTo>
                <a:cubicBezTo>
                  <a:pt x="2114914" y="1121061"/>
                  <a:pt x="2114914" y="1106611"/>
                  <a:pt x="2117799" y="1092160"/>
                </a:cubicBezTo>
                <a:cubicBezTo>
                  <a:pt x="2114914" y="1069037"/>
                  <a:pt x="2109150" y="1045919"/>
                  <a:pt x="2100496" y="1022801"/>
                </a:cubicBezTo>
                <a:cubicBezTo>
                  <a:pt x="2094732" y="1011240"/>
                  <a:pt x="2088963" y="999678"/>
                  <a:pt x="2083199" y="988122"/>
                </a:cubicBezTo>
                <a:cubicBezTo>
                  <a:pt x="2074545" y="976560"/>
                  <a:pt x="2068776" y="965004"/>
                  <a:pt x="2060127" y="953438"/>
                </a:cubicBezTo>
                <a:cubicBezTo>
                  <a:pt x="2057243" y="947659"/>
                  <a:pt x="2051479" y="941881"/>
                  <a:pt x="2048590" y="936098"/>
                </a:cubicBezTo>
                <a:cubicBezTo>
                  <a:pt x="2048590" y="936098"/>
                  <a:pt x="2048590" y="936098"/>
                  <a:pt x="2034172" y="921652"/>
                </a:cubicBezTo>
                <a:cubicBezTo>
                  <a:pt x="2028408" y="910091"/>
                  <a:pt x="2016869" y="901418"/>
                  <a:pt x="2008221" y="889862"/>
                </a:cubicBezTo>
                <a:cubicBezTo>
                  <a:pt x="1996687" y="878296"/>
                  <a:pt x="1988034" y="869628"/>
                  <a:pt x="1976501" y="860961"/>
                </a:cubicBezTo>
                <a:cubicBezTo>
                  <a:pt x="1964963" y="849395"/>
                  <a:pt x="1953434" y="840732"/>
                  <a:pt x="1944781" y="832060"/>
                </a:cubicBezTo>
                <a:cubicBezTo>
                  <a:pt x="1921709" y="814720"/>
                  <a:pt x="1898643" y="797380"/>
                  <a:pt x="1872687" y="782925"/>
                </a:cubicBezTo>
                <a:cubicBezTo>
                  <a:pt x="1872687" y="782925"/>
                  <a:pt x="1872687" y="782925"/>
                  <a:pt x="1855385" y="771368"/>
                </a:cubicBezTo>
                <a:cubicBezTo>
                  <a:pt x="1849616" y="765590"/>
                  <a:pt x="1843851" y="762696"/>
                  <a:pt x="1835198" y="759807"/>
                </a:cubicBezTo>
                <a:cubicBezTo>
                  <a:pt x="1823664" y="751139"/>
                  <a:pt x="1812127" y="742467"/>
                  <a:pt x="1797709" y="736689"/>
                </a:cubicBezTo>
                <a:cubicBezTo>
                  <a:pt x="1771758" y="722238"/>
                  <a:pt x="1745807" y="707788"/>
                  <a:pt x="1719851" y="696231"/>
                </a:cubicBezTo>
                <a:cubicBezTo>
                  <a:pt x="1719851" y="696231"/>
                  <a:pt x="1719851" y="696231"/>
                  <a:pt x="1679482" y="675997"/>
                </a:cubicBezTo>
                <a:cubicBezTo>
                  <a:pt x="1679482" y="675997"/>
                  <a:pt x="1679482" y="675997"/>
                  <a:pt x="1639108" y="658658"/>
                </a:cubicBezTo>
                <a:cubicBezTo>
                  <a:pt x="1613153" y="647096"/>
                  <a:pt x="1584317" y="635535"/>
                  <a:pt x="1555481" y="626867"/>
                </a:cubicBezTo>
                <a:cubicBezTo>
                  <a:pt x="1555481" y="626867"/>
                  <a:pt x="1555481" y="626867"/>
                  <a:pt x="1535295" y="618195"/>
                </a:cubicBezTo>
                <a:cubicBezTo>
                  <a:pt x="1535295" y="618195"/>
                  <a:pt x="1535295" y="618195"/>
                  <a:pt x="1515108" y="609523"/>
                </a:cubicBezTo>
                <a:cubicBezTo>
                  <a:pt x="1515108" y="609523"/>
                  <a:pt x="1515108" y="609523"/>
                  <a:pt x="1471854" y="595077"/>
                </a:cubicBezTo>
                <a:cubicBezTo>
                  <a:pt x="1443019" y="583520"/>
                  <a:pt x="1414183" y="574848"/>
                  <a:pt x="1388227" y="566176"/>
                </a:cubicBezTo>
                <a:cubicBezTo>
                  <a:pt x="1359392" y="554619"/>
                  <a:pt x="1330556" y="548836"/>
                  <a:pt x="1301716" y="537279"/>
                </a:cubicBezTo>
                <a:cubicBezTo>
                  <a:pt x="1301716" y="537279"/>
                  <a:pt x="1301716" y="537279"/>
                  <a:pt x="1258458" y="525718"/>
                </a:cubicBezTo>
                <a:cubicBezTo>
                  <a:pt x="1258458" y="525718"/>
                  <a:pt x="1258458" y="525718"/>
                  <a:pt x="1215204" y="514152"/>
                </a:cubicBezTo>
                <a:cubicBezTo>
                  <a:pt x="1186369" y="505485"/>
                  <a:pt x="1157529" y="496817"/>
                  <a:pt x="1125809" y="488149"/>
                </a:cubicBezTo>
                <a:cubicBezTo>
                  <a:pt x="1096973" y="482366"/>
                  <a:pt x="1068137" y="473694"/>
                  <a:pt x="1039302" y="465022"/>
                </a:cubicBezTo>
                <a:cubicBezTo>
                  <a:pt x="1068137" y="467916"/>
                  <a:pt x="1099857" y="470805"/>
                  <a:pt x="1128693" y="473694"/>
                </a:cubicBezTo>
                <a:cubicBezTo>
                  <a:pt x="1160413" y="479477"/>
                  <a:pt x="1189249" y="482366"/>
                  <a:pt x="1220973" y="488149"/>
                </a:cubicBezTo>
                <a:cubicBezTo>
                  <a:pt x="1220973" y="488149"/>
                  <a:pt x="1220973" y="488149"/>
                  <a:pt x="1264227" y="493923"/>
                </a:cubicBezTo>
                <a:cubicBezTo>
                  <a:pt x="1264227" y="493923"/>
                  <a:pt x="1264227" y="493923"/>
                  <a:pt x="1310365" y="502595"/>
                </a:cubicBezTo>
                <a:cubicBezTo>
                  <a:pt x="1339205" y="508378"/>
                  <a:pt x="1368041" y="514152"/>
                  <a:pt x="1399765" y="522824"/>
                </a:cubicBezTo>
                <a:cubicBezTo>
                  <a:pt x="1399765" y="522824"/>
                  <a:pt x="1399765" y="522824"/>
                  <a:pt x="1443019" y="531496"/>
                </a:cubicBezTo>
                <a:cubicBezTo>
                  <a:pt x="1457436" y="534390"/>
                  <a:pt x="1471854" y="540164"/>
                  <a:pt x="1489157" y="543053"/>
                </a:cubicBezTo>
                <a:cubicBezTo>
                  <a:pt x="1489157" y="543053"/>
                  <a:pt x="1489157" y="543053"/>
                  <a:pt x="1532410" y="554619"/>
                </a:cubicBezTo>
                <a:cubicBezTo>
                  <a:pt x="1532410" y="554619"/>
                  <a:pt x="1532410" y="554619"/>
                  <a:pt x="1555481" y="560393"/>
                </a:cubicBezTo>
                <a:cubicBezTo>
                  <a:pt x="1555481" y="560393"/>
                  <a:pt x="1555481" y="560393"/>
                  <a:pt x="1575663" y="569065"/>
                </a:cubicBezTo>
                <a:cubicBezTo>
                  <a:pt x="1604504" y="577737"/>
                  <a:pt x="1636224" y="586409"/>
                  <a:pt x="1665064" y="595077"/>
                </a:cubicBezTo>
                <a:cubicBezTo>
                  <a:pt x="1665064" y="595077"/>
                  <a:pt x="1665064" y="595077"/>
                  <a:pt x="1708317" y="612417"/>
                </a:cubicBezTo>
                <a:cubicBezTo>
                  <a:pt x="1722735" y="618195"/>
                  <a:pt x="1734268" y="623978"/>
                  <a:pt x="1748691" y="629761"/>
                </a:cubicBezTo>
                <a:cubicBezTo>
                  <a:pt x="1777527" y="641318"/>
                  <a:pt x="1806362" y="655768"/>
                  <a:pt x="1835198" y="667325"/>
                </a:cubicBezTo>
                <a:cubicBezTo>
                  <a:pt x="1849616" y="675997"/>
                  <a:pt x="1861154" y="681780"/>
                  <a:pt x="1875571" y="690448"/>
                </a:cubicBezTo>
                <a:cubicBezTo>
                  <a:pt x="1884225" y="693337"/>
                  <a:pt x="1889989" y="696231"/>
                  <a:pt x="1895754" y="702009"/>
                </a:cubicBezTo>
                <a:cubicBezTo>
                  <a:pt x="1895754" y="702009"/>
                  <a:pt x="1895754" y="702009"/>
                  <a:pt x="1915940" y="713566"/>
                </a:cubicBezTo>
                <a:cubicBezTo>
                  <a:pt x="1944781" y="728021"/>
                  <a:pt x="1970732" y="745356"/>
                  <a:pt x="1996687" y="765590"/>
                </a:cubicBezTo>
                <a:cubicBezTo>
                  <a:pt x="2008221" y="774262"/>
                  <a:pt x="2019754" y="782925"/>
                  <a:pt x="2034172" y="794491"/>
                </a:cubicBezTo>
                <a:cubicBezTo>
                  <a:pt x="2045710" y="806048"/>
                  <a:pt x="2057243" y="814720"/>
                  <a:pt x="2068776" y="826281"/>
                </a:cubicBezTo>
                <a:cubicBezTo>
                  <a:pt x="2080314" y="837838"/>
                  <a:pt x="2091848" y="849395"/>
                  <a:pt x="2103381" y="860961"/>
                </a:cubicBezTo>
                <a:cubicBezTo>
                  <a:pt x="2103381" y="860961"/>
                  <a:pt x="2103381" y="860961"/>
                  <a:pt x="2117799" y="881190"/>
                </a:cubicBezTo>
                <a:cubicBezTo>
                  <a:pt x="2123568" y="886968"/>
                  <a:pt x="2129337" y="895640"/>
                  <a:pt x="2132217" y="901418"/>
                </a:cubicBezTo>
                <a:cubicBezTo>
                  <a:pt x="2143754" y="912980"/>
                  <a:pt x="2152403" y="927430"/>
                  <a:pt x="2161057" y="941881"/>
                </a:cubicBezTo>
                <a:cubicBezTo>
                  <a:pt x="2163941" y="947659"/>
                  <a:pt x="2166826" y="956332"/>
                  <a:pt x="2169706" y="962110"/>
                </a:cubicBezTo>
                <a:cubicBezTo>
                  <a:pt x="2184123" y="941881"/>
                  <a:pt x="2198541" y="924537"/>
                  <a:pt x="2215848" y="907197"/>
                </a:cubicBezTo>
                <a:cubicBezTo>
                  <a:pt x="2241799" y="884079"/>
                  <a:pt x="2273519" y="866739"/>
                  <a:pt x="2305240" y="852288"/>
                </a:cubicBezTo>
                <a:cubicBezTo>
                  <a:pt x="2336960" y="840732"/>
                  <a:pt x="2368684" y="832060"/>
                  <a:pt x="2400405" y="829166"/>
                </a:cubicBezTo>
                <a:cubicBezTo>
                  <a:pt x="2417707" y="826281"/>
                  <a:pt x="2432124" y="826281"/>
                  <a:pt x="2449422" y="823392"/>
                </a:cubicBezTo>
                <a:cubicBezTo>
                  <a:pt x="2463840" y="823392"/>
                  <a:pt x="2481147" y="823392"/>
                  <a:pt x="2495565" y="823392"/>
                </a:cubicBezTo>
                <a:cubicBezTo>
                  <a:pt x="2495565" y="823392"/>
                  <a:pt x="2495565" y="823392"/>
                  <a:pt x="2521520" y="826281"/>
                </a:cubicBezTo>
                <a:cubicBezTo>
                  <a:pt x="2530169" y="826281"/>
                  <a:pt x="2535938" y="826281"/>
                  <a:pt x="2544587" y="829166"/>
                </a:cubicBezTo>
                <a:cubicBezTo>
                  <a:pt x="2544587" y="829166"/>
                  <a:pt x="2544587" y="829166"/>
                  <a:pt x="2567658" y="832060"/>
                </a:cubicBezTo>
                <a:cubicBezTo>
                  <a:pt x="2567658" y="832060"/>
                  <a:pt x="2567658" y="832060"/>
                  <a:pt x="2587840" y="834949"/>
                </a:cubicBezTo>
                <a:cubicBezTo>
                  <a:pt x="2616676" y="837838"/>
                  <a:pt x="2645512" y="840732"/>
                  <a:pt x="2674357" y="846510"/>
                </a:cubicBezTo>
                <a:cubicBezTo>
                  <a:pt x="2703192" y="849395"/>
                  <a:pt x="2732028" y="852288"/>
                  <a:pt x="2763748" y="852288"/>
                </a:cubicBezTo>
                <a:cubicBezTo>
                  <a:pt x="2792584" y="855178"/>
                  <a:pt x="2821419" y="858067"/>
                  <a:pt x="2850259" y="860961"/>
                </a:cubicBezTo>
                <a:cubicBezTo>
                  <a:pt x="2879095" y="860961"/>
                  <a:pt x="2907930" y="863850"/>
                  <a:pt x="2936771" y="863850"/>
                </a:cubicBezTo>
                <a:cubicBezTo>
                  <a:pt x="2951189" y="863850"/>
                  <a:pt x="2965611" y="863850"/>
                  <a:pt x="2982909" y="863850"/>
                </a:cubicBezTo>
                <a:cubicBezTo>
                  <a:pt x="2982909" y="863850"/>
                  <a:pt x="2982909" y="863850"/>
                  <a:pt x="3026162" y="863850"/>
                </a:cubicBezTo>
                <a:cubicBezTo>
                  <a:pt x="3040585" y="863850"/>
                  <a:pt x="3055002" y="863850"/>
                  <a:pt x="3069420" y="863850"/>
                </a:cubicBezTo>
                <a:cubicBezTo>
                  <a:pt x="3083838" y="863850"/>
                  <a:pt x="3098256" y="860961"/>
                  <a:pt x="3112673" y="860961"/>
                </a:cubicBezTo>
                <a:cubicBezTo>
                  <a:pt x="3112673" y="860961"/>
                  <a:pt x="3112673" y="860961"/>
                  <a:pt x="3155927" y="858067"/>
                </a:cubicBezTo>
                <a:cubicBezTo>
                  <a:pt x="3155927" y="858067"/>
                  <a:pt x="3155927" y="858067"/>
                  <a:pt x="3178998" y="855178"/>
                </a:cubicBezTo>
                <a:cubicBezTo>
                  <a:pt x="3178998" y="855178"/>
                  <a:pt x="3178998" y="855178"/>
                  <a:pt x="3202069" y="855178"/>
                </a:cubicBezTo>
                <a:cubicBezTo>
                  <a:pt x="3202069" y="855178"/>
                  <a:pt x="3202069" y="855178"/>
                  <a:pt x="3245327" y="849395"/>
                </a:cubicBezTo>
                <a:cubicBezTo>
                  <a:pt x="3245327" y="849395"/>
                  <a:pt x="3245327" y="849395"/>
                  <a:pt x="3288581" y="840732"/>
                </a:cubicBezTo>
                <a:cubicBezTo>
                  <a:pt x="3288581" y="840732"/>
                  <a:pt x="3288581" y="840732"/>
                  <a:pt x="3308763" y="837838"/>
                </a:cubicBezTo>
                <a:cubicBezTo>
                  <a:pt x="3308763" y="837838"/>
                  <a:pt x="3308763" y="837838"/>
                  <a:pt x="3331834" y="832060"/>
                </a:cubicBezTo>
                <a:lnTo>
                  <a:pt x="3375092" y="823392"/>
                </a:lnTo>
                <a:cubicBezTo>
                  <a:pt x="3375092" y="823392"/>
                  <a:pt x="3375092" y="823392"/>
                  <a:pt x="3334719" y="840732"/>
                </a:cubicBezTo>
                <a:cubicBezTo>
                  <a:pt x="3334719" y="840732"/>
                  <a:pt x="3334719" y="840732"/>
                  <a:pt x="3314537" y="849395"/>
                </a:cubicBezTo>
                <a:cubicBezTo>
                  <a:pt x="3314537" y="849395"/>
                  <a:pt x="3314537" y="849395"/>
                  <a:pt x="3291465" y="855178"/>
                </a:cubicBezTo>
                <a:cubicBezTo>
                  <a:pt x="3291465" y="855178"/>
                  <a:pt x="3291465" y="855178"/>
                  <a:pt x="3248207" y="869628"/>
                </a:cubicBezTo>
                <a:cubicBezTo>
                  <a:pt x="3248207" y="869628"/>
                  <a:pt x="3248207" y="869628"/>
                  <a:pt x="3204954" y="878296"/>
                </a:cubicBezTo>
                <a:cubicBezTo>
                  <a:pt x="3204954" y="878296"/>
                  <a:pt x="3204954" y="878296"/>
                  <a:pt x="3184767" y="884079"/>
                </a:cubicBezTo>
                <a:cubicBezTo>
                  <a:pt x="3176118" y="886968"/>
                  <a:pt x="3167465" y="886968"/>
                  <a:pt x="3161700" y="889862"/>
                </a:cubicBezTo>
                <a:cubicBezTo>
                  <a:pt x="3161700" y="889862"/>
                  <a:pt x="3161700" y="889862"/>
                  <a:pt x="3118442" y="895640"/>
                </a:cubicBezTo>
                <a:cubicBezTo>
                  <a:pt x="3101140" y="898529"/>
                  <a:pt x="3086718" y="901418"/>
                  <a:pt x="3072300" y="904308"/>
                </a:cubicBezTo>
                <a:cubicBezTo>
                  <a:pt x="3057882" y="904308"/>
                  <a:pt x="3043464" y="907197"/>
                  <a:pt x="3029046" y="907197"/>
                </a:cubicBezTo>
                <a:cubicBezTo>
                  <a:pt x="2997326" y="912980"/>
                  <a:pt x="2968491" y="912980"/>
                  <a:pt x="2939655" y="915869"/>
                </a:cubicBezTo>
                <a:cubicBezTo>
                  <a:pt x="2907930" y="918763"/>
                  <a:pt x="2879095" y="918763"/>
                  <a:pt x="2850259" y="918763"/>
                </a:cubicBezTo>
                <a:cubicBezTo>
                  <a:pt x="2818539" y="921652"/>
                  <a:pt x="2789704" y="921652"/>
                  <a:pt x="2757984" y="918763"/>
                </a:cubicBezTo>
                <a:cubicBezTo>
                  <a:pt x="2729148" y="918763"/>
                  <a:pt x="2700303" y="918763"/>
                  <a:pt x="2668588" y="915869"/>
                </a:cubicBezTo>
                <a:cubicBezTo>
                  <a:pt x="2639747" y="915869"/>
                  <a:pt x="2608032" y="912980"/>
                  <a:pt x="2579192" y="910091"/>
                </a:cubicBezTo>
                <a:cubicBezTo>
                  <a:pt x="2579192" y="910091"/>
                  <a:pt x="2579126" y="910081"/>
                  <a:pt x="2558000" y="907435"/>
                </a:cubicBezTo>
                <a:cubicBezTo>
                  <a:pt x="2558210" y="907304"/>
                  <a:pt x="2558500" y="907197"/>
                  <a:pt x="2559005" y="907197"/>
                </a:cubicBezTo>
                <a:cubicBezTo>
                  <a:pt x="2559005" y="907197"/>
                  <a:pt x="2559005" y="907197"/>
                  <a:pt x="2556120" y="907197"/>
                </a:cubicBezTo>
                <a:cubicBezTo>
                  <a:pt x="2556120" y="907197"/>
                  <a:pt x="2556120" y="907197"/>
                  <a:pt x="2553240" y="907197"/>
                </a:cubicBezTo>
                <a:cubicBezTo>
                  <a:pt x="2553240" y="907197"/>
                  <a:pt x="2553240" y="907197"/>
                  <a:pt x="2547471" y="907197"/>
                </a:cubicBezTo>
                <a:cubicBezTo>
                  <a:pt x="2547471" y="907197"/>
                  <a:pt x="2547471" y="907197"/>
                  <a:pt x="2535938" y="907197"/>
                </a:cubicBezTo>
                <a:cubicBezTo>
                  <a:pt x="2530169" y="907197"/>
                  <a:pt x="2521520" y="904308"/>
                  <a:pt x="2515751" y="904308"/>
                </a:cubicBezTo>
                <a:cubicBezTo>
                  <a:pt x="2515751" y="904308"/>
                  <a:pt x="2515751" y="904308"/>
                  <a:pt x="2495565" y="904308"/>
                </a:cubicBezTo>
                <a:cubicBezTo>
                  <a:pt x="2481147" y="904308"/>
                  <a:pt x="2466729" y="907197"/>
                  <a:pt x="2452311" y="907197"/>
                </a:cubicBezTo>
                <a:cubicBezTo>
                  <a:pt x="2452311" y="907197"/>
                  <a:pt x="2452311" y="907197"/>
                  <a:pt x="2432124" y="910091"/>
                </a:cubicBezTo>
                <a:cubicBezTo>
                  <a:pt x="2426355" y="910091"/>
                  <a:pt x="2420586" y="910091"/>
                  <a:pt x="2411938" y="912980"/>
                </a:cubicBezTo>
                <a:cubicBezTo>
                  <a:pt x="2385987" y="915869"/>
                  <a:pt x="2362915" y="924537"/>
                  <a:pt x="2339844" y="933209"/>
                </a:cubicBezTo>
                <a:cubicBezTo>
                  <a:pt x="2293706" y="953438"/>
                  <a:pt x="2256217" y="988122"/>
                  <a:pt x="2233150" y="1031469"/>
                </a:cubicBezTo>
                <a:cubicBezTo>
                  <a:pt x="2224497" y="1051702"/>
                  <a:pt x="2215848" y="1074820"/>
                  <a:pt x="2210079" y="1095049"/>
                </a:cubicBezTo>
                <a:cubicBezTo>
                  <a:pt x="2212959" y="1112394"/>
                  <a:pt x="2212959" y="1126840"/>
                  <a:pt x="2212959" y="1141290"/>
                </a:cubicBezTo>
                <a:cubicBezTo>
                  <a:pt x="2211734" y="1144974"/>
                  <a:pt x="2211052" y="1148672"/>
                  <a:pt x="2210645" y="1152580"/>
                </a:cubicBezTo>
                <a:cubicBezTo>
                  <a:pt x="2216998" y="1152384"/>
                  <a:pt x="2223225" y="1152244"/>
                  <a:pt x="2229167" y="1152244"/>
                </a:cubicBezTo>
                <a:cubicBezTo>
                  <a:pt x="2232052" y="1152244"/>
                  <a:pt x="2232052" y="1152244"/>
                  <a:pt x="2232052" y="1152244"/>
                </a:cubicBezTo>
                <a:cubicBezTo>
                  <a:pt x="2364706" y="1155133"/>
                  <a:pt x="2364706" y="1155133"/>
                  <a:pt x="2364706" y="1155133"/>
                </a:cubicBezTo>
                <a:cubicBezTo>
                  <a:pt x="2384893" y="1158027"/>
                  <a:pt x="2407964" y="1158027"/>
                  <a:pt x="2428151" y="1160916"/>
                </a:cubicBezTo>
                <a:cubicBezTo>
                  <a:pt x="2494475" y="1166694"/>
                  <a:pt x="2494475" y="1166694"/>
                  <a:pt x="2494475" y="1166694"/>
                </a:cubicBezTo>
                <a:cubicBezTo>
                  <a:pt x="2514667" y="1166694"/>
                  <a:pt x="2537738" y="1169588"/>
                  <a:pt x="2557925" y="1172477"/>
                </a:cubicBezTo>
                <a:cubicBezTo>
                  <a:pt x="2580992" y="1175367"/>
                  <a:pt x="2601178" y="1178260"/>
                  <a:pt x="2624250" y="1181150"/>
                </a:cubicBezTo>
                <a:cubicBezTo>
                  <a:pt x="2687694" y="1192711"/>
                  <a:pt x="2687694" y="1192711"/>
                  <a:pt x="2687694" y="1192711"/>
                </a:cubicBezTo>
                <a:cubicBezTo>
                  <a:pt x="2719419" y="1198494"/>
                  <a:pt x="2719419" y="1198494"/>
                  <a:pt x="2719419" y="1198494"/>
                </a:cubicBezTo>
                <a:cubicBezTo>
                  <a:pt x="2730952" y="1201383"/>
                  <a:pt x="2742490" y="1201383"/>
                  <a:pt x="2754024" y="1204272"/>
                </a:cubicBezTo>
                <a:cubicBezTo>
                  <a:pt x="2817469" y="1218728"/>
                  <a:pt x="2817469" y="1218728"/>
                  <a:pt x="2817469" y="1218728"/>
                </a:cubicBezTo>
                <a:cubicBezTo>
                  <a:pt x="2880909" y="1236072"/>
                  <a:pt x="2880909" y="1236072"/>
                  <a:pt x="2880909" y="1236072"/>
                </a:cubicBezTo>
                <a:cubicBezTo>
                  <a:pt x="2898211" y="1241850"/>
                  <a:pt x="2898211" y="1241850"/>
                  <a:pt x="2898211" y="1241850"/>
                </a:cubicBezTo>
                <a:cubicBezTo>
                  <a:pt x="2912633" y="1244740"/>
                  <a:pt x="2912633" y="1244740"/>
                  <a:pt x="2912633" y="1244740"/>
                </a:cubicBezTo>
                <a:cubicBezTo>
                  <a:pt x="2944354" y="1256301"/>
                  <a:pt x="2944354" y="1256301"/>
                  <a:pt x="2944354" y="1256301"/>
                </a:cubicBezTo>
                <a:cubicBezTo>
                  <a:pt x="2967425" y="1262084"/>
                  <a:pt x="2987616" y="1270751"/>
                  <a:pt x="3007799" y="1279424"/>
                </a:cubicBezTo>
                <a:cubicBezTo>
                  <a:pt x="3027985" y="1288096"/>
                  <a:pt x="3048177" y="1296768"/>
                  <a:pt x="3068359" y="1308329"/>
                </a:cubicBezTo>
                <a:cubicBezTo>
                  <a:pt x="3085666" y="1314112"/>
                  <a:pt x="3085666" y="1314112"/>
                  <a:pt x="3085666" y="1314112"/>
                </a:cubicBezTo>
                <a:cubicBezTo>
                  <a:pt x="3100084" y="1322780"/>
                  <a:pt x="3100084" y="1322780"/>
                  <a:pt x="3100084" y="1322780"/>
                </a:cubicBezTo>
                <a:cubicBezTo>
                  <a:pt x="3128919" y="1337231"/>
                  <a:pt x="3128919" y="1337231"/>
                  <a:pt x="3128919" y="1337231"/>
                </a:cubicBezTo>
                <a:cubicBezTo>
                  <a:pt x="3160644" y="1357469"/>
                  <a:pt x="3160644" y="1357469"/>
                  <a:pt x="3160644" y="1357469"/>
                </a:cubicBezTo>
                <a:cubicBezTo>
                  <a:pt x="3169297" y="1363247"/>
                  <a:pt x="3177946" y="1369030"/>
                  <a:pt x="3189480" y="1377702"/>
                </a:cubicBezTo>
                <a:cubicBezTo>
                  <a:pt x="3198133" y="1383481"/>
                  <a:pt x="3206787" y="1392153"/>
                  <a:pt x="3215431" y="1397936"/>
                </a:cubicBezTo>
                <a:cubicBezTo>
                  <a:pt x="3229858" y="1412387"/>
                  <a:pt x="3229858" y="1412387"/>
                  <a:pt x="3229858" y="1412387"/>
                </a:cubicBezTo>
                <a:cubicBezTo>
                  <a:pt x="3232738" y="1415280"/>
                  <a:pt x="3235622" y="1418170"/>
                  <a:pt x="3238507" y="1418170"/>
                </a:cubicBezTo>
                <a:cubicBezTo>
                  <a:pt x="3241387" y="1423953"/>
                  <a:pt x="3241387" y="1423953"/>
                  <a:pt x="3241387" y="1423953"/>
                </a:cubicBezTo>
                <a:cubicBezTo>
                  <a:pt x="3241387" y="1423953"/>
                  <a:pt x="3241410" y="1423971"/>
                  <a:pt x="3241807" y="1424369"/>
                </a:cubicBezTo>
                <a:cubicBezTo>
                  <a:pt x="3242350" y="1424916"/>
                  <a:pt x="3243668" y="1426234"/>
                  <a:pt x="3246739" y="1429310"/>
                </a:cubicBezTo>
                <a:cubicBezTo>
                  <a:pt x="3246889" y="1429460"/>
                  <a:pt x="3246996" y="1429572"/>
                  <a:pt x="3247155" y="1429731"/>
                </a:cubicBezTo>
                <a:cubicBezTo>
                  <a:pt x="3247155" y="1429731"/>
                  <a:pt x="3247132" y="1429707"/>
                  <a:pt x="3246739" y="1429310"/>
                </a:cubicBezTo>
                <a:cubicBezTo>
                  <a:pt x="3246192" y="1428763"/>
                  <a:pt x="3244879" y="1427450"/>
                  <a:pt x="3241807" y="1424369"/>
                </a:cubicBezTo>
                <a:cubicBezTo>
                  <a:pt x="3241658" y="1424219"/>
                  <a:pt x="3241546" y="1424111"/>
                  <a:pt x="3241387" y="1423953"/>
                </a:cubicBezTo>
                <a:cubicBezTo>
                  <a:pt x="3287529" y="1464420"/>
                  <a:pt x="3287529" y="1464420"/>
                  <a:pt x="3287529" y="1464420"/>
                </a:cubicBezTo>
                <a:cubicBezTo>
                  <a:pt x="3304836" y="1478870"/>
                  <a:pt x="3319254" y="1493316"/>
                  <a:pt x="3336556" y="1507767"/>
                </a:cubicBezTo>
                <a:cubicBezTo>
                  <a:pt x="3385578" y="1548234"/>
                  <a:pt x="3385578" y="1548234"/>
                  <a:pt x="3385578" y="1548234"/>
                </a:cubicBezTo>
                <a:cubicBezTo>
                  <a:pt x="3402885" y="1562689"/>
                  <a:pt x="3417303" y="1577135"/>
                  <a:pt x="3434605" y="1588696"/>
                </a:cubicBezTo>
                <a:cubicBezTo>
                  <a:pt x="3483628" y="1629163"/>
                  <a:pt x="3483628" y="1629163"/>
                  <a:pt x="3483628" y="1629163"/>
                </a:cubicBezTo>
                <a:cubicBezTo>
                  <a:pt x="3500935" y="1643614"/>
                  <a:pt x="3518237" y="1655180"/>
                  <a:pt x="3535539" y="1666742"/>
                </a:cubicBezTo>
                <a:cubicBezTo>
                  <a:pt x="3552842" y="1681192"/>
                  <a:pt x="3570144" y="1692758"/>
                  <a:pt x="3587451" y="1704320"/>
                </a:cubicBezTo>
                <a:cubicBezTo>
                  <a:pt x="3639358" y="1741897"/>
                  <a:pt x="3639358" y="1741897"/>
                  <a:pt x="3639358" y="1741897"/>
                </a:cubicBezTo>
                <a:cubicBezTo>
                  <a:pt x="3656660" y="1753459"/>
                  <a:pt x="3673963" y="1765020"/>
                  <a:pt x="3691265" y="1776586"/>
                </a:cubicBezTo>
                <a:cubicBezTo>
                  <a:pt x="3708572" y="1788148"/>
                  <a:pt x="3725874" y="1799709"/>
                  <a:pt x="3746061" y="1811270"/>
                </a:cubicBezTo>
                <a:cubicBezTo>
                  <a:pt x="3763363" y="1822822"/>
                  <a:pt x="3780665" y="1831495"/>
                  <a:pt x="3797968" y="1843056"/>
                </a:cubicBezTo>
                <a:cubicBezTo>
                  <a:pt x="3818154" y="1854622"/>
                  <a:pt x="3835457" y="1863294"/>
                  <a:pt x="3852759" y="1874856"/>
                </a:cubicBezTo>
                <a:cubicBezTo>
                  <a:pt x="3872946" y="1883528"/>
                  <a:pt x="3890253" y="1895089"/>
                  <a:pt x="3907555" y="1903752"/>
                </a:cubicBezTo>
                <a:cubicBezTo>
                  <a:pt x="3927742" y="1912424"/>
                  <a:pt x="3945044" y="1921096"/>
                  <a:pt x="3965231" y="1929769"/>
                </a:cubicBezTo>
                <a:cubicBezTo>
                  <a:pt x="3982533" y="1938436"/>
                  <a:pt x="4002720" y="1947108"/>
                  <a:pt x="4022902" y="1955781"/>
                </a:cubicBezTo>
                <a:cubicBezTo>
                  <a:pt x="4040209" y="1964453"/>
                  <a:pt x="4060401" y="1970236"/>
                  <a:pt x="4077698" y="1976014"/>
                </a:cubicBezTo>
                <a:lnTo>
                  <a:pt x="4038830" y="2088023"/>
                </a:lnTo>
                <a:cubicBezTo>
                  <a:pt x="4049246" y="2088879"/>
                  <a:pt x="4060073" y="2090137"/>
                  <a:pt x="4069638" y="2090137"/>
                </a:cubicBezTo>
                <a:cubicBezTo>
                  <a:pt x="4086922" y="2093031"/>
                  <a:pt x="4101326" y="2093031"/>
                  <a:pt x="4118614" y="2095910"/>
                </a:cubicBezTo>
                <a:close/>
                <a:moveTo>
                  <a:pt x="2556120" y="907197"/>
                </a:moveTo>
                <a:cubicBezTo>
                  <a:pt x="2556789" y="907281"/>
                  <a:pt x="2557368" y="907356"/>
                  <a:pt x="2558000" y="907435"/>
                </a:cubicBezTo>
                <a:cubicBezTo>
                  <a:pt x="2556999" y="908052"/>
                  <a:pt x="2558500" y="909581"/>
                  <a:pt x="2556120" y="907197"/>
                </a:cubicBezTo>
                <a:close/>
              </a:path>
            </a:pathLst>
          </a:custGeom>
          <a:solidFill>
            <a:srgbClr val="5B9BD5">
              <a:lumMod val="60000"/>
              <a:lumOff val="40000"/>
            </a:srgbClr>
          </a:solidFill>
        </p:spPr>
      </p:sp>
      <p:sp>
        <p:nvSpPr>
          <p:cNvPr id="9" name="Freeform 3"/>
          <p:cNvSpPr/>
          <p:nvPr>
            <p:custDataLst>
              <p:tags r:id="rId2"/>
            </p:custDataLst>
          </p:nvPr>
        </p:nvSpPr>
        <p:spPr>
          <a:xfrm>
            <a:off x="4943449" y="1407770"/>
            <a:ext cx="1270575" cy="0"/>
          </a:xfrm>
          <a:custGeom>
            <a:avLst/>
            <a:gdLst/>
            <a:ahLst/>
            <a:cxnLst/>
            <a:rect l="l" t="t" r="r" b="b"/>
            <a:pathLst>
              <a:path w="1315931">
                <a:moveTo>
                  <a:pt x="0" y="0"/>
                </a:moveTo>
                <a:lnTo>
                  <a:pt x="1315931" y="0"/>
                </a:lnTo>
              </a:path>
            </a:pathLst>
          </a:custGeom>
          <a:solidFill>
            <a:srgbClr val="D9D9D9"/>
          </a:solidFill>
          <a:ln w="25400">
            <a:solidFill>
              <a:srgbClr val="D9D9D9"/>
            </a:solidFill>
            <a:prstDash val="solid"/>
          </a:ln>
        </p:spPr>
      </p:sp>
      <p:sp>
        <p:nvSpPr>
          <p:cNvPr id="10" name="Freeform 4"/>
          <p:cNvSpPr/>
          <p:nvPr>
            <p:custDataLst>
              <p:tags r:id="rId3"/>
            </p:custDataLst>
          </p:nvPr>
        </p:nvSpPr>
        <p:spPr>
          <a:xfrm>
            <a:off x="3673285" y="1409544"/>
            <a:ext cx="1270575" cy="0"/>
          </a:xfrm>
          <a:custGeom>
            <a:avLst/>
            <a:gdLst/>
            <a:ahLst/>
            <a:cxnLst/>
            <a:rect l="l" t="t" r="r" b="b"/>
            <a:pathLst>
              <a:path w="1315931">
                <a:moveTo>
                  <a:pt x="0" y="0"/>
                </a:moveTo>
                <a:lnTo>
                  <a:pt x="1315931" y="0"/>
                </a:lnTo>
              </a:path>
            </a:pathLst>
          </a:custGeom>
          <a:solidFill>
            <a:srgbClr val="0A618A"/>
          </a:solidFill>
          <a:ln w="25400">
            <a:solidFill>
              <a:srgbClr val="5B9BD5"/>
            </a:solidFill>
            <a:prstDash val="solid"/>
          </a:ln>
        </p:spPr>
      </p:sp>
      <p:sp>
        <p:nvSpPr>
          <p:cNvPr id="11" name="Freeform 5"/>
          <p:cNvSpPr/>
          <p:nvPr>
            <p:custDataLst>
              <p:tags r:id="rId4"/>
            </p:custDataLst>
          </p:nvPr>
        </p:nvSpPr>
        <p:spPr>
          <a:xfrm>
            <a:off x="6216307" y="1411219"/>
            <a:ext cx="1270575" cy="0"/>
          </a:xfrm>
          <a:custGeom>
            <a:avLst/>
            <a:gdLst/>
            <a:ahLst/>
            <a:cxnLst/>
            <a:rect l="l" t="t" r="r" b="b"/>
            <a:pathLst>
              <a:path w="1315931">
                <a:moveTo>
                  <a:pt x="0" y="0"/>
                </a:moveTo>
                <a:lnTo>
                  <a:pt x="1315930" y="0"/>
                </a:lnTo>
              </a:path>
            </a:pathLst>
          </a:custGeom>
          <a:solidFill>
            <a:srgbClr val="9FCE38"/>
          </a:solidFill>
          <a:ln w="25400">
            <a:solidFill>
              <a:srgbClr val="5B9BD5"/>
            </a:solidFill>
            <a:prstDash val="solid"/>
          </a:ln>
        </p:spPr>
      </p:sp>
      <p:sp>
        <p:nvSpPr>
          <p:cNvPr id="13" name="TextBox 7"/>
          <p:cNvSpPr txBox="1"/>
          <p:nvPr>
            <p:custDataLst>
              <p:tags r:id="rId5"/>
            </p:custDataLst>
          </p:nvPr>
        </p:nvSpPr>
        <p:spPr>
          <a:xfrm>
            <a:off x="5547291" y="5051584"/>
            <a:ext cx="1283995" cy="440230"/>
          </a:xfrm>
          <a:prstGeom prst="rect">
            <a:avLst/>
          </a:prstGeom>
        </p:spPr>
        <p:txBody>
          <a:bodyPr lIns="82392" tIns="42843" rIns="82392" bIns="42843" rtlCol="0" anchor="ctr" anchorCtr="0">
            <a:normAutofit fontScale="975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650" b="1" i="0" u="none" strike="noStrike" kern="1200" cap="none" spc="15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650" b="1" i="0" u="none" strike="noStrike" kern="1200" cap="none" spc="15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时来运转</a:t>
            </a:r>
            <a:r>
              <a:rPr kumimoji="0" lang="en-US" altLang="zh-CN" sz="1650" b="1" i="0" u="none" strike="noStrike" kern="1200" cap="none" spc="15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pic>
        <p:nvPicPr>
          <p:cNvPr id="16" name="Picture 8"/>
          <p:cNvPicPr>
            <a:picLocks noChangeAspect="1"/>
          </p:cNvPicPr>
          <p:nvPr>
            <p:custDataLst>
              <p:tags r:id="rId6"/>
            </p:custDataLst>
          </p:nvPr>
        </p:nvPicPr>
        <p:blipFill>
          <a:blip r:embed="rId24"/>
          <a:stretch>
            <a:fillRect/>
          </a:stretch>
        </p:blipFill>
        <p:spPr>
          <a:xfrm>
            <a:off x="5274592" y="3514896"/>
            <a:ext cx="1693754" cy="1657326"/>
          </a:xfrm>
          <a:prstGeom prst="rect">
            <a:avLst/>
          </a:prstGeom>
        </p:spPr>
      </p:pic>
      <p:sp>
        <p:nvSpPr>
          <p:cNvPr id="17" name="Freeform 9"/>
          <p:cNvSpPr/>
          <p:nvPr>
            <p:custDataLst>
              <p:tags r:id="rId7"/>
            </p:custDataLst>
          </p:nvPr>
        </p:nvSpPr>
        <p:spPr>
          <a:xfrm>
            <a:off x="5525862" y="4542547"/>
            <a:ext cx="1192731" cy="398665"/>
          </a:xfrm>
          <a:custGeom>
            <a:avLst/>
            <a:gdLst/>
            <a:ahLst/>
            <a:cxnLst/>
            <a:rect l="l" t="t" r="r" b="b"/>
            <a:pathLst>
              <a:path w="1128863" h="377317">
                <a:moveTo>
                  <a:pt x="0" y="0"/>
                </a:moveTo>
                <a:cubicBezTo>
                  <a:pt x="376637" y="0"/>
                  <a:pt x="752671" y="0"/>
                  <a:pt x="1128863" y="0"/>
                </a:cubicBezTo>
                <a:cubicBezTo>
                  <a:pt x="1046353" y="192171"/>
                  <a:pt x="854962" y="356113"/>
                  <a:pt x="589069" y="366996"/>
                </a:cubicBezTo>
                <a:cubicBezTo>
                  <a:pt x="336990" y="377317"/>
                  <a:pt x="106005" y="238730"/>
                  <a:pt x="0" y="0"/>
                </a:cubicBezTo>
                <a:close/>
              </a:path>
            </a:pathLst>
          </a:custGeom>
          <a:solidFill>
            <a:srgbClr val="5B9BD5">
              <a:lumMod val="75000"/>
              <a:alpha val="58039"/>
            </a:srgbClr>
          </a:solidFill>
        </p:spPr>
      </p:sp>
      <p:sp>
        <p:nvSpPr>
          <p:cNvPr id="18" name="TextBox 10"/>
          <p:cNvSpPr txBox="1"/>
          <p:nvPr>
            <p:custDataLst>
              <p:tags r:id="rId8"/>
            </p:custDataLst>
          </p:nvPr>
        </p:nvSpPr>
        <p:spPr>
          <a:xfrm>
            <a:off x="5579118" y="4525321"/>
            <a:ext cx="1120190" cy="365911"/>
          </a:xfrm>
          <a:prstGeom prst="rect">
            <a:avLst/>
          </a:prstGeom>
        </p:spPr>
        <p:txBody>
          <a:bodyPr lIns="82392" tIns="42843" rIns="82392" bIns="42843" rtlCol="0" anchor="ctr" anchorCtr="0">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80" b="1" i="0" u="none" strike="noStrike" kern="1200" cap="none" spc="15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米考伯</a:t>
            </a:r>
          </a:p>
        </p:txBody>
      </p:sp>
      <p:sp>
        <p:nvSpPr>
          <p:cNvPr id="19" name="TextBox 11"/>
          <p:cNvSpPr txBox="1"/>
          <p:nvPr>
            <p:custDataLst>
              <p:tags r:id="rId9"/>
            </p:custDataLst>
          </p:nvPr>
        </p:nvSpPr>
        <p:spPr>
          <a:xfrm rot="19260000">
            <a:off x="6285230" y="2898775"/>
            <a:ext cx="1725930" cy="52832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90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50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sym typeface="+mn-ea"/>
              </a:rPr>
              <a:t>被捕探监</a:t>
            </a:r>
            <a:endParaRPr kumimoji="0" lang="zh-CN" altLang="en-US" sz="80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endParaRPr>
          </a:p>
        </p:txBody>
      </p:sp>
      <p:sp>
        <p:nvSpPr>
          <p:cNvPr id="20" name="TextBox 12"/>
          <p:cNvSpPr txBox="1"/>
          <p:nvPr>
            <p:custDataLst>
              <p:tags r:id="rId10"/>
            </p:custDataLst>
          </p:nvPr>
        </p:nvSpPr>
        <p:spPr>
          <a:xfrm rot="21351346">
            <a:off x="6654055" y="3924973"/>
            <a:ext cx="1725693" cy="424234"/>
          </a:xfrm>
          <a:prstGeom prst="rect">
            <a:avLst/>
          </a:prstGeom>
        </p:spPr>
        <p:txBody>
          <a:bodyPr lIns="82392" tIns="42843" rIns="82392" bIns="42843" rtlCol="0" anchor="ctr" anchorCtr="0">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5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rPr>
              <a:t>契据纠葛</a:t>
            </a:r>
          </a:p>
        </p:txBody>
      </p:sp>
      <p:sp>
        <p:nvSpPr>
          <p:cNvPr id="22" name="TextBox 14"/>
          <p:cNvSpPr txBox="1"/>
          <p:nvPr>
            <p:custDataLst>
              <p:tags r:id="rId11"/>
            </p:custDataLst>
          </p:nvPr>
        </p:nvSpPr>
        <p:spPr>
          <a:xfrm rot="1500000">
            <a:off x="3774442" y="3794739"/>
            <a:ext cx="1725693" cy="424234"/>
          </a:xfrm>
          <a:prstGeom prst="rect">
            <a:avLst/>
          </a:prstGeom>
        </p:spPr>
        <p:txBody>
          <a:bodyPr lIns="82392" tIns="42843" rIns="82392" bIns="42843" rtlCol="0" anchor="ctr" anchorCtr="0">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sym typeface="+mn-ea"/>
              </a:rPr>
              <a:t>债台高筑</a:t>
            </a:r>
          </a:p>
        </p:txBody>
      </p:sp>
      <p:sp>
        <p:nvSpPr>
          <p:cNvPr id="23" name="TextBox 15"/>
          <p:cNvSpPr txBox="1"/>
          <p:nvPr>
            <p:custDataLst>
              <p:tags r:id="rId12"/>
            </p:custDataLst>
          </p:nvPr>
        </p:nvSpPr>
        <p:spPr>
          <a:xfrm>
            <a:off x="3140175" y="4357583"/>
            <a:ext cx="1595394" cy="424234"/>
          </a:xfrm>
          <a:prstGeom prst="rect">
            <a:avLst/>
          </a:prstGeom>
        </p:spPr>
        <p:txBody>
          <a:bodyPr lIns="82392" tIns="42843" rIns="82392" bIns="42843" rtlCol="0" anchor="ctr" anchorCtr="0">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5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rPr>
              <a:t>周末倾诉</a:t>
            </a:r>
          </a:p>
        </p:txBody>
      </p:sp>
      <p:sp>
        <p:nvSpPr>
          <p:cNvPr id="24" name="TextBox 16"/>
          <p:cNvSpPr txBox="1"/>
          <p:nvPr>
            <p:custDataLst>
              <p:tags r:id="rId13"/>
            </p:custDataLst>
          </p:nvPr>
        </p:nvSpPr>
        <p:spPr>
          <a:xfrm rot="19260000">
            <a:off x="7949565" y="2125980"/>
            <a:ext cx="2162175" cy="42418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sym typeface="+mn-ea"/>
              </a:rPr>
              <a:t>清晨被捕感伤末日，上午便兴高采烈玩起九柱戏。</a:t>
            </a:r>
          </a:p>
        </p:txBody>
      </p:sp>
      <p:sp>
        <p:nvSpPr>
          <p:cNvPr id="25" name="TextBox 17"/>
          <p:cNvSpPr txBox="1"/>
          <p:nvPr>
            <p:custDataLst>
              <p:tags r:id="rId14"/>
            </p:custDataLst>
          </p:nvPr>
        </p:nvSpPr>
        <p:spPr>
          <a:xfrm rot="21060000">
            <a:off x="8564245" y="2719705"/>
            <a:ext cx="2097405" cy="42418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才大哭一场告诫我以他为戒，转脸向我借一先令买黑啤酒。</a:t>
            </a:r>
          </a:p>
        </p:txBody>
      </p:sp>
      <p:sp>
        <p:nvSpPr>
          <p:cNvPr id="26" name="TextBox 18"/>
          <p:cNvSpPr txBox="1"/>
          <p:nvPr>
            <p:custDataLst>
              <p:tags r:id="rId15"/>
            </p:custDataLst>
          </p:nvPr>
        </p:nvSpPr>
        <p:spPr>
          <a:xfrm>
            <a:off x="8543925" y="3315335"/>
            <a:ext cx="2408555" cy="42418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米考伯先生在监狱搞到单独房间，米考伯太太决定搬进监狱去同住。</a:t>
            </a:r>
          </a:p>
        </p:txBody>
      </p:sp>
      <p:sp>
        <p:nvSpPr>
          <p:cNvPr id="28" name="TextBox 20"/>
          <p:cNvSpPr txBox="1"/>
          <p:nvPr>
            <p:custDataLst>
              <p:tags r:id="rId16"/>
            </p:custDataLst>
          </p:nvPr>
        </p:nvSpPr>
        <p:spPr>
          <a:xfrm>
            <a:off x="9264015" y="4097655"/>
            <a:ext cx="1670685" cy="42418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援用破产债务人法，请求释放。</a:t>
            </a:r>
          </a:p>
        </p:txBody>
      </p:sp>
      <p:sp>
        <p:nvSpPr>
          <p:cNvPr id="37" name="TextBox 29"/>
          <p:cNvSpPr txBox="1"/>
          <p:nvPr>
            <p:custDataLst>
              <p:tags r:id="rId17"/>
            </p:custDataLst>
          </p:nvPr>
        </p:nvSpPr>
        <p:spPr>
          <a:xfrm rot="900000">
            <a:off x="556260" y="4495800"/>
            <a:ext cx="2303145" cy="424180"/>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15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回家吃饭时泪如泉涌，感觉无路可走，上床睡觉时就幻想</a:t>
            </a:r>
            <a:r>
              <a:rPr kumimoji="0" lang="zh-CN" altLang="en-US" sz="1200" b="0" i="0" u="none" strike="noStrike" kern="1200" cap="none" spc="15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时来运转</a:t>
            </a:r>
            <a:r>
              <a:rPr kumimoji="0" lang="zh-CN" altLang="en-US" sz="1200" b="0" i="0" u="none" strike="noStrike" kern="1200" cap="none" spc="15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，安装凸肚窗</a:t>
            </a:r>
            <a:r>
              <a:rPr kumimoji="0" lang="zh-CN" altLang="en-US" sz="1100" b="0" i="0" u="none" strike="noStrike" kern="1200" cap="none" spc="15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a:t>
            </a:r>
          </a:p>
        </p:txBody>
      </p:sp>
      <p:sp>
        <p:nvSpPr>
          <p:cNvPr id="38" name="TextBox 30"/>
          <p:cNvSpPr txBox="1"/>
          <p:nvPr>
            <p:custDataLst>
              <p:tags r:id="rId18"/>
            </p:custDataLst>
          </p:nvPr>
        </p:nvSpPr>
        <p:spPr>
          <a:xfrm rot="900000">
            <a:off x="1009650" y="3803015"/>
            <a:ext cx="2357755" cy="424180"/>
          </a:xfrm>
          <a:prstGeom prst="rect">
            <a:avLst/>
          </a:prstGeom>
        </p:spPr>
        <p:txBody>
          <a:bodyPr lIns="82392" tIns="42843" rIns="82392" bIns="42843"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100" b="0"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    </a:t>
            </a:r>
            <a:r>
              <a:rPr kumimoji="0" lang="zh-CN" altLang="en-US" sz="1100" b="0"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rPr>
              <a:t>谈话刚开始，米考伯先生泣不成声，结束时竟又唱起歌来。</a:t>
            </a:r>
          </a:p>
        </p:txBody>
      </p:sp>
      <p:sp>
        <p:nvSpPr>
          <p:cNvPr id="39" name="TextBox 31"/>
          <p:cNvSpPr txBox="1"/>
          <p:nvPr>
            <p:custDataLst>
              <p:tags r:id="rId19"/>
            </p:custDataLst>
          </p:nvPr>
        </p:nvSpPr>
        <p:spPr>
          <a:xfrm rot="600000">
            <a:off x="1167765" y="2845435"/>
            <a:ext cx="1858010" cy="631825"/>
          </a:xfrm>
          <a:prstGeom prst="rect">
            <a:avLst/>
          </a:prstGeom>
        </p:spPr>
        <p:txBody>
          <a:bodyPr lIns="82392" tIns="42843" rIns="82392" bIns="42843"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（米考伯太太）</a:t>
            </a:r>
            <a:r>
              <a:rPr kumimoji="0" lang="en-US" altLang="zh-CN"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3</a:t>
            </a:r>
            <a:r>
              <a:rPr kumimoji="0" lang="zh-CN" altLang="en-US"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点钟为</a:t>
            </a:r>
            <a:r>
              <a:rPr kumimoji="0" lang="zh-CN" altLang="en-US" sz="11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缴税</a:t>
            </a:r>
            <a:r>
              <a:rPr kumimoji="0" lang="zh-CN" altLang="en-US"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急得死去活来，</a:t>
            </a:r>
            <a:r>
              <a:rPr kumimoji="0" lang="en-US" altLang="zh-CN"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4</a:t>
            </a:r>
            <a:r>
              <a:rPr kumimoji="0" lang="zh-CN" altLang="en-US"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点钟就吃起炸羊排，喝起酒来。</a:t>
            </a:r>
            <a:endParaRPr kumimoji="0" lang="zh-CN" altLang="en-US" sz="500" b="1" i="0" u="none" strike="noStrike" kern="1200" cap="none" spc="15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0" name="TextBox 32"/>
          <p:cNvSpPr txBox="1"/>
          <p:nvPr>
            <p:custDataLst>
              <p:tags r:id="rId20"/>
            </p:custDataLst>
          </p:nvPr>
        </p:nvSpPr>
        <p:spPr>
          <a:xfrm rot="600000">
            <a:off x="2113915" y="2137410"/>
            <a:ext cx="1850390" cy="746125"/>
          </a:xfrm>
          <a:prstGeom prst="rect">
            <a:avLst/>
          </a:prstGeom>
        </p:spPr>
        <p:txBody>
          <a:bodyPr lIns="82392" tIns="42843" rIns="82392" bIns="42843"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（米考伯）做出抹脖子的动作，不到半小时，就擦亮皮鞋哼着小曲出门。</a:t>
            </a:r>
          </a:p>
        </p:txBody>
      </p:sp>
      <p:sp>
        <p:nvSpPr>
          <p:cNvPr id="42" name="TextBox 34"/>
          <p:cNvSpPr txBox="1"/>
          <p:nvPr>
            <p:custDataLst>
              <p:tags r:id="rId21"/>
            </p:custDataLst>
          </p:nvPr>
        </p:nvSpPr>
        <p:spPr>
          <a:xfrm>
            <a:off x="4015105" y="2531745"/>
            <a:ext cx="2006600" cy="658495"/>
          </a:xfrm>
          <a:prstGeom prst="rect">
            <a:avLst/>
          </a:prstGeom>
        </p:spPr>
        <p:txBody>
          <a:bodyPr lIns="82392" tIns="42843" rIns="82392" bIns="42843" rtlCol="0" anchor="t">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（米考伯太太）刚被法院</a:t>
            </a:r>
            <a:r>
              <a:rPr kumimoji="0" lang="zh-CN" altLang="en-US" sz="1100" b="1" i="0" u="none" strike="noStrike" kern="1200" cap="none" spc="0" normalizeH="0" baseline="0" noProof="0">
                <a:ln>
                  <a:noFill/>
                </a:ln>
                <a:solidFill>
                  <a:srgbClr val="C00000"/>
                </a:solidFill>
                <a:effectLst/>
                <a:uLnTx/>
                <a:uFillTx/>
                <a:latin typeface="Calibri"/>
                <a:ea typeface="宋体" panose="02010600030101010101" pitchFamily="2" charset="-122"/>
                <a:cs typeface="+mn-cs"/>
                <a:sym typeface="+mn-ea"/>
              </a:rPr>
              <a:t>强制执行没收财产</a:t>
            </a:r>
            <a:r>
              <a:rPr kumimoji="0" lang="zh-CN" altLang="en-US" sz="11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，晚上就吃起炸牛排，兴致勃勃聊起往事。</a:t>
            </a:r>
            <a:endParaRPr kumimoji="0" lang="zh-CN" altLang="en-US" sz="11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650" b="0" i="0" u="none" strike="noStrike" kern="1200" cap="none" spc="150" normalizeH="0" baseline="0" noProof="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sp>
        <p:nvSpPr>
          <p:cNvPr id="14" name="TextBox 12"/>
          <p:cNvSpPr txBox="1"/>
          <p:nvPr>
            <p:custDataLst>
              <p:tags r:id="rId22"/>
            </p:custDataLst>
          </p:nvPr>
        </p:nvSpPr>
        <p:spPr>
          <a:xfrm rot="20391346">
            <a:off x="2290335" y="5059083"/>
            <a:ext cx="1725693" cy="424234"/>
          </a:xfrm>
          <a:prstGeom prst="rect">
            <a:avLst/>
          </a:prstGeom>
        </p:spPr>
        <p:txBody>
          <a:bodyPr lIns="82392" tIns="42843" rIns="82392" bIns="42843" rtlCol="0" anchor="ctr" anchorCtr="0">
            <a:norm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50" b="1" i="0" u="none" strike="noStrike" kern="1200" cap="none" spc="150" normalizeH="0" baseline="0" noProof="0">
                <a:ln>
                  <a:noFill/>
                </a:ln>
                <a:solidFill>
                  <a:srgbClr val="1D41D5"/>
                </a:solidFill>
                <a:effectLst/>
                <a:uLnTx/>
                <a:uFillTx/>
                <a:latin typeface="微软雅黑" panose="020B0503020204020204" pitchFamily="34" charset="-122"/>
                <a:ea typeface="微软雅黑" panose="020B0503020204020204" pitchFamily="34" charset="-122"/>
                <a:cs typeface="+mn-cs"/>
              </a:rPr>
              <a:t>被迫典当</a:t>
            </a:r>
          </a:p>
        </p:txBody>
      </p:sp>
      <p:sp>
        <p:nvSpPr>
          <p:cNvPr id="43" name="文本框 42"/>
          <p:cNvSpPr txBox="1"/>
          <p:nvPr/>
        </p:nvSpPr>
        <p:spPr>
          <a:xfrm>
            <a:off x="242822" y="5978348"/>
            <a:ext cx="10788015" cy="338554"/>
          </a:xfrm>
          <a:prstGeom prst="rect">
            <a:avLst/>
          </a:prstGeom>
          <a:noFill/>
          <a:ln w="28575" cmpd="sng">
            <a:solidFill>
              <a:srgbClr val="C00000"/>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米考伯个性：底层生活中被裹挟的穷人的乐观，乐观主义背后的不思进取、安于现状，生活困窘前的故作优雅、体面</a:t>
            </a:r>
            <a:endParaRPr kumimoji="0" lang="en-US" altLang="zh-CN" sz="16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09436E-249A-4E91-8808-C7E39DDE891B}"/>
              </a:ext>
            </a:extLst>
          </p:cNvPr>
          <p:cNvSpPr>
            <a:spLocks noGrp="1"/>
          </p:cNvSpPr>
          <p:nvPr>
            <p:ph type="title"/>
          </p:nvPr>
        </p:nvSpPr>
        <p:spPr/>
        <p:txBody>
          <a:bodyPr/>
          <a:lstStyle/>
          <a:p>
            <a:r>
              <a:rPr lang="en-US" altLang="zh-CN" sz="3600" dirty="0">
                <a:solidFill>
                  <a:prstClr val="black"/>
                </a:solidFill>
              </a:rPr>
              <a:t>              《</a:t>
            </a:r>
            <a:r>
              <a:rPr lang="zh-CN" altLang="en-US" sz="3600" dirty="0">
                <a:solidFill>
                  <a:prstClr val="black"/>
                </a:solidFill>
              </a:rPr>
              <a:t>大卫</a:t>
            </a:r>
            <a:r>
              <a:rPr lang="en-US" altLang="zh-CN" sz="3600" dirty="0">
                <a:solidFill>
                  <a:prstClr val="black"/>
                </a:solidFill>
              </a:rPr>
              <a:t>·</a:t>
            </a:r>
            <a:r>
              <a:rPr lang="zh-CN" altLang="en-US" sz="3600" dirty="0">
                <a:solidFill>
                  <a:prstClr val="black"/>
                </a:solidFill>
              </a:rPr>
              <a:t>科波菲尔</a:t>
            </a:r>
            <a:r>
              <a:rPr lang="en-US" altLang="zh-CN" sz="3600" dirty="0">
                <a:solidFill>
                  <a:prstClr val="black"/>
                </a:solidFill>
              </a:rPr>
              <a:t>》</a:t>
            </a:r>
            <a:endParaRPr lang="zh-CN" altLang="en-US" dirty="0"/>
          </a:p>
        </p:txBody>
      </p:sp>
      <p:sp>
        <p:nvSpPr>
          <p:cNvPr id="3" name="内容占位符 2">
            <a:extLst>
              <a:ext uri="{FF2B5EF4-FFF2-40B4-BE49-F238E27FC236}">
                <a16:creationId xmlns:a16="http://schemas.microsoft.com/office/drawing/2014/main" id="{7FAA9613-D045-485E-A283-CC343EED205F}"/>
              </a:ext>
            </a:extLst>
          </p:cNvPr>
          <p:cNvSpPr>
            <a:spLocks noGrp="1"/>
          </p:cNvSpPr>
          <p:nvPr>
            <p:ph sz="half" idx="1"/>
          </p:nvPr>
        </p:nvSpPr>
        <p:spPr>
          <a:xfrm>
            <a:off x="180256" y="2095268"/>
            <a:ext cx="10705459" cy="4460062"/>
          </a:xfrm>
        </p:spPr>
        <p:txBody>
          <a:bodyPr>
            <a:normAutofit lnSpcReduction="10000"/>
          </a:bodyPr>
          <a:lstStyle/>
          <a:p>
            <a:pPr marL="0" indent="0">
              <a:buNone/>
            </a:pPr>
            <a:r>
              <a:rPr lang="zh-CN" altLang="en-US" sz="2800" dirty="0"/>
              <a:t>任务二：</a:t>
            </a:r>
            <a:endParaRPr lang="en-US" altLang="zh-CN" sz="2800" dirty="0"/>
          </a:p>
          <a:p>
            <a:pPr marL="0" indent="0">
              <a:buNone/>
            </a:pPr>
            <a:r>
              <a:rPr lang="en-US" altLang="zh-CN" sz="2800" dirty="0"/>
              <a:t>    </a:t>
            </a:r>
            <a:r>
              <a:rPr lang="zh-CN" altLang="en-US" sz="2800" dirty="0"/>
              <a:t>大卫对于米考伯先生（或夫妇）的个性特点是一种强烈的否定、批判还是同情、体谅和包容？请</a:t>
            </a:r>
            <a:r>
              <a:rPr lang="zh-CN" altLang="en-US" sz="2800" dirty="0">
                <a:highlight>
                  <a:srgbClr val="FFFF00"/>
                </a:highlight>
              </a:rPr>
              <a:t>结合课文</a:t>
            </a:r>
            <a:r>
              <a:rPr lang="zh-CN" altLang="en-US" sz="2800" dirty="0"/>
              <a:t>加以分析。</a:t>
            </a:r>
            <a:endParaRPr lang="en-US" altLang="zh-CN" sz="2800" dirty="0"/>
          </a:p>
          <a:p>
            <a:pPr marL="0" indent="0">
              <a:buNone/>
            </a:pPr>
            <a:r>
              <a:rPr lang="en-US" altLang="zh-CN" sz="2800" dirty="0"/>
              <a:t>    </a:t>
            </a:r>
            <a:r>
              <a:rPr lang="zh-CN" altLang="en-US" sz="2800" dirty="0">
                <a:solidFill>
                  <a:srgbClr val="FF0000"/>
                </a:solidFill>
              </a:rPr>
              <a:t>学生通过文本分析不难发现，大卫对米考伯一家的态度不仅不是强烈的否定和批判，而且是在同情、体谅和包容的基础上，还给予了力所能及的温暖帮助。</a:t>
            </a:r>
            <a:endParaRPr lang="en-US" altLang="zh-CN" sz="2800" dirty="0">
              <a:solidFill>
                <a:srgbClr val="FF0000"/>
              </a:solidFill>
            </a:endParaRPr>
          </a:p>
          <a:p>
            <a:pPr marL="0" indent="0">
              <a:buNone/>
            </a:pPr>
            <a:r>
              <a:rPr lang="en-US" altLang="zh-CN" sz="2800" dirty="0">
                <a:solidFill>
                  <a:srgbClr val="FF0000"/>
                </a:solidFill>
              </a:rPr>
              <a:t>    </a:t>
            </a:r>
            <a:r>
              <a:rPr lang="zh-CN" altLang="en-US" sz="2800" dirty="0">
                <a:highlight>
                  <a:srgbClr val="00FFFF"/>
                </a:highlight>
              </a:rPr>
              <a:t>既然如此，为什么在大卫的叙述口吻里，又充满了对米考伯的嘲讽和揶揄呢</a:t>
            </a:r>
            <a:r>
              <a:rPr lang="zh-CN" altLang="en-US" sz="2800" dirty="0"/>
              <a:t>？</a:t>
            </a:r>
            <a:endParaRPr lang="en-US" altLang="zh-CN" sz="2800" dirty="0"/>
          </a:p>
          <a:p>
            <a:pPr marL="0" indent="0">
              <a:buNone/>
            </a:pPr>
            <a:r>
              <a:rPr lang="en-US" altLang="zh-CN" sz="2800" dirty="0"/>
              <a:t>    </a:t>
            </a:r>
            <a:r>
              <a:rPr lang="zh-CN" altLang="en-US" sz="2800" dirty="0"/>
              <a:t>如，“我真以为他的心碎了，我的心也碎了。可是我后来听说，就在那天上午，还有人看到他正兴高采烈地玩九柱戏呢！”</a:t>
            </a:r>
          </a:p>
        </p:txBody>
      </p:sp>
    </p:spTree>
    <p:extLst>
      <p:ext uri="{BB962C8B-B14F-4D97-AF65-F5344CB8AC3E}">
        <p14:creationId xmlns:p14="http://schemas.microsoft.com/office/powerpoint/2010/main" val="16294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80255" y="119858"/>
            <a:ext cx="11121027" cy="1080347"/>
          </a:xfrm>
        </p:spPr>
        <p:txBody>
          <a:bodyPr>
            <a:noAutofit/>
          </a:bodyPr>
          <a:lstStyle/>
          <a:p>
            <a:br>
              <a:rPr lang="en-US" altLang="zh-CN" sz="3200" dirty="0">
                <a:solidFill>
                  <a:schemeClr val="bg1"/>
                </a:solidFill>
                <a:sym typeface="+mn-ea"/>
              </a:rPr>
            </a:br>
            <a:r>
              <a:rPr lang="zh-CN" altLang="en-US" sz="3200" dirty="0">
                <a:solidFill>
                  <a:schemeClr val="bg1"/>
                </a:solidFill>
                <a:sym typeface="+mn-ea"/>
              </a:rPr>
              <a:t>教学支架：</a:t>
            </a:r>
            <a:r>
              <a:rPr lang="zh-CN" altLang="en-US" sz="3200" b="1" dirty="0">
                <a:solidFill>
                  <a:schemeClr val="bg1"/>
                </a:solidFill>
              </a:rPr>
              <a:t>英式幽默</a:t>
            </a:r>
            <a:br>
              <a:rPr lang="zh-CN" altLang="en-US" sz="3200" b="1" dirty="0"/>
            </a:br>
            <a:endParaRPr lang="zh-CN" altLang="en-US" sz="3200" dirty="0">
              <a:solidFill>
                <a:schemeClr val="bg1"/>
              </a:solidFill>
              <a:sym typeface="+mn-ea"/>
            </a:endParaRPr>
          </a:p>
        </p:txBody>
      </p:sp>
      <p:sp>
        <p:nvSpPr>
          <p:cNvPr id="2" name="内容占位符 1"/>
          <p:cNvSpPr>
            <a:spLocks noGrp="1"/>
          </p:cNvSpPr>
          <p:nvPr>
            <p:ph idx="1"/>
          </p:nvPr>
        </p:nvSpPr>
        <p:spPr>
          <a:xfrm>
            <a:off x="252095" y="1629410"/>
            <a:ext cx="10657205" cy="4816475"/>
          </a:xfrm>
          <a:noFill/>
        </p:spPr>
        <p:style>
          <a:lnRef idx="2">
            <a:schemeClr val="accent1"/>
          </a:lnRef>
          <a:fillRef idx="1">
            <a:schemeClr val="lt1"/>
          </a:fillRef>
          <a:effectRef idx="0">
            <a:schemeClr val="accent1"/>
          </a:effectRef>
          <a:fontRef idx="minor">
            <a:schemeClr val="dk1"/>
          </a:fontRef>
        </p:style>
        <p:txBody>
          <a:bodyPr>
            <a:normAutofit/>
          </a:bodyPr>
          <a:lstStyle/>
          <a:p>
            <a:pPr marL="0" indent="0" algn="l">
              <a:buNone/>
            </a:pPr>
            <a:r>
              <a:rPr lang="en-US" altLang="zh-CN" b="1" dirty="0"/>
              <a:t>   </a:t>
            </a:r>
            <a:r>
              <a:rPr lang="zh-CN" altLang="en-US" b="1" dirty="0"/>
              <a:t>“英式幽默”：又常被人们称为“冷幽默”，因为它讲究</a:t>
            </a:r>
            <a:r>
              <a:rPr lang="zh-CN" altLang="en-US" b="1" dirty="0">
                <a:highlight>
                  <a:srgbClr val="FFFF00"/>
                </a:highlight>
              </a:rPr>
              <a:t>克制、含蓄</a:t>
            </a:r>
            <a:r>
              <a:rPr lang="zh-CN" altLang="en-US" b="1" dirty="0"/>
              <a:t>，其中包含大量的双关词、反语、荒诞的情节、讽刺以及自嘲。</a:t>
            </a:r>
          </a:p>
          <a:p>
            <a:pPr marL="0" indent="0" algn="l">
              <a:buNone/>
            </a:pPr>
            <a:r>
              <a:rPr lang="en-US" altLang="zh-CN" b="1" dirty="0"/>
              <a:t>    </a:t>
            </a:r>
            <a:r>
              <a:rPr lang="zh-CN" altLang="en-US" b="1" dirty="0"/>
              <a:t>讽刺是英式幽默的精髓，它主要通过对事物轻描淡写或夸大其辞来提醒读者留心言外之意。</a:t>
            </a:r>
          </a:p>
          <a:p>
            <a:pPr marL="0" indent="0" algn="l">
              <a:buNone/>
            </a:pPr>
            <a:endParaRPr lang="zh-CN" altLang="en-US" b="1" dirty="0"/>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3" name="图片 2"/>
          <p:cNvPicPr>
            <a:picLocks noChangeAspect="1"/>
          </p:cNvPicPr>
          <p:nvPr/>
        </p:nvPicPr>
        <p:blipFill>
          <a:blip r:embed="rId2"/>
          <a:stretch>
            <a:fillRect/>
          </a:stretch>
        </p:blipFill>
        <p:spPr>
          <a:xfrm>
            <a:off x="2556520" y="3251517"/>
            <a:ext cx="4510405" cy="2918460"/>
          </a:xfrm>
          <a:prstGeom prst="rect">
            <a:avLst/>
          </a:prstGeom>
        </p:spPr>
      </p:pic>
      <p:sp>
        <p:nvSpPr>
          <p:cNvPr id="5" name="左箭头标注 4"/>
          <p:cNvSpPr/>
          <p:nvPr/>
        </p:nvSpPr>
        <p:spPr>
          <a:xfrm>
            <a:off x="7042518" y="3501008"/>
            <a:ext cx="3569335" cy="2275205"/>
          </a:xfrm>
          <a:prstGeom prst="leftArrowCallou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一个男的落水后向岸边的老人求救，但老人不理会他。只有当他说了一长串复杂的英式礼貌语之后老人才去帮他，讽刺英国人的繁文缛节，分不清主次。</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8248" y="188641"/>
            <a:ext cx="11193035" cy="864096"/>
          </a:xfrm>
        </p:spPr>
        <p:txBody>
          <a:bodyPr/>
          <a:lstStyle/>
          <a:p>
            <a:r>
              <a:rPr lang="zh-CN" altLang="en-US" sz="3200" dirty="0">
                <a:solidFill>
                  <a:prstClr val="white"/>
                </a:solidFill>
                <a:sym typeface="+mn-ea"/>
              </a:rPr>
              <a:t>教学支架：</a:t>
            </a:r>
            <a:r>
              <a:rPr lang="zh-CN" altLang="en-US" sz="3200" b="1" dirty="0">
                <a:solidFill>
                  <a:prstClr val="white"/>
                </a:solidFill>
              </a:rPr>
              <a:t>英式幽默</a:t>
            </a:r>
            <a:endParaRPr lang="zh-CN" altLang="en-US" dirty="0">
              <a:solidFill>
                <a:schemeClr val="bg1"/>
              </a:solidFill>
              <a:sym typeface="+mn-ea"/>
            </a:endParaRPr>
          </a:p>
        </p:txBody>
      </p:sp>
      <p:sp>
        <p:nvSpPr>
          <p:cNvPr id="2" name="内容占位符 1"/>
          <p:cNvSpPr>
            <a:spLocks noGrp="1"/>
          </p:cNvSpPr>
          <p:nvPr>
            <p:ph idx="1"/>
          </p:nvPr>
        </p:nvSpPr>
        <p:spPr>
          <a:xfrm>
            <a:off x="90128" y="1379306"/>
            <a:ext cx="10981456" cy="5358835"/>
          </a:xfrm>
          <a:noFill/>
        </p:spPr>
        <p:style>
          <a:lnRef idx="2">
            <a:schemeClr val="accent1"/>
          </a:lnRef>
          <a:fillRef idx="1">
            <a:schemeClr val="lt1"/>
          </a:fillRef>
          <a:effectRef idx="0">
            <a:schemeClr val="accent1"/>
          </a:effectRef>
          <a:fontRef idx="minor">
            <a:schemeClr val="dk1"/>
          </a:fontRef>
        </p:style>
        <p:txBody>
          <a:bodyPr>
            <a:normAutofit lnSpcReduction="10000"/>
          </a:bodyPr>
          <a:lstStyle/>
          <a:p>
            <a:pPr algn="l"/>
            <a:r>
              <a:rPr lang="zh-CN" altLang="en-US" sz="2800" b="1" dirty="0"/>
              <a:t> “英式幽默”的一大特点：</a:t>
            </a:r>
          </a:p>
          <a:p>
            <a:pPr marL="0" indent="0" algn="l">
              <a:buNone/>
            </a:pPr>
            <a:r>
              <a:rPr lang="zh-CN" altLang="en-US" sz="2800" b="1" dirty="0"/>
              <a:t>    幻想和荒诞。荒诞情节也经常出现在英式幽默中。英国人对于幻想和荒诞的追求跟经验主义有关。经验主义要求人们不断追求真实，但是对真实的追求无穷无尽，困难重重。在这种情况下，幻想和荒诞就成了</a:t>
            </a:r>
            <a:r>
              <a:rPr lang="zh-CN" altLang="en-US" sz="2800" b="1" dirty="0">
                <a:highlight>
                  <a:srgbClr val="FFFF00"/>
                </a:highlight>
              </a:rPr>
              <a:t>解压</a:t>
            </a:r>
            <a:r>
              <a:rPr lang="zh-CN" altLang="en-US" sz="2800" b="1" dirty="0"/>
              <a:t>的方式。</a:t>
            </a:r>
            <a:endParaRPr lang="en-US" altLang="zh-CN" sz="2800" b="1" dirty="0"/>
          </a:p>
          <a:p>
            <a:pPr marL="0" indent="0" algn="l">
              <a:buNone/>
            </a:pPr>
            <a:r>
              <a:rPr lang="en-US" altLang="zh-CN" sz="2800" b="1" dirty="0"/>
              <a:t>    </a:t>
            </a:r>
            <a:r>
              <a:rPr lang="zh-CN" altLang="en-US" sz="2800" b="1" dirty="0"/>
              <a:t>所以，“英式幽默”很多时候</a:t>
            </a:r>
            <a:r>
              <a:rPr lang="zh-CN" altLang="en-US" sz="2800" b="1" dirty="0">
                <a:highlight>
                  <a:srgbClr val="00FFFF"/>
                </a:highlight>
              </a:rPr>
              <a:t>不是强烈的批判，而是温和的调侃</a:t>
            </a:r>
            <a:r>
              <a:rPr lang="zh-CN" altLang="en-US" sz="2800" b="1" dirty="0"/>
              <a:t>。在这种英式的温和调侃中，展现人物的缺点，不一定就是对他的否定，很可能是对他的喜爱（</a:t>
            </a:r>
            <a:r>
              <a:rPr lang="zh-CN" altLang="en-US" sz="2800" b="1" dirty="0">
                <a:solidFill>
                  <a:srgbClr val="FF0000"/>
                </a:solidFill>
              </a:rPr>
              <a:t>今天的英国，依然有通过聚会时当面分享家人、朋友，甚至是同事的糗事，来表达善意的</a:t>
            </a:r>
            <a:r>
              <a:rPr lang="zh-CN" altLang="en-US" sz="2800" b="1" dirty="0">
                <a:solidFill>
                  <a:srgbClr val="FF0000"/>
                </a:solidFill>
                <a:highlight>
                  <a:srgbClr val="00FF00"/>
                </a:highlight>
              </a:rPr>
              <a:t>文化</a:t>
            </a:r>
            <a:r>
              <a:rPr lang="zh-CN" altLang="en-US" sz="2800" b="1" dirty="0">
                <a:solidFill>
                  <a:srgbClr val="FF0000"/>
                </a:solidFill>
              </a:rPr>
              <a:t>传统</a:t>
            </a:r>
            <a:r>
              <a:rPr lang="zh-CN" altLang="en-US" sz="2800" b="1" dirty="0"/>
              <a:t>）。</a:t>
            </a:r>
            <a:endParaRPr lang="en-US" altLang="zh-CN" sz="2800" b="1" dirty="0"/>
          </a:p>
          <a:p>
            <a:pPr marL="0" indent="0" algn="l">
              <a:buNone/>
            </a:pPr>
            <a:r>
              <a:rPr lang="en-US" altLang="zh-CN" sz="2800" b="1" dirty="0"/>
              <a:t>    </a:t>
            </a:r>
            <a:r>
              <a:rPr lang="zh-CN" altLang="en-US" sz="2800" b="1" dirty="0"/>
              <a:t>这就是为什么我们把它翻译成“英式幽默”，而不是“英式刻薄”</a:t>
            </a:r>
            <a:endParaRPr lang="en-US" altLang="zh-CN" sz="2800" b="1" dirty="0"/>
          </a:p>
          <a:p>
            <a:pPr marL="0" indent="0" algn="l">
              <a:buNone/>
            </a:pPr>
            <a:r>
              <a:rPr lang="en-US" altLang="zh-CN" sz="2800" b="1" dirty="0"/>
              <a:t>    </a:t>
            </a:r>
            <a:r>
              <a:rPr lang="zh-CN" altLang="en-US" sz="2800" b="1" dirty="0"/>
              <a:t>“英式幽默”是英国贵族文化与绅士文化的一部分。</a:t>
            </a:r>
            <a:endParaRPr lang="en-US" altLang="zh-CN" sz="2800" b="1" dirty="0"/>
          </a:p>
          <a:p>
            <a:pPr marL="0" indent="0" algn="l">
              <a:buNone/>
            </a:pPr>
            <a:r>
              <a:rPr lang="en-US" altLang="zh-CN" sz="2800" b="1" dirty="0"/>
              <a:t>    </a:t>
            </a:r>
            <a:r>
              <a:rPr lang="zh-CN" altLang="en-US" sz="2800" b="1" dirty="0"/>
              <a:t>大卫对米考伯夫妇的调侃，应属此类。</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barn(inVertical)">
                                      <p:cBhvr>
                                        <p:cTn id="3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20EAA-1206-4FE6-80BA-3E8F7556F1A3}"/>
              </a:ext>
            </a:extLst>
          </p:cNvPr>
          <p:cNvSpPr>
            <a:spLocks noGrp="1"/>
          </p:cNvSpPr>
          <p:nvPr>
            <p:ph type="title"/>
          </p:nvPr>
        </p:nvSpPr>
        <p:spPr>
          <a:xfrm>
            <a:off x="180256" y="-99392"/>
            <a:ext cx="10973072" cy="1224136"/>
          </a:xfrm>
        </p:spPr>
        <p:txBody>
          <a:bodyPr>
            <a:normAutofit/>
          </a:bodyPr>
          <a:lstStyle/>
          <a:p>
            <a:r>
              <a:rPr lang="zh-CN" altLang="en-US" sz="3600" dirty="0">
                <a:solidFill>
                  <a:prstClr val="white"/>
                </a:solidFill>
                <a:sym typeface="+mn-ea"/>
              </a:rPr>
              <a:t>教学支架：</a:t>
            </a:r>
            <a:r>
              <a:rPr lang="zh-CN" altLang="en-US" sz="3600" b="1" dirty="0">
                <a:solidFill>
                  <a:prstClr val="white"/>
                </a:solidFill>
              </a:rPr>
              <a:t>英式幽默</a:t>
            </a:r>
            <a:endParaRPr lang="zh-CN" altLang="en-US" sz="3600" dirty="0"/>
          </a:p>
        </p:txBody>
      </p:sp>
      <p:sp>
        <p:nvSpPr>
          <p:cNvPr id="3" name="内容占位符 2">
            <a:extLst>
              <a:ext uri="{FF2B5EF4-FFF2-40B4-BE49-F238E27FC236}">
                <a16:creationId xmlns:a16="http://schemas.microsoft.com/office/drawing/2014/main" id="{A807F61E-8898-468C-ADEF-133861283EF7}"/>
              </a:ext>
            </a:extLst>
          </p:cNvPr>
          <p:cNvSpPr>
            <a:spLocks noGrp="1"/>
          </p:cNvSpPr>
          <p:nvPr>
            <p:ph idx="1"/>
          </p:nvPr>
        </p:nvSpPr>
        <p:spPr>
          <a:xfrm>
            <a:off x="108248" y="1412776"/>
            <a:ext cx="10801200" cy="5142554"/>
          </a:xfrm>
        </p:spPr>
        <p:txBody>
          <a:bodyPr/>
          <a:lstStyle/>
          <a:p>
            <a:pPr marL="0" indent="0" algn="l">
              <a:buNone/>
            </a:pPr>
            <a:r>
              <a:rPr lang="zh-CN" altLang="en-US" sz="3200" dirty="0"/>
              <a:t>延伸思考：</a:t>
            </a:r>
            <a:endParaRPr lang="en-US" altLang="zh-CN" sz="3200" dirty="0"/>
          </a:p>
          <a:p>
            <a:pPr marL="0" indent="0" algn="l">
              <a:buNone/>
            </a:pPr>
            <a:r>
              <a:rPr lang="en-US" altLang="zh-CN" dirty="0"/>
              <a:t>     </a:t>
            </a:r>
            <a:r>
              <a:rPr lang="zh-CN" altLang="en-US" sz="3200" dirty="0"/>
              <a:t>米考伯先生的口头禅其实也是狄更斯的“英式幽默”：</a:t>
            </a:r>
            <a:endParaRPr lang="en-US" altLang="zh-CN" sz="3200" dirty="0"/>
          </a:p>
          <a:p>
            <a:pPr marL="0" indent="0" algn="l">
              <a:buNone/>
            </a:pPr>
            <a:r>
              <a:rPr lang="en-US" altLang="zh-CN" sz="3200" dirty="0"/>
              <a:t>   </a:t>
            </a:r>
            <a:r>
              <a:rPr lang="zh-CN" altLang="en-US" sz="3200" dirty="0"/>
              <a:t> 说话啰嗦的人，反而喜欢说“简而言之”；</a:t>
            </a:r>
            <a:endParaRPr lang="en-US" altLang="zh-CN" sz="3200" dirty="0"/>
          </a:p>
          <a:p>
            <a:pPr marL="0" indent="0" algn="l">
              <a:buNone/>
            </a:pPr>
            <a:r>
              <a:rPr lang="en-US" altLang="zh-CN" sz="3200" dirty="0"/>
              <a:t>    </a:t>
            </a:r>
            <a:r>
              <a:rPr lang="zh-CN" altLang="en-US" sz="3200" dirty="0"/>
              <a:t>文化水平不是很高的人，反而愿意把“简而言之”这样听起来文雅的词汇挂在嘴边。</a:t>
            </a:r>
            <a:endParaRPr lang="en-US" altLang="zh-CN" sz="3200" dirty="0"/>
          </a:p>
          <a:p>
            <a:pPr marL="0" indent="0" algn="l">
              <a:buNone/>
            </a:pPr>
            <a:r>
              <a:rPr lang="en-US" altLang="zh-CN" sz="3200" dirty="0"/>
              <a:t>    </a:t>
            </a:r>
            <a:r>
              <a:rPr lang="zh-CN" altLang="en-US" sz="3200" dirty="0"/>
              <a:t>这里面就有一种温和的调侃，用</a:t>
            </a:r>
            <a:r>
              <a:rPr lang="zh-CN" altLang="en-US" sz="3200" dirty="0">
                <a:highlight>
                  <a:srgbClr val="FFFF00"/>
                </a:highlight>
              </a:rPr>
              <a:t>反差感</a:t>
            </a:r>
            <a:r>
              <a:rPr lang="zh-CN" altLang="en-US" sz="3200" dirty="0"/>
              <a:t>展示人物形象的丰满与“可爱”（</a:t>
            </a:r>
            <a:r>
              <a:rPr lang="zh-CN" altLang="en-US" sz="3200" dirty="0">
                <a:solidFill>
                  <a:srgbClr val="FF0000"/>
                </a:solidFill>
              </a:rPr>
              <a:t>虽有缺点，但很有意思</a:t>
            </a:r>
            <a:r>
              <a:rPr lang="zh-CN" altLang="en-US" sz="3200" dirty="0"/>
              <a:t>）；</a:t>
            </a:r>
            <a:endParaRPr lang="en-US" altLang="zh-CN" sz="3200" dirty="0"/>
          </a:p>
          <a:p>
            <a:pPr marL="0" indent="0" algn="l">
              <a:buNone/>
            </a:pPr>
            <a:r>
              <a:rPr lang="en-US" altLang="zh-CN" sz="3200" dirty="0"/>
              <a:t>    </a:t>
            </a:r>
            <a:r>
              <a:rPr lang="zh-CN" altLang="en-US" sz="3200" dirty="0"/>
              <a:t>“时来运转”也是如此，运气一直不好的人，反而愿意说“时来运转”。</a:t>
            </a:r>
          </a:p>
        </p:txBody>
      </p:sp>
    </p:spTree>
    <p:extLst>
      <p:ext uri="{BB962C8B-B14F-4D97-AF65-F5344CB8AC3E}">
        <p14:creationId xmlns:p14="http://schemas.microsoft.com/office/powerpoint/2010/main" val="32845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09D68C-E610-47CC-8699-0BF3C0DDF9D2}"/>
              </a:ext>
            </a:extLst>
          </p:cNvPr>
          <p:cNvSpPr>
            <a:spLocks noGrp="1"/>
          </p:cNvSpPr>
          <p:nvPr>
            <p:ph type="title"/>
          </p:nvPr>
        </p:nvSpPr>
        <p:spPr>
          <a:xfrm>
            <a:off x="554968" y="302670"/>
            <a:ext cx="10609720" cy="701870"/>
          </a:xfrm>
        </p:spPr>
        <p:txBody>
          <a:bodyPr>
            <a:normAutofit fontScale="90000"/>
          </a:bodyPr>
          <a:lstStyle/>
          <a:p>
            <a:pPr marL="457200" lvl="0" indent="-457200">
              <a:spcBef>
                <a:spcPct val="20000"/>
              </a:spcBef>
              <a:buFont typeface="Wingdings" panose="05000000000000000000" pitchFamily="2" charset="2"/>
              <a:buChar char="Ø"/>
            </a:pPr>
            <a:r>
              <a:rPr lang="zh-CN" altLang="en-US" sz="3200" dirty="0">
                <a:solidFill>
                  <a:prstClr val="white"/>
                </a:solidFill>
                <a:sym typeface="+mn-ea"/>
              </a:rPr>
              <a:t>          </a:t>
            </a:r>
            <a:br>
              <a:rPr lang="en-US" altLang="zh-CN" sz="3200" dirty="0">
                <a:solidFill>
                  <a:prstClr val="white"/>
                </a:solidFill>
                <a:sym typeface="+mn-ea"/>
              </a:rPr>
            </a:br>
            <a:r>
              <a:rPr lang="en-US" altLang="zh-CN" sz="3200" dirty="0">
                <a:solidFill>
                  <a:prstClr val="white"/>
                </a:solidFill>
                <a:sym typeface="+mn-ea"/>
              </a:rPr>
              <a:t>             </a:t>
            </a:r>
            <a:r>
              <a:rPr lang="zh-CN" altLang="en-US" sz="3200" dirty="0">
                <a:solidFill>
                  <a:prstClr val="white"/>
                </a:solidFill>
                <a:sym typeface="+mn-ea"/>
              </a:rPr>
              <a:t> </a:t>
            </a:r>
            <a:r>
              <a:rPr lang="en-US" altLang="zh-CN" sz="4000" dirty="0">
                <a:solidFill>
                  <a:schemeClr val="bg1"/>
                </a:solidFill>
                <a:cs typeface="+mn-cs"/>
              </a:rPr>
              <a:t>《</a:t>
            </a:r>
            <a:r>
              <a:rPr lang="zh-CN" altLang="en-US" sz="4000" dirty="0">
                <a:solidFill>
                  <a:schemeClr val="bg1"/>
                </a:solidFill>
                <a:cs typeface="+mn-cs"/>
              </a:rPr>
              <a:t>大卫</a:t>
            </a:r>
            <a:r>
              <a:rPr lang="en-US" altLang="zh-CN" sz="4000" dirty="0">
                <a:solidFill>
                  <a:schemeClr val="bg1"/>
                </a:solidFill>
                <a:cs typeface="+mn-cs"/>
              </a:rPr>
              <a:t>·</a:t>
            </a:r>
            <a:r>
              <a:rPr lang="zh-CN" altLang="en-US" sz="4000" dirty="0">
                <a:solidFill>
                  <a:schemeClr val="bg1"/>
                </a:solidFill>
                <a:cs typeface="+mn-cs"/>
              </a:rPr>
              <a:t>科波菲尔</a:t>
            </a:r>
            <a:r>
              <a:rPr lang="en-US" altLang="zh-CN" sz="4000" dirty="0">
                <a:solidFill>
                  <a:schemeClr val="bg1"/>
                </a:solidFill>
                <a:cs typeface="+mn-cs"/>
              </a:rPr>
              <a:t>》</a:t>
            </a:r>
            <a:br>
              <a:rPr lang="zh-CN" altLang="en-US" sz="4000" dirty="0">
                <a:solidFill>
                  <a:schemeClr val="bg1"/>
                </a:solidFill>
                <a:cs typeface="+mn-cs"/>
              </a:rPr>
            </a:br>
            <a:r>
              <a:rPr lang="zh-CN" altLang="en-US" sz="3200" dirty="0">
                <a:solidFill>
                  <a:prstClr val="white"/>
                </a:solidFill>
                <a:sym typeface="+mn-ea"/>
              </a:rPr>
              <a:t>   </a:t>
            </a:r>
            <a:endParaRPr lang="zh-CN" altLang="en-US" dirty="0"/>
          </a:p>
        </p:txBody>
      </p:sp>
      <p:sp>
        <p:nvSpPr>
          <p:cNvPr id="3" name="内容占位符 2">
            <a:extLst>
              <a:ext uri="{FF2B5EF4-FFF2-40B4-BE49-F238E27FC236}">
                <a16:creationId xmlns:a16="http://schemas.microsoft.com/office/drawing/2014/main" id="{7A84855D-5879-4E38-B3F1-BB70B815A98F}"/>
              </a:ext>
            </a:extLst>
          </p:cNvPr>
          <p:cNvSpPr>
            <a:spLocks noGrp="1"/>
          </p:cNvSpPr>
          <p:nvPr>
            <p:ph sz="half" idx="1"/>
          </p:nvPr>
        </p:nvSpPr>
        <p:spPr>
          <a:xfrm>
            <a:off x="108248" y="1412776"/>
            <a:ext cx="10945215" cy="5142554"/>
          </a:xfrm>
        </p:spPr>
        <p:txBody>
          <a:bodyPr>
            <a:normAutofit fontScale="92500"/>
          </a:bodyPr>
          <a:lstStyle/>
          <a:p>
            <a:r>
              <a:rPr lang="zh-CN" altLang="en-US" sz="2800" dirty="0"/>
              <a:t>任务三：</a:t>
            </a:r>
            <a:endParaRPr lang="en-US" altLang="zh-CN" sz="2800" dirty="0"/>
          </a:p>
          <a:p>
            <a:pPr marL="0" indent="0">
              <a:buNone/>
            </a:pPr>
            <a:r>
              <a:rPr lang="en-US" altLang="zh-CN" sz="2800" dirty="0"/>
              <a:t>    </a:t>
            </a:r>
            <a:r>
              <a:rPr lang="zh-CN" altLang="en-US" sz="2800" dirty="0"/>
              <a:t>你觉得大卫在与米考伯一家相处的过程中是否实现了精神上的成长？如果有的话，大卫从一个什么样的人成长为一个什么样的人？这种成长的动因是什么？请</a:t>
            </a:r>
            <a:r>
              <a:rPr lang="zh-CN" altLang="en-US" sz="2800" dirty="0">
                <a:highlight>
                  <a:srgbClr val="FFFF00"/>
                </a:highlight>
              </a:rPr>
              <a:t>结合课文</a:t>
            </a:r>
            <a:r>
              <a:rPr lang="zh-CN" altLang="en-US" sz="2800" dirty="0"/>
              <a:t>，加以分析。</a:t>
            </a:r>
            <a:endParaRPr lang="en-US" altLang="zh-CN" sz="2800" dirty="0"/>
          </a:p>
          <a:p>
            <a:r>
              <a:rPr lang="zh-CN" altLang="en-US" sz="2800" dirty="0">
                <a:solidFill>
                  <a:srgbClr val="FF0000"/>
                </a:solidFill>
              </a:rPr>
              <a:t>明确</a:t>
            </a:r>
            <a:r>
              <a:rPr lang="zh-CN" altLang="en-US" sz="2800" dirty="0"/>
              <a:t>：学生通过分析文本，不难看出大卫原来是一个内心孤独、无奈、孤立无援、自怨自艾，对境遇的改变难以接受，对新的环境难以融入的比较自我的人。在后来与米考伯一家的相处中，大卫变成了一个富有同情心、责任感、乐于助人的少年。</a:t>
            </a:r>
            <a:endParaRPr lang="en-US" altLang="zh-CN" sz="2800" dirty="0"/>
          </a:p>
          <a:p>
            <a:r>
              <a:rPr lang="zh-CN" altLang="en-US" sz="2800" dirty="0"/>
              <a:t>成长的动因：米考伯一家给予了大卫真诚、信任、温暖，以及平等的友谊，这些别人不能给予的东西，这些虽有缺点却满含善良、美好的人性之光，破解了大卫的孤独，带给了他认同感、归属感、责任心，促成了他的成长。这也是大卫对他们一家产生同情和关心的原因。</a:t>
            </a:r>
          </a:p>
        </p:txBody>
      </p:sp>
    </p:spTree>
    <p:extLst>
      <p:ext uri="{BB962C8B-B14F-4D97-AF65-F5344CB8AC3E}">
        <p14:creationId xmlns:p14="http://schemas.microsoft.com/office/powerpoint/2010/main" val="36293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E7D18-06B0-49F5-8C80-90C8CE723967}"/>
              </a:ext>
            </a:extLst>
          </p:cNvPr>
          <p:cNvSpPr>
            <a:spLocks noGrp="1"/>
          </p:cNvSpPr>
          <p:nvPr>
            <p:ph type="title"/>
          </p:nvPr>
        </p:nvSpPr>
        <p:spPr/>
        <p:txBody>
          <a:bodyPr>
            <a:normAutofit/>
          </a:bodyPr>
          <a:lstStyle/>
          <a:p>
            <a:pPr algn="ctr"/>
            <a:r>
              <a:rPr lang="en-US" altLang="zh-CN" sz="3600" dirty="0"/>
              <a:t>《</a:t>
            </a:r>
            <a:r>
              <a:rPr lang="zh-CN" altLang="en-US" sz="3600" dirty="0"/>
              <a:t>复活</a:t>
            </a:r>
            <a:r>
              <a:rPr lang="en-US" altLang="zh-CN" sz="3600" dirty="0"/>
              <a:t>》</a:t>
            </a:r>
            <a:endParaRPr lang="zh-CN" altLang="en-US" sz="3600" dirty="0"/>
          </a:p>
        </p:txBody>
      </p:sp>
      <p:sp>
        <p:nvSpPr>
          <p:cNvPr id="3" name="内容占位符 2">
            <a:extLst>
              <a:ext uri="{FF2B5EF4-FFF2-40B4-BE49-F238E27FC236}">
                <a16:creationId xmlns:a16="http://schemas.microsoft.com/office/drawing/2014/main" id="{E333E57A-1BF1-4DD0-AD2F-C690C5115BD0}"/>
              </a:ext>
            </a:extLst>
          </p:cNvPr>
          <p:cNvSpPr>
            <a:spLocks noGrp="1"/>
          </p:cNvSpPr>
          <p:nvPr>
            <p:ph sz="half" idx="1"/>
          </p:nvPr>
        </p:nvSpPr>
        <p:spPr>
          <a:xfrm>
            <a:off x="180256" y="2276872"/>
            <a:ext cx="10705459" cy="4581128"/>
          </a:xfrm>
        </p:spPr>
        <p:txBody>
          <a:bodyPr>
            <a:normAutofit/>
          </a:bodyPr>
          <a:lstStyle/>
          <a:p>
            <a:r>
              <a:rPr lang="zh-CN" altLang="en-US" sz="3600" dirty="0">
                <a:solidFill>
                  <a:prstClr val="black"/>
                </a:solidFill>
              </a:rPr>
              <a:t>任务一：</a:t>
            </a:r>
            <a:endParaRPr lang="en-US" altLang="zh-CN" sz="3600" dirty="0">
              <a:solidFill>
                <a:prstClr val="black"/>
              </a:solidFill>
            </a:endParaRPr>
          </a:p>
          <a:p>
            <a:r>
              <a:rPr lang="zh-CN" altLang="en-US" sz="3600" dirty="0">
                <a:solidFill>
                  <a:prstClr val="black"/>
                </a:solidFill>
              </a:rPr>
              <a:t>请在课文中找出“玛丝洛娃”的口头禅是什么，并联系它出现时的整体背景、人物的神情、动作、其他语言等内容，分析“玛丝洛娃”为什么会说这句口头禅，以及说这句话时的心理和产生这种心理的原因。</a:t>
            </a:r>
            <a:endParaRPr lang="zh-CN" altLang="en-US" sz="3600" dirty="0"/>
          </a:p>
        </p:txBody>
      </p:sp>
    </p:spTree>
    <p:extLst>
      <p:ext uri="{BB962C8B-B14F-4D97-AF65-F5344CB8AC3E}">
        <p14:creationId xmlns:p14="http://schemas.microsoft.com/office/powerpoint/2010/main" val="31124717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485" y="404587"/>
            <a:ext cx="11153328" cy="635598"/>
          </a:xfrm>
        </p:spPr>
        <p:txBody>
          <a:bodyPr>
            <a:noAutofit/>
          </a:bodyPr>
          <a:lstStyle/>
          <a:p>
            <a:r>
              <a:rPr lang="zh-CN" sz="3600" dirty="0">
                <a:solidFill>
                  <a:schemeClr val="bg1"/>
                </a:solidFill>
                <a:sym typeface="+mn-ea"/>
              </a:rPr>
              <a:t>《复活</a:t>
            </a:r>
            <a:r>
              <a:rPr lang="zh-CN" altLang="en-US" sz="3600"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 name="文本框 4"/>
          <p:cNvSpPr txBox="1"/>
          <p:nvPr/>
        </p:nvSpPr>
        <p:spPr>
          <a:xfrm>
            <a:off x="8385" y="1627542"/>
            <a:ext cx="11153327"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P69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①</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您的话</a:t>
            </a:r>
            <a:r>
              <a:rPr kumimoji="0" lang="zh-CN" altLang="en-US" sz="28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真怪</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她鄙夷不屑地</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他有这样的感觉</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微笑着说。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②</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真怪</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她又说了一遍，接着摇摇头，向铁栅栏那边走去。</a:t>
            </a:r>
          </a:p>
        </p:txBody>
      </p:sp>
      <p:sp>
        <p:nvSpPr>
          <p:cNvPr id="9" name="文本框 8"/>
          <p:cNvSpPr txBox="1"/>
          <p:nvPr/>
        </p:nvSpPr>
        <p:spPr>
          <a:xfrm>
            <a:off x="3829172" y="3361910"/>
            <a:ext cx="6853818" cy="2677656"/>
          </a:xfrm>
          <a:prstGeom prst="rect">
            <a:avLst/>
          </a:prstGeom>
          <a:noFill/>
          <a:ln>
            <a:solidFill>
              <a:srgbClr val="C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支架性质的讨论</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玛丝洛娃两次说“真怪”，是因为聂赫留朵夫说了哪些话呢？玛丝洛娃为什么对他的话感到“真怪”？从她的“真怪”中可以看出玛丝洛娃怎样的处境？请</a:t>
            </a:r>
            <a:r>
              <a:rPr kumimoji="0" lang="zh-CN" altLang="en-US" sz="2800" b="1"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结合课文的前后语境</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，加以分析。</a:t>
            </a:r>
          </a:p>
        </p:txBody>
      </p:sp>
      <p:pic>
        <p:nvPicPr>
          <p:cNvPr id="10" name="图片 9" descr="src=http___nimg.ws.126.net__url=http%3A%2F%2Fdingyue.ws.126.net%2F2021%2F0828%2F6e42d0ecj00qyic69005pd200u000jvg01o0013q.jpg&amp;thumbnail=650x2147483647&amp;quality=80&amp;type=jpg&amp;refer=http___nimg.ws.126"/>
          <p:cNvPicPr>
            <a:picLocks noChangeAspect="1"/>
          </p:cNvPicPr>
          <p:nvPr/>
        </p:nvPicPr>
        <p:blipFill>
          <a:blip r:embed="rId2"/>
          <a:stretch>
            <a:fillRect/>
          </a:stretch>
        </p:blipFill>
        <p:spPr>
          <a:xfrm>
            <a:off x="324485" y="3357245"/>
            <a:ext cx="3390900" cy="2554545"/>
          </a:xfrm>
          <a:prstGeom prst="rect">
            <a:avLst/>
          </a:prstGeom>
        </p:spPr>
      </p:pic>
    </p:spTree>
    <p:extLst>
      <p:ext uri="{BB962C8B-B14F-4D97-AF65-F5344CB8AC3E}">
        <p14:creationId xmlns:p14="http://schemas.microsoft.com/office/powerpoint/2010/main" val="36533947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33681"/>
            <a:ext cx="11261104" cy="1196752"/>
          </a:xfrm>
        </p:spPr>
        <p:txBody>
          <a:bodyPr>
            <a:noAutofit/>
          </a:bodyPr>
          <a:lstStyle/>
          <a:p>
            <a:r>
              <a:rPr lang="zh-CN" sz="3600" dirty="0">
                <a:solidFill>
                  <a:schemeClr val="bg1"/>
                </a:solidFill>
                <a:sym typeface="+mn-ea"/>
              </a:rPr>
              <a:t>《复活</a:t>
            </a:r>
            <a:r>
              <a:rPr lang="zh-CN" altLang="en-US" sz="3600" dirty="0">
                <a:solidFill>
                  <a:schemeClr val="bg1"/>
                </a:solidFill>
                <a:sym typeface="+mn-ea"/>
              </a:rPr>
              <a:t>》</a:t>
            </a:r>
          </a:p>
        </p:txBody>
      </p:sp>
      <p:sp>
        <p:nvSpPr>
          <p:cNvPr id="3" name="内容占位符 2">
            <a:extLst>
              <a:ext uri="{FF2B5EF4-FFF2-40B4-BE49-F238E27FC236}">
                <a16:creationId xmlns:a16="http://schemas.microsoft.com/office/drawing/2014/main" id="{98427C64-EA0F-4029-AF77-0383AC75B8E1}"/>
              </a:ext>
            </a:extLst>
          </p:cNvPr>
          <p:cNvSpPr>
            <a:spLocks noGrp="1"/>
          </p:cNvSpPr>
          <p:nvPr>
            <p:ph idx="1"/>
          </p:nvPr>
        </p:nvSpPr>
        <p:spPr>
          <a:xfrm>
            <a:off x="0" y="1365815"/>
            <a:ext cx="10909448" cy="5189515"/>
          </a:xfrm>
        </p:spPr>
        <p:txBody>
          <a:bodyPr>
            <a:normAutofit fontScale="92500" lnSpcReduction="10000"/>
          </a:bodyPr>
          <a:lstStyle/>
          <a:p>
            <a:pPr algn="l"/>
            <a:r>
              <a:rPr lang="zh-CN" altLang="en-US" sz="2800" dirty="0">
                <a:solidFill>
                  <a:srgbClr val="FF0000"/>
                </a:solidFill>
              </a:rPr>
              <a:t>明确：</a:t>
            </a:r>
            <a:endParaRPr lang="en-US" altLang="zh-CN" sz="2800" dirty="0">
              <a:solidFill>
                <a:srgbClr val="FF0000"/>
              </a:solidFill>
            </a:endParaRPr>
          </a:p>
          <a:p>
            <a:pPr marL="0" indent="0" algn="l">
              <a:buNone/>
            </a:pPr>
            <a:r>
              <a:rPr lang="zh-CN" altLang="en-US" sz="2800" dirty="0"/>
              <a:t>    第一次：聂赫留朵夫：“卡秋莎！我来是要请求</a:t>
            </a:r>
            <a:r>
              <a:rPr lang="zh-CN" altLang="en-US" sz="2800" dirty="0">
                <a:highlight>
                  <a:srgbClr val="C0C0C0"/>
                </a:highlight>
              </a:rPr>
              <a:t>你</a:t>
            </a:r>
            <a:r>
              <a:rPr lang="zh-CN" altLang="en-US" sz="2800" dirty="0"/>
              <a:t>的饶恕，可是你没有回答我，你是不是</a:t>
            </a:r>
            <a:r>
              <a:rPr lang="zh-CN" altLang="en-US" sz="2800" dirty="0">
                <a:highlight>
                  <a:srgbClr val="00FFFF"/>
                </a:highlight>
              </a:rPr>
              <a:t>饶恕</a:t>
            </a:r>
            <a:r>
              <a:rPr lang="zh-CN" altLang="en-US" sz="2800" dirty="0"/>
              <a:t>我，或者，什么时候</a:t>
            </a:r>
            <a:r>
              <a:rPr lang="zh-CN" altLang="en-US" sz="2800" dirty="0">
                <a:highlight>
                  <a:srgbClr val="00FFFF"/>
                </a:highlight>
              </a:rPr>
              <a:t>饶恕</a:t>
            </a:r>
            <a:r>
              <a:rPr lang="zh-CN" altLang="en-US" sz="2800" dirty="0"/>
              <a:t>我。”他说，忽然对玛丝洛娃改称“</a:t>
            </a:r>
            <a:r>
              <a:rPr lang="zh-CN" altLang="en-US" sz="2800" dirty="0">
                <a:highlight>
                  <a:srgbClr val="C0C0C0"/>
                </a:highlight>
              </a:rPr>
              <a:t>你</a:t>
            </a:r>
            <a:r>
              <a:rPr lang="zh-CN" altLang="en-US" sz="2800" dirty="0"/>
              <a:t>”了。</a:t>
            </a:r>
            <a:endParaRPr lang="en-US" altLang="zh-CN" sz="2800" dirty="0"/>
          </a:p>
          <a:p>
            <a:pPr marL="0" indent="0" algn="l">
              <a:buNone/>
            </a:pPr>
            <a:r>
              <a:rPr lang="zh-CN" altLang="en-US" sz="2800" dirty="0"/>
              <a:t>    第二次：“您对我来说比妹妹还亲哪！”聂赫留朵夫说。</a:t>
            </a:r>
            <a:endParaRPr lang="en-US" altLang="zh-CN" sz="2800" dirty="0"/>
          </a:p>
          <a:p>
            <a:pPr marL="0" indent="0" algn="l">
              <a:buNone/>
            </a:pPr>
            <a:r>
              <a:rPr lang="zh-CN" altLang="en-US" sz="2800" dirty="0"/>
              <a:t>    玛丝洛娃对聂赫留朵夫的话感到“真怪”，是因为她对他的话不理解，有隔膜，因为聂赫留朵夫乞求的“饶恕”和他的道歉，对玛丝洛娃没有任何意义，因为事情已经过去了，而且对她现实的处境也没有帮助，无法让她活得更好，另外，对聂赫留朵夫自己也没有实际的价值。而聂赫留朵夫所谓的“比妹妹还亲”更让玛丝洛娃感觉莫名其妙，因为在她看来，她和聂之间完全不存在亲情般的美好情感。</a:t>
            </a:r>
            <a:endParaRPr lang="en-US" altLang="zh-CN" sz="2800" dirty="0"/>
          </a:p>
          <a:p>
            <a:pPr marL="0" indent="0" algn="l">
              <a:buNone/>
            </a:pPr>
            <a:r>
              <a:rPr lang="en-US" altLang="zh-CN" sz="2800" dirty="0"/>
              <a:t>    </a:t>
            </a:r>
            <a:r>
              <a:rPr lang="zh-CN" altLang="en-US" sz="2800" dirty="0"/>
              <a:t>说明此时的玛丝洛娃已经是一个遭受抛弃后饱尝世事艰辛，对真爱、真情、真心不再相信，只在乎眼前实际利益的女囚。</a:t>
            </a:r>
            <a:endParaRPr lang="en-US" altLang="zh-CN" sz="2800" dirty="0"/>
          </a:p>
          <a:p>
            <a:pPr marL="0" indent="0" algn="l">
              <a:buNone/>
            </a:pPr>
            <a:endParaRPr lang="zh-CN" altLang="en-US" sz="2800" dirty="0">
              <a:solidFill>
                <a:srgbClr val="FF0000"/>
              </a:solidFill>
            </a:endParaRP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2088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33681"/>
            <a:ext cx="11261104" cy="1196752"/>
          </a:xfrm>
        </p:spPr>
        <p:txBody>
          <a:bodyPr>
            <a:noAutofit/>
          </a:bodyPr>
          <a:lstStyle/>
          <a:p>
            <a:r>
              <a:rPr lang="zh-CN" sz="3600" dirty="0">
                <a:solidFill>
                  <a:schemeClr val="bg1"/>
                </a:solidFill>
                <a:sym typeface="+mn-ea"/>
              </a:rPr>
              <a:t>《复活</a:t>
            </a:r>
            <a:r>
              <a:rPr lang="zh-CN" altLang="en-US" sz="3600" dirty="0">
                <a:solidFill>
                  <a:schemeClr val="bg1"/>
                </a:solidFill>
                <a:sym typeface="+mn-ea"/>
              </a:rPr>
              <a:t>》</a:t>
            </a:r>
          </a:p>
        </p:txBody>
      </p:sp>
      <p:sp>
        <p:nvSpPr>
          <p:cNvPr id="3" name="内容占位符 2">
            <a:extLst>
              <a:ext uri="{FF2B5EF4-FFF2-40B4-BE49-F238E27FC236}">
                <a16:creationId xmlns:a16="http://schemas.microsoft.com/office/drawing/2014/main" id="{98427C64-EA0F-4029-AF77-0383AC75B8E1}"/>
              </a:ext>
            </a:extLst>
          </p:cNvPr>
          <p:cNvSpPr>
            <a:spLocks noGrp="1"/>
          </p:cNvSpPr>
          <p:nvPr>
            <p:ph idx="1"/>
          </p:nvPr>
        </p:nvSpPr>
        <p:spPr>
          <a:xfrm>
            <a:off x="0" y="1365815"/>
            <a:ext cx="10909448" cy="5189515"/>
          </a:xfrm>
        </p:spPr>
        <p:txBody>
          <a:bodyPr>
            <a:normAutofit/>
          </a:bodyPr>
          <a:lstStyle/>
          <a:p>
            <a:pPr marL="0" indent="0" algn="l">
              <a:buNone/>
            </a:pPr>
            <a:r>
              <a:rPr lang="zh-CN" altLang="en-US" sz="3200" dirty="0"/>
              <a:t>任务二：</a:t>
            </a:r>
            <a:endParaRPr lang="en-US" altLang="zh-CN" sz="3200" dirty="0"/>
          </a:p>
          <a:p>
            <a:pPr marL="0" indent="0" algn="l">
              <a:buNone/>
            </a:pPr>
            <a:r>
              <a:rPr lang="en-US" altLang="zh-CN" sz="3200" dirty="0"/>
              <a:t>    </a:t>
            </a:r>
            <a:r>
              <a:rPr lang="zh-CN" altLang="en-US" sz="3200" dirty="0"/>
              <a:t>既然乞求“饶恕”对双方在实际利益上都没有意义，为什么聂赫留朵夫还要让玛丝洛娃“饶恕”他呢？类似的话，他一共说了多少次？每次说，他的情绪和心理是怎样的？你从中看出他是一个什么样的人？</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9113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黑体" panose="02010609060101010101" pitchFamily="49" charset="-122"/>
                <a:ea typeface="黑体" panose="02010609060101010101" pitchFamily="49" charset="-122"/>
              </a:rPr>
              <a:t>2.</a:t>
            </a:r>
            <a:r>
              <a:rPr lang="zh-CN" altLang="en-US" sz="2800" dirty="0">
                <a:solidFill>
                  <a:prstClr val="black"/>
                </a:solidFill>
                <a:latin typeface="黑体" panose="02010609060101010101" pitchFamily="49" charset="-122"/>
                <a:ea typeface="黑体" panose="02010609060101010101" pitchFamily="49" charset="-122"/>
              </a:rPr>
              <a:t>选择</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孔子的故事</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作为学习</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论语</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前阅读材料的另一原因：</a:t>
            </a: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黑体" panose="02010609060101010101" pitchFamily="49" charset="-122"/>
                <a:ea typeface="黑体" panose="02010609060101010101" pitchFamily="49"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黑体" panose="02010609060101010101" pitchFamily="49" charset="-122"/>
                <a:ea typeface="黑体" panose="02010609060101010101" pitchFamily="49"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黑体" panose="02010609060101010101" pitchFamily="49" charset="-122"/>
                <a:ea typeface="黑体" panose="02010609060101010101" pitchFamily="49" charset="-122"/>
              </a:rPr>
              <a:t>      《</a:t>
            </a:r>
            <a:r>
              <a:rPr lang="zh-CN" altLang="en-US" sz="2800" dirty="0">
                <a:solidFill>
                  <a:prstClr val="black"/>
                </a:solidFill>
                <a:latin typeface="黑体" panose="02010609060101010101" pitchFamily="49" charset="-122"/>
                <a:ea typeface="黑体" panose="02010609060101010101" pitchFamily="49" charset="-122"/>
              </a:rPr>
              <a:t>孔子的故事</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与高考、模拟考之间的联系：</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7669238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B509B2-F475-41BA-93A5-EE9C4ED019D6}"/>
              </a:ext>
            </a:extLst>
          </p:cNvPr>
          <p:cNvSpPr>
            <a:spLocks noGrp="1"/>
          </p:cNvSpPr>
          <p:nvPr>
            <p:ph type="title"/>
          </p:nvPr>
        </p:nvSpPr>
        <p:spPr>
          <a:xfrm>
            <a:off x="0" y="0"/>
            <a:ext cx="1115332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07E04325-52A5-4324-A611-7930FF60760A}"/>
              </a:ext>
            </a:extLst>
          </p:cNvPr>
          <p:cNvSpPr>
            <a:spLocks noGrp="1"/>
          </p:cNvSpPr>
          <p:nvPr>
            <p:ph idx="1"/>
          </p:nvPr>
        </p:nvSpPr>
        <p:spPr>
          <a:xfrm>
            <a:off x="0" y="1340768"/>
            <a:ext cx="11153328" cy="5616624"/>
          </a:xfrm>
        </p:spPr>
        <p:txBody>
          <a:bodyPr>
            <a:normAutofit fontScale="92500" lnSpcReduction="10000"/>
          </a:bodyPr>
          <a:lstStyle/>
          <a:p>
            <a:pPr marL="0" indent="0" algn="l">
              <a:buNone/>
            </a:pPr>
            <a:r>
              <a:rPr lang="zh-CN" altLang="en-US" sz="2800" dirty="0">
                <a:solidFill>
                  <a:srgbClr val="FF0000"/>
                </a:solidFill>
              </a:rPr>
              <a:t>明确：</a:t>
            </a:r>
            <a:endParaRPr lang="en-US" altLang="zh-CN" sz="2800" dirty="0">
              <a:solidFill>
                <a:srgbClr val="FF0000"/>
              </a:solidFill>
            </a:endParaRPr>
          </a:p>
          <a:p>
            <a:pPr marL="0" indent="0" algn="l">
              <a:buNone/>
            </a:pPr>
            <a:r>
              <a:rPr lang="en-US" altLang="zh-CN" sz="2800" dirty="0">
                <a:solidFill>
                  <a:srgbClr val="FF0000"/>
                </a:solidFill>
              </a:rPr>
              <a:t>    </a:t>
            </a:r>
            <a:r>
              <a:rPr lang="zh-CN" altLang="en-US" sz="2800" dirty="0"/>
              <a:t>聂赫留朵夫：“卡秋莎！我来是要请求</a:t>
            </a:r>
            <a:r>
              <a:rPr lang="zh-CN" altLang="en-US" sz="2800" dirty="0">
                <a:highlight>
                  <a:srgbClr val="C0C0C0"/>
                </a:highlight>
              </a:rPr>
              <a:t>你</a:t>
            </a:r>
            <a:r>
              <a:rPr lang="zh-CN" altLang="en-US" sz="2800" dirty="0"/>
              <a:t>的饶恕，可是你没有回答我，你是不是</a:t>
            </a:r>
            <a:r>
              <a:rPr lang="zh-CN" altLang="en-US" sz="2800" dirty="0">
                <a:highlight>
                  <a:srgbClr val="00FFFF"/>
                </a:highlight>
              </a:rPr>
              <a:t>饶恕</a:t>
            </a:r>
            <a:r>
              <a:rPr lang="zh-CN" altLang="en-US" sz="2800" dirty="0"/>
              <a:t>我，或者，什么时候</a:t>
            </a:r>
            <a:r>
              <a:rPr lang="zh-CN" altLang="en-US" sz="2800" dirty="0">
                <a:highlight>
                  <a:srgbClr val="00FFFF"/>
                </a:highlight>
              </a:rPr>
              <a:t>饶恕</a:t>
            </a:r>
            <a:r>
              <a:rPr lang="zh-CN" altLang="en-US" sz="2800" dirty="0"/>
              <a:t>我。”他说，忽然对玛斯洛娃改称“</a:t>
            </a:r>
            <a:r>
              <a:rPr lang="zh-CN" altLang="en-US" sz="2800" dirty="0">
                <a:highlight>
                  <a:srgbClr val="C0C0C0"/>
                </a:highlight>
              </a:rPr>
              <a:t>你</a:t>
            </a:r>
            <a:r>
              <a:rPr lang="zh-CN" altLang="en-US" sz="2800" dirty="0"/>
              <a:t>”了。</a:t>
            </a:r>
            <a:endParaRPr lang="en-US" altLang="zh-CN" sz="2800" dirty="0"/>
          </a:p>
          <a:p>
            <a:pPr marL="0" indent="0" algn="l">
              <a:buNone/>
            </a:pPr>
            <a:r>
              <a:rPr lang="zh-CN" altLang="en-US" sz="2800" dirty="0">
                <a:highlight>
                  <a:srgbClr val="FFFF00"/>
                </a:highlight>
              </a:rPr>
              <a:t>类似的话</a:t>
            </a:r>
            <a:r>
              <a:rPr lang="zh-CN" altLang="en-US" sz="2800" dirty="0"/>
              <a:t>：</a:t>
            </a:r>
            <a:endParaRPr lang="en-US" altLang="zh-CN" sz="2800" dirty="0"/>
          </a:p>
          <a:p>
            <a:pPr marL="0" indent="0" algn="l">
              <a:buNone/>
            </a:pPr>
            <a:r>
              <a:rPr lang="zh-CN" altLang="en-US" sz="2800" dirty="0"/>
              <a:t>“对，我在做我该做的事，我在</a:t>
            </a:r>
            <a:r>
              <a:rPr lang="zh-CN" altLang="en-US" sz="2800" dirty="0">
                <a:highlight>
                  <a:srgbClr val="00FF00"/>
                </a:highlight>
              </a:rPr>
              <a:t>认罪</a:t>
            </a:r>
            <a:r>
              <a:rPr lang="zh-CN" altLang="en-US" sz="2800" dirty="0"/>
              <a:t>。”聂赫留朵夫想。</a:t>
            </a:r>
            <a:endParaRPr lang="en-US" altLang="zh-CN" sz="2800" dirty="0"/>
          </a:p>
          <a:p>
            <a:pPr marL="0" indent="0" algn="l">
              <a:buNone/>
            </a:pPr>
            <a:r>
              <a:rPr lang="zh-CN" altLang="en-US" sz="2800" dirty="0"/>
              <a:t>“我来是请求你</a:t>
            </a:r>
            <a:r>
              <a:rPr lang="zh-CN" altLang="en-US" sz="2800" dirty="0">
                <a:highlight>
                  <a:srgbClr val="00FFFF"/>
                </a:highlight>
              </a:rPr>
              <a:t>饶恕</a:t>
            </a:r>
            <a:r>
              <a:rPr lang="zh-CN" altLang="en-US" sz="2800" dirty="0"/>
              <a:t>。”聂赫留朵夫大声说，但音调平得像背书一样。</a:t>
            </a:r>
            <a:endParaRPr lang="en-US" altLang="zh-CN" sz="2800" dirty="0"/>
          </a:p>
          <a:p>
            <a:pPr marL="0" indent="0" algn="l">
              <a:buNone/>
            </a:pPr>
            <a:r>
              <a:rPr lang="zh-CN" altLang="en-US" sz="2800" dirty="0"/>
              <a:t>“请你</a:t>
            </a:r>
            <a:r>
              <a:rPr lang="zh-CN" altLang="en-US" sz="2800" dirty="0">
                <a:highlight>
                  <a:srgbClr val="00FFFF"/>
                </a:highlight>
              </a:rPr>
              <a:t>饶恕</a:t>
            </a:r>
            <a:r>
              <a:rPr lang="zh-CN" altLang="en-US" sz="2800" dirty="0"/>
              <a:t>我，我在</a:t>
            </a:r>
            <a:r>
              <a:rPr lang="zh-CN" altLang="en-US" sz="2800" dirty="0">
                <a:highlight>
                  <a:srgbClr val="C0C0C0"/>
                </a:highlight>
              </a:rPr>
              <a:t>你</a:t>
            </a:r>
            <a:r>
              <a:rPr lang="zh-CN" altLang="en-US" sz="2800" dirty="0"/>
              <a:t>面前是有</a:t>
            </a:r>
            <a:r>
              <a:rPr lang="zh-CN" altLang="en-US" sz="2800" dirty="0">
                <a:highlight>
                  <a:srgbClr val="00FF00"/>
                </a:highlight>
              </a:rPr>
              <a:t>罪</a:t>
            </a:r>
            <a:r>
              <a:rPr lang="zh-CN" altLang="en-US" sz="2800" dirty="0"/>
              <a:t>的</a:t>
            </a:r>
            <a:r>
              <a:rPr lang="en-US" altLang="zh-CN" sz="2800" dirty="0"/>
              <a:t>……</a:t>
            </a:r>
            <a:r>
              <a:rPr lang="zh-CN" altLang="en-US" sz="2800" dirty="0"/>
              <a:t>”他又叫道。</a:t>
            </a:r>
            <a:endParaRPr lang="en-US" altLang="zh-CN" sz="2800" dirty="0"/>
          </a:p>
          <a:p>
            <a:pPr marL="0" indent="0" algn="l">
              <a:buNone/>
            </a:pPr>
            <a:r>
              <a:rPr lang="zh-CN" altLang="en-US" sz="2800" dirty="0"/>
              <a:t>“我知道要</a:t>
            </a:r>
            <a:r>
              <a:rPr lang="zh-CN" altLang="en-US" sz="2800" dirty="0">
                <a:highlight>
                  <a:srgbClr val="C0C0C0"/>
                </a:highlight>
              </a:rPr>
              <a:t>您</a:t>
            </a:r>
            <a:r>
              <a:rPr lang="zh-CN" altLang="en-US" sz="2800" dirty="0">
                <a:highlight>
                  <a:srgbClr val="00FFFF"/>
                </a:highlight>
              </a:rPr>
              <a:t>饶恕</a:t>
            </a:r>
            <a:r>
              <a:rPr lang="zh-CN" altLang="en-US" sz="2800" dirty="0"/>
              <a:t>我是困难的。”聂赫留朵夫开口说，但又停住，觉得喉咙哽住了，“过去的事既已无法挽回，那么现在我愿尽最大的努力去做。</a:t>
            </a:r>
            <a:r>
              <a:rPr lang="zh-CN" altLang="en-US" sz="2800" dirty="0">
                <a:highlight>
                  <a:srgbClr val="C0C0C0"/>
                </a:highlight>
              </a:rPr>
              <a:t>您</a:t>
            </a:r>
            <a:r>
              <a:rPr lang="zh-CN" altLang="en-US" sz="2800" dirty="0"/>
              <a:t>说说</a:t>
            </a:r>
            <a:r>
              <a:rPr lang="en-US" altLang="zh-CN" sz="2800" dirty="0"/>
              <a:t>……</a:t>
            </a:r>
            <a:r>
              <a:rPr lang="zh-CN" altLang="en-US" sz="2800" dirty="0"/>
              <a:t>”</a:t>
            </a:r>
            <a:endParaRPr lang="en-US" altLang="zh-CN" sz="2800" dirty="0"/>
          </a:p>
          <a:p>
            <a:pPr marL="0" indent="0" algn="l">
              <a:buNone/>
            </a:pPr>
            <a:r>
              <a:rPr lang="zh-CN" altLang="en-US" sz="2800" dirty="0"/>
              <a:t>“不，没有完。我不能丢下不管。哪怕到今天我也要</a:t>
            </a:r>
            <a:r>
              <a:rPr lang="zh-CN" altLang="en-US" sz="2800" dirty="0">
                <a:highlight>
                  <a:srgbClr val="00FF00"/>
                </a:highlight>
              </a:rPr>
              <a:t>赎</a:t>
            </a:r>
            <a:r>
              <a:rPr lang="zh-CN" altLang="en-US" sz="2800" dirty="0"/>
              <a:t>我的</a:t>
            </a:r>
            <a:r>
              <a:rPr lang="zh-CN" altLang="en-US" sz="2800" dirty="0">
                <a:highlight>
                  <a:srgbClr val="00FF00"/>
                </a:highlight>
              </a:rPr>
              <a:t>罪</a:t>
            </a:r>
            <a:r>
              <a:rPr lang="zh-CN" altLang="en-US" sz="2800" dirty="0"/>
              <a:t>。”</a:t>
            </a:r>
            <a:r>
              <a:rPr lang="en-US" altLang="zh-CN" sz="2800" dirty="0">
                <a:solidFill>
                  <a:srgbClr val="FF0000"/>
                </a:solidFill>
              </a:rPr>
              <a:t>  </a:t>
            </a:r>
          </a:p>
          <a:p>
            <a:pPr marL="0" indent="0" algn="l">
              <a:buNone/>
            </a:pPr>
            <a:r>
              <a:rPr lang="zh-CN" altLang="en-US" sz="2800" dirty="0"/>
              <a:t>“我记起这些事是为了要改正错误，</a:t>
            </a:r>
            <a:r>
              <a:rPr lang="zh-CN" altLang="en-US" sz="2800" dirty="0">
                <a:highlight>
                  <a:srgbClr val="00FF00"/>
                </a:highlight>
              </a:rPr>
              <a:t>赎</a:t>
            </a:r>
            <a:r>
              <a:rPr lang="zh-CN" altLang="en-US" sz="2800" dirty="0"/>
              <a:t>我的</a:t>
            </a:r>
            <a:r>
              <a:rPr lang="zh-CN" altLang="en-US" sz="2800" dirty="0">
                <a:highlight>
                  <a:srgbClr val="00FF00"/>
                </a:highlight>
              </a:rPr>
              <a:t>罪</a:t>
            </a:r>
            <a:r>
              <a:rPr lang="zh-CN" altLang="en-US" sz="2800" dirty="0"/>
              <a:t>，卡秋莎。”</a:t>
            </a:r>
          </a:p>
        </p:txBody>
      </p:sp>
    </p:spTree>
    <p:extLst>
      <p:ext uri="{BB962C8B-B14F-4D97-AF65-F5344CB8AC3E}">
        <p14:creationId xmlns:p14="http://schemas.microsoft.com/office/powerpoint/2010/main" val="32365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dow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down)">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F2F16-B228-4B5E-8B0A-ED9E2E36B7B2}"/>
              </a:ext>
            </a:extLst>
          </p:cNvPr>
          <p:cNvSpPr>
            <a:spLocks noGrp="1"/>
          </p:cNvSpPr>
          <p:nvPr>
            <p:ph type="title"/>
          </p:nvPr>
        </p:nvSpPr>
        <p:spPr>
          <a:xfrm>
            <a:off x="0" y="0"/>
            <a:ext cx="1115332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38803083-3E11-424A-ADBF-A2665C0A6A5F}"/>
              </a:ext>
            </a:extLst>
          </p:cNvPr>
          <p:cNvSpPr>
            <a:spLocks noGrp="1"/>
          </p:cNvSpPr>
          <p:nvPr>
            <p:ph idx="1"/>
          </p:nvPr>
        </p:nvSpPr>
        <p:spPr>
          <a:xfrm>
            <a:off x="0" y="1340768"/>
            <a:ext cx="11153328" cy="5517232"/>
          </a:xfrm>
        </p:spPr>
        <p:txBody>
          <a:bodyPr/>
          <a:lstStyle/>
          <a:p>
            <a:pPr algn="l"/>
            <a:r>
              <a:rPr lang="en-US" altLang="zh-CN" dirty="0"/>
              <a:t>1.</a:t>
            </a:r>
            <a:r>
              <a:rPr lang="zh-CN" altLang="en-US" dirty="0"/>
              <a:t>“对，我在做我该做的事，我在</a:t>
            </a:r>
            <a:r>
              <a:rPr lang="zh-CN" altLang="en-US" dirty="0">
                <a:highlight>
                  <a:srgbClr val="00FF00"/>
                </a:highlight>
              </a:rPr>
              <a:t>认罪</a:t>
            </a:r>
            <a:r>
              <a:rPr lang="zh-CN" altLang="en-US" dirty="0"/>
              <a:t>。”聂赫留朵夫想。</a:t>
            </a:r>
            <a:endParaRPr lang="en-US" altLang="zh-CN" dirty="0"/>
          </a:p>
          <a:p>
            <a:pPr algn="l"/>
            <a:r>
              <a:rPr lang="zh-CN" altLang="en-US" dirty="0">
                <a:solidFill>
                  <a:srgbClr val="FF0000"/>
                </a:solidFill>
              </a:rPr>
              <a:t>情绪</a:t>
            </a:r>
            <a:r>
              <a:rPr lang="zh-CN" altLang="en-US" dirty="0"/>
              <a:t>：激动：“眼泪夺眶而出，喉咙也哽住了。”</a:t>
            </a:r>
            <a:endParaRPr lang="en-US" altLang="zh-CN" dirty="0"/>
          </a:p>
          <a:p>
            <a:pPr algn="l"/>
            <a:r>
              <a:rPr lang="zh-CN" altLang="en-US" dirty="0">
                <a:solidFill>
                  <a:srgbClr val="FF0000"/>
                </a:solidFill>
              </a:rPr>
              <a:t>心理</a:t>
            </a:r>
            <a:r>
              <a:rPr lang="zh-CN" altLang="en-US" dirty="0"/>
              <a:t>：控制住感情，免得哭出声来</a:t>
            </a:r>
            <a:endParaRPr lang="en-US" altLang="zh-CN" dirty="0"/>
          </a:p>
          <a:p>
            <a:pPr algn="l"/>
            <a:r>
              <a:rPr lang="en-US" altLang="zh-CN" dirty="0"/>
              <a:t>2.</a:t>
            </a:r>
            <a:r>
              <a:rPr lang="zh-CN" altLang="en-US" dirty="0"/>
              <a:t>“我来是请求你</a:t>
            </a:r>
            <a:r>
              <a:rPr lang="zh-CN" altLang="en-US" dirty="0">
                <a:highlight>
                  <a:srgbClr val="00FFFF"/>
                </a:highlight>
              </a:rPr>
              <a:t>饶恕</a:t>
            </a:r>
            <a:r>
              <a:rPr lang="zh-CN" altLang="en-US" dirty="0"/>
              <a:t>。”聂赫留朵夫大声说，但音调平得像背书一样。</a:t>
            </a:r>
            <a:endParaRPr lang="en-US" altLang="zh-CN" dirty="0"/>
          </a:p>
          <a:p>
            <a:pPr algn="l"/>
            <a:r>
              <a:rPr lang="zh-CN" altLang="en-US" dirty="0">
                <a:solidFill>
                  <a:srgbClr val="FF0000"/>
                </a:solidFill>
              </a:rPr>
              <a:t>情绪</a:t>
            </a:r>
            <a:r>
              <a:rPr lang="zh-CN" altLang="en-US" dirty="0"/>
              <a:t>：害臊、羞耻</a:t>
            </a:r>
            <a:endParaRPr lang="en-US" altLang="zh-CN" dirty="0"/>
          </a:p>
          <a:p>
            <a:pPr algn="l"/>
            <a:r>
              <a:rPr lang="zh-CN" altLang="en-US" dirty="0">
                <a:solidFill>
                  <a:srgbClr val="FF0000"/>
                </a:solidFill>
              </a:rPr>
              <a:t>心理</a:t>
            </a:r>
            <a:r>
              <a:rPr lang="zh-CN" altLang="en-US" dirty="0"/>
              <a:t>：羞耻是一件好事，因为自己可耻</a:t>
            </a:r>
            <a:endParaRPr lang="en-US" altLang="zh-CN" dirty="0"/>
          </a:p>
          <a:p>
            <a:pPr algn="l"/>
            <a:r>
              <a:rPr lang="en-US" altLang="zh-CN" dirty="0"/>
              <a:t>3.</a:t>
            </a:r>
            <a:r>
              <a:rPr lang="zh-CN" altLang="en-US" dirty="0"/>
              <a:t>“请你</a:t>
            </a:r>
            <a:r>
              <a:rPr lang="zh-CN" altLang="en-US" dirty="0">
                <a:highlight>
                  <a:srgbClr val="00FFFF"/>
                </a:highlight>
              </a:rPr>
              <a:t>饶恕</a:t>
            </a:r>
            <a:r>
              <a:rPr lang="zh-CN" altLang="en-US" dirty="0"/>
              <a:t>我，我在</a:t>
            </a:r>
            <a:r>
              <a:rPr lang="zh-CN" altLang="en-US" dirty="0">
                <a:highlight>
                  <a:srgbClr val="C0C0C0"/>
                </a:highlight>
              </a:rPr>
              <a:t>你</a:t>
            </a:r>
            <a:r>
              <a:rPr lang="zh-CN" altLang="en-US" dirty="0"/>
              <a:t>面前是有</a:t>
            </a:r>
            <a:r>
              <a:rPr lang="zh-CN" altLang="en-US" dirty="0">
                <a:highlight>
                  <a:srgbClr val="00FF00"/>
                </a:highlight>
              </a:rPr>
              <a:t>罪</a:t>
            </a:r>
            <a:r>
              <a:rPr lang="zh-CN" altLang="en-US" dirty="0"/>
              <a:t>的</a:t>
            </a:r>
            <a:r>
              <a:rPr lang="en-US" altLang="zh-CN" dirty="0"/>
              <a:t>……</a:t>
            </a:r>
            <a:r>
              <a:rPr lang="zh-CN" altLang="en-US" dirty="0"/>
              <a:t>”他又叫道。</a:t>
            </a:r>
            <a:endParaRPr lang="en-US" altLang="zh-CN" dirty="0"/>
          </a:p>
          <a:p>
            <a:pPr algn="l"/>
            <a:r>
              <a:rPr lang="zh-CN" altLang="en-US" dirty="0">
                <a:solidFill>
                  <a:srgbClr val="FF0000"/>
                </a:solidFill>
              </a:rPr>
              <a:t>情绪</a:t>
            </a:r>
            <a:r>
              <a:rPr lang="zh-CN" altLang="en-US" dirty="0"/>
              <a:t>：激动：“他再也说不去。”</a:t>
            </a:r>
            <a:endParaRPr lang="en-US" altLang="zh-CN" dirty="0"/>
          </a:p>
          <a:p>
            <a:pPr algn="l"/>
            <a:r>
              <a:rPr lang="zh-CN" altLang="en-US" dirty="0">
                <a:solidFill>
                  <a:srgbClr val="FF0000"/>
                </a:solidFill>
              </a:rPr>
              <a:t>心理</a:t>
            </a:r>
            <a:r>
              <a:rPr lang="zh-CN" altLang="en-US" dirty="0"/>
              <a:t>：忍住泪水，不让自己哭出声来。</a:t>
            </a:r>
            <a:endParaRPr lang="en-US" altLang="zh-CN" dirty="0"/>
          </a:p>
          <a:p>
            <a:pPr algn="l"/>
            <a:r>
              <a:rPr lang="en-US" altLang="zh-CN" dirty="0"/>
              <a:t>4.</a:t>
            </a:r>
            <a:r>
              <a:rPr lang="zh-CN" altLang="en-US" dirty="0"/>
              <a:t>“我知道要</a:t>
            </a:r>
            <a:r>
              <a:rPr lang="zh-CN" altLang="en-US" dirty="0">
                <a:highlight>
                  <a:srgbClr val="C0C0C0"/>
                </a:highlight>
              </a:rPr>
              <a:t>您</a:t>
            </a:r>
            <a:r>
              <a:rPr lang="zh-CN" altLang="en-US" dirty="0">
                <a:highlight>
                  <a:srgbClr val="00FFFF"/>
                </a:highlight>
              </a:rPr>
              <a:t>饶恕</a:t>
            </a:r>
            <a:r>
              <a:rPr lang="zh-CN" altLang="en-US" dirty="0"/>
              <a:t>我是困难的。”聂赫留朵夫开口说，但又停住，觉得喉咙哽住了，“过去的事既已无法挽回，那么现在我愿尽最大的努力去做。</a:t>
            </a:r>
            <a:r>
              <a:rPr lang="zh-CN" altLang="en-US" dirty="0">
                <a:highlight>
                  <a:srgbClr val="C0C0C0"/>
                </a:highlight>
              </a:rPr>
              <a:t>您</a:t>
            </a:r>
            <a:r>
              <a:rPr lang="zh-CN" altLang="en-US" dirty="0"/>
              <a:t>说说</a:t>
            </a:r>
            <a:r>
              <a:rPr lang="en-US" altLang="zh-CN" dirty="0"/>
              <a:t>……</a:t>
            </a:r>
            <a:r>
              <a:rPr lang="zh-CN" altLang="en-US" dirty="0"/>
              <a:t>”</a:t>
            </a:r>
            <a:endParaRPr lang="en-US" altLang="zh-CN" dirty="0"/>
          </a:p>
          <a:p>
            <a:pPr algn="l"/>
            <a:endParaRPr lang="en-US" altLang="zh-CN" dirty="0"/>
          </a:p>
          <a:p>
            <a:pPr algn="l"/>
            <a:endParaRPr lang="zh-CN" altLang="en-US" dirty="0"/>
          </a:p>
        </p:txBody>
      </p:sp>
    </p:spTree>
    <p:extLst>
      <p:ext uri="{BB962C8B-B14F-4D97-AF65-F5344CB8AC3E}">
        <p14:creationId xmlns:p14="http://schemas.microsoft.com/office/powerpoint/2010/main" val="1413052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25549-54EF-444B-996D-AAB9710E32EE}"/>
              </a:ext>
            </a:extLst>
          </p:cNvPr>
          <p:cNvSpPr>
            <a:spLocks noGrp="1"/>
          </p:cNvSpPr>
          <p:nvPr>
            <p:ph type="title"/>
          </p:nvPr>
        </p:nvSpPr>
        <p:spPr>
          <a:xfrm>
            <a:off x="36240" y="0"/>
            <a:ext cx="1111708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7AB0FBF4-9597-4B2D-85DA-190B63494D35}"/>
              </a:ext>
            </a:extLst>
          </p:cNvPr>
          <p:cNvSpPr>
            <a:spLocks noGrp="1"/>
          </p:cNvSpPr>
          <p:nvPr>
            <p:ph idx="1"/>
          </p:nvPr>
        </p:nvSpPr>
        <p:spPr>
          <a:xfrm>
            <a:off x="0" y="1412776"/>
            <a:ext cx="11117088" cy="5445224"/>
          </a:xfrm>
        </p:spPr>
        <p:txBody>
          <a:bodyPr>
            <a:normAutofit/>
          </a:bodyPr>
          <a:lstStyle/>
          <a:p>
            <a:pPr algn="l"/>
            <a:r>
              <a:rPr lang="zh-CN" altLang="en-US" sz="2800" dirty="0">
                <a:solidFill>
                  <a:srgbClr val="FF0000"/>
                </a:solidFill>
              </a:rPr>
              <a:t>情绪</a:t>
            </a:r>
            <a:r>
              <a:rPr lang="zh-CN" altLang="en-US" sz="2800" dirty="0"/>
              <a:t>：激动：“喉咙梗住”</a:t>
            </a:r>
            <a:endParaRPr lang="en-US" altLang="zh-CN" sz="2800" dirty="0"/>
          </a:p>
          <a:p>
            <a:pPr algn="l"/>
            <a:r>
              <a:rPr lang="zh-CN" altLang="en-US" sz="2800" dirty="0">
                <a:solidFill>
                  <a:srgbClr val="FF0000"/>
                </a:solidFill>
              </a:rPr>
              <a:t>心理</a:t>
            </a:r>
            <a:r>
              <a:rPr lang="zh-CN" altLang="en-US" sz="2800" dirty="0"/>
              <a:t>：渴望弥补</a:t>
            </a:r>
            <a:endParaRPr lang="en-US" altLang="zh-CN" sz="2800" dirty="0"/>
          </a:p>
          <a:p>
            <a:pPr algn="l"/>
            <a:r>
              <a:rPr lang="en-US" altLang="zh-CN" sz="2800" dirty="0"/>
              <a:t>5.</a:t>
            </a:r>
            <a:r>
              <a:rPr lang="zh-CN" altLang="en-US" sz="2800" dirty="0"/>
              <a:t>“不，没有完。我不能丢下不管。哪怕到今天我也要</a:t>
            </a:r>
            <a:r>
              <a:rPr lang="zh-CN" altLang="en-US" sz="2800" dirty="0">
                <a:highlight>
                  <a:srgbClr val="00FF00"/>
                </a:highlight>
              </a:rPr>
              <a:t>赎</a:t>
            </a:r>
            <a:r>
              <a:rPr lang="zh-CN" altLang="en-US" sz="2800" dirty="0"/>
              <a:t>我的</a:t>
            </a:r>
            <a:r>
              <a:rPr lang="zh-CN" altLang="en-US" sz="2800" dirty="0">
                <a:highlight>
                  <a:srgbClr val="00FF00"/>
                </a:highlight>
              </a:rPr>
              <a:t>罪</a:t>
            </a:r>
            <a:r>
              <a:rPr lang="zh-CN" altLang="en-US" sz="2800" dirty="0"/>
              <a:t>。”</a:t>
            </a:r>
            <a:endParaRPr lang="en-US" altLang="zh-CN" sz="2800" dirty="0"/>
          </a:p>
          <a:p>
            <a:pPr algn="l"/>
            <a:r>
              <a:rPr lang="zh-CN" altLang="en-US" sz="2800" dirty="0">
                <a:solidFill>
                  <a:srgbClr val="FF0000"/>
                </a:solidFill>
              </a:rPr>
              <a:t>情绪：</a:t>
            </a:r>
            <a:r>
              <a:rPr lang="zh-CN" altLang="en-US" sz="2800" dirty="0"/>
              <a:t>激动</a:t>
            </a:r>
            <a:endParaRPr lang="en-US" altLang="zh-CN" sz="2800" dirty="0"/>
          </a:p>
          <a:p>
            <a:pPr algn="l"/>
            <a:r>
              <a:rPr lang="zh-CN" altLang="en-US" sz="2800" dirty="0">
                <a:solidFill>
                  <a:srgbClr val="FF0000"/>
                </a:solidFill>
              </a:rPr>
              <a:t>心理：</a:t>
            </a:r>
            <a:r>
              <a:rPr lang="zh-CN" altLang="en-US" sz="2800" dirty="0"/>
              <a:t>坚决赎罪</a:t>
            </a:r>
            <a:r>
              <a:rPr lang="en-US" altLang="zh-CN" sz="2800" dirty="0"/>
              <a:t>   </a:t>
            </a:r>
            <a:endParaRPr lang="zh-CN" altLang="en-US" sz="2800" dirty="0"/>
          </a:p>
          <a:p>
            <a:pPr algn="l"/>
            <a:r>
              <a:rPr lang="en-US" altLang="zh-CN" sz="2800" dirty="0"/>
              <a:t>6.</a:t>
            </a:r>
            <a:r>
              <a:rPr lang="zh-CN" altLang="en-US" sz="2800" dirty="0"/>
              <a:t>聂赫留朵夫：“卡秋莎！我来是要请求你的饶恕，可是你没有回答我，你是不是饶恕我，或者，什么时候饶恕我。”他说，忽然对玛斯洛娃改称“你”了。</a:t>
            </a:r>
          </a:p>
          <a:p>
            <a:pPr algn="l"/>
            <a:r>
              <a:rPr lang="zh-CN" altLang="en-US" sz="2800" dirty="0">
                <a:solidFill>
                  <a:srgbClr val="FF0000"/>
                </a:solidFill>
              </a:rPr>
              <a:t>情绪</a:t>
            </a:r>
            <a:r>
              <a:rPr lang="zh-CN" altLang="en-US" sz="2800" dirty="0"/>
              <a:t>：纠结</a:t>
            </a:r>
            <a:endParaRPr lang="en-US" altLang="zh-CN" sz="2800" dirty="0"/>
          </a:p>
          <a:p>
            <a:pPr algn="l"/>
            <a:r>
              <a:rPr lang="zh-CN" altLang="en-US" sz="2800" dirty="0">
                <a:solidFill>
                  <a:srgbClr val="FF0000"/>
                </a:solidFill>
              </a:rPr>
              <a:t>心理</a:t>
            </a:r>
            <a:r>
              <a:rPr lang="zh-CN" altLang="en-US" sz="2800" dirty="0"/>
              <a:t>：内心动摇，“天使”和“魔鬼”在斗争：继续赎罪还是就此了断？“天使”最终战胜了“魔鬼”。</a:t>
            </a:r>
          </a:p>
        </p:txBody>
      </p:sp>
    </p:spTree>
    <p:extLst>
      <p:ext uri="{BB962C8B-B14F-4D97-AF65-F5344CB8AC3E}">
        <p14:creationId xmlns:p14="http://schemas.microsoft.com/office/powerpoint/2010/main" val="1496169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A0BAE-E94C-43AA-A046-BEE230AC3ECF}"/>
              </a:ext>
            </a:extLst>
          </p:cNvPr>
          <p:cNvSpPr>
            <a:spLocks noGrp="1"/>
          </p:cNvSpPr>
          <p:nvPr>
            <p:ph type="title"/>
          </p:nvPr>
        </p:nvSpPr>
        <p:spPr>
          <a:xfrm>
            <a:off x="108248" y="257379"/>
            <a:ext cx="11153328" cy="635598"/>
          </a:xfrm>
        </p:spPr>
        <p:txBody>
          <a:bodyPr>
            <a:normAutofit fontScale="90000"/>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4C21EB3B-72E1-43CA-9977-B01EB948ABCF}"/>
              </a:ext>
            </a:extLst>
          </p:cNvPr>
          <p:cNvSpPr>
            <a:spLocks noGrp="1"/>
          </p:cNvSpPr>
          <p:nvPr>
            <p:ph idx="1"/>
          </p:nvPr>
        </p:nvSpPr>
        <p:spPr>
          <a:xfrm>
            <a:off x="-1" y="1340768"/>
            <a:ext cx="11161713" cy="5505061"/>
          </a:xfrm>
        </p:spPr>
        <p:txBody>
          <a:bodyPr>
            <a:normAutofit/>
          </a:bodyPr>
          <a:lstStyle/>
          <a:p>
            <a:pPr algn="l"/>
            <a:r>
              <a:rPr lang="en-US" altLang="zh-CN" sz="3200" dirty="0"/>
              <a:t>7.</a:t>
            </a:r>
            <a:r>
              <a:rPr lang="zh-CN" altLang="en-US" sz="3200" dirty="0"/>
              <a:t>“我记起这些事是为了要改正错误，</a:t>
            </a:r>
            <a:r>
              <a:rPr lang="zh-CN" altLang="en-US" sz="3200" dirty="0">
                <a:highlight>
                  <a:srgbClr val="00FF00"/>
                </a:highlight>
              </a:rPr>
              <a:t>赎</a:t>
            </a:r>
            <a:r>
              <a:rPr lang="zh-CN" altLang="en-US" sz="3200" dirty="0"/>
              <a:t>我的</a:t>
            </a:r>
            <a:r>
              <a:rPr lang="zh-CN" altLang="en-US" sz="3200" dirty="0">
                <a:highlight>
                  <a:srgbClr val="00FF00"/>
                </a:highlight>
              </a:rPr>
              <a:t>罪</a:t>
            </a:r>
            <a:r>
              <a:rPr lang="zh-CN" altLang="en-US" sz="3200" dirty="0"/>
              <a:t>，卡秋莎。”</a:t>
            </a:r>
            <a:endParaRPr lang="en-US" altLang="zh-CN" sz="3200" dirty="0"/>
          </a:p>
          <a:p>
            <a:pPr algn="l"/>
            <a:r>
              <a:rPr lang="zh-CN" altLang="en-US" sz="3200" dirty="0">
                <a:solidFill>
                  <a:srgbClr val="FF0000"/>
                </a:solidFill>
              </a:rPr>
              <a:t>情绪：</a:t>
            </a:r>
            <a:r>
              <a:rPr lang="zh-CN" altLang="en-US" sz="3200" dirty="0"/>
              <a:t>畏惧</a:t>
            </a:r>
            <a:endParaRPr lang="en-US" altLang="zh-CN" sz="3200" dirty="0"/>
          </a:p>
          <a:p>
            <a:pPr algn="l"/>
            <a:r>
              <a:rPr lang="zh-CN" altLang="en-US" sz="3200" dirty="0">
                <a:solidFill>
                  <a:srgbClr val="FF0000"/>
                </a:solidFill>
              </a:rPr>
              <a:t>心理：</a:t>
            </a:r>
            <a:r>
              <a:rPr lang="zh-CN" altLang="en-US" sz="3200" dirty="0"/>
              <a:t>想跟她结婚，但感觉上已遭拒绝，不敢开口，但仍想唤醒、恢复玛丝洛娃的本性。</a:t>
            </a:r>
          </a:p>
          <a:p>
            <a:pPr algn="l"/>
            <a:r>
              <a:rPr lang="zh-CN" altLang="en-US" sz="3200" dirty="0"/>
              <a:t>聂赫留朵夫：</a:t>
            </a:r>
            <a:endParaRPr lang="en-US" altLang="zh-CN" sz="3200" dirty="0"/>
          </a:p>
          <a:p>
            <a:pPr algn="l"/>
            <a:r>
              <a:rPr lang="zh-CN" altLang="en-US" sz="3200" dirty="0"/>
              <a:t>他的情绪和内心想法是矛盾冲突的</a:t>
            </a:r>
            <a:endParaRPr lang="en-US" altLang="zh-CN" sz="3200" dirty="0"/>
          </a:p>
          <a:p>
            <a:pPr algn="l"/>
            <a:r>
              <a:rPr lang="zh-CN" altLang="en-US" sz="3200" dirty="0"/>
              <a:t>敢于直面过去的罪恶，有忏悔和赎罪之心，虽有内心争斗，但良知不断觉醒，有精神复活的迹象。</a:t>
            </a:r>
          </a:p>
        </p:txBody>
      </p:sp>
    </p:spTree>
    <p:extLst>
      <p:ext uri="{BB962C8B-B14F-4D97-AF65-F5344CB8AC3E}">
        <p14:creationId xmlns:p14="http://schemas.microsoft.com/office/powerpoint/2010/main" val="33458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2DF10E-8EA8-46BB-8C44-821F08243C4D}"/>
              </a:ext>
            </a:extLst>
          </p:cNvPr>
          <p:cNvSpPr>
            <a:spLocks noGrp="1"/>
          </p:cNvSpPr>
          <p:nvPr>
            <p:ph type="title"/>
          </p:nvPr>
        </p:nvSpPr>
        <p:spPr>
          <a:xfrm>
            <a:off x="0" y="0"/>
            <a:ext cx="11153328" cy="1196752"/>
          </a:xfrm>
        </p:spPr>
        <p:txBody>
          <a:bodyPr/>
          <a:lstStyle/>
          <a:p>
            <a:r>
              <a:rPr lang="en-US" altLang="zh-CN" sz="3200" dirty="0">
                <a:solidFill>
                  <a:prstClr val="white"/>
                </a:solidFill>
                <a:sym typeface="+mn-ea"/>
              </a:rPr>
              <a:t>《</a:t>
            </a:r>
            <a:r>
              <a:rPr lang="zh-CN" altLang="en-US" sz="32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9D9903D3-0BF5-4D01-9635-9DD1B61BA0B9}"/>
              </a:ext>
            </a:extLst>
          </p:cNvPr>
          <p:cNvSpPr>
            <a:spLocks noGrp="1"/>
          </p:cNvSpPr>
          <p:nvPr>
            <p:ph idx="1"/>
          </p:nvPr>
        </p:nvSpPr>
        <p:spPr>
          <a:xfrm>
            <a:off x="0" y="1484784"/>
            <a:ext cx="11153328" cy="5070546"/>
          </a:xfrm>
        </p:spPr>
        <p:txBody>
          <a:bodyPr>
            <a:normAutofit/>
          </a:bodyPr>
          <a:lstStyle/>
          <a:p>
            <a:pPr algn="l"/>
            <a:r>
              <a:rPr lang="zh-CN" altLang="en-US" sz="3200" dirty="0"/>
              <a:t>任务三：</a:t>
            </a:r>
            <a:endParaRPr lang="en-US" altLang="zh-CN" sz="3200" dirty="0"/>
          </a:p>
          <a:p>
            <a:pPr marL="0" indent="0" algn="l">
              <a:buNone/>
            </a:pPr>
            <a:r>
              <a:rPr lang="en-US" altLang="zh-CN" sz="3200" dirty="0"/>
              <a:t>    </a:t>
            </a:r>
            <a:r>
              <a:rPr lang="zh-CN" altLang="en-US" sz="3200" dirty="0"/>
              <a:t>有的读者认为，在</a:t>
            </a:r>
            <a:r>
              <a:rPr lang="en-US" altLang="zh-CN" sz="3200" dirty="0"/>
              <a:t>《</a:t>
            </a:r>
            <a:r>
              <a:rPr lang="zh-CN" altLang="en-US" sz="3200" dirty="0"/>
              <a:t>复活</a:t>
            </a:r>
            <a:r>
              <a:rPr lang="en-US" altLang="zh-CN" sz="3200" dirty="0"/>
              <a:t>》</a:t>
            </a:r>
            <a:r>
              <a:rPr lang="zh-CN" altLang="en-US" sz="3200" dirty="0"/>
              <a:t>这一部分中，聂赫留朵夫是没有精神成长的，因为他仅仅是在“赎罪”和“了断”之间摇摆而已。你是否同意此看法？假如不同意的话，你的理由是什么？请</a:t>
            </a:r>
            <a:r>
              <a:rPr lang="zh-CN" altLang="en-US" sz="3200" dirty="0">
                <a:highlight>
                  <a:srgbClr val="FFFF00"/>
                </a:highlight>
              </a:rPr>
              <a:t>结合课文</a:t>
            </a:r>
            <a:r>
              <a:rPr lang="zh-CN" altLang="en-US" sz="3200" dirty="0"/>
              <a:t>，加以分析。</a:t>
            </a:r>
          </a:p>
        </p:txBody>
      </p:sp>
    </p:spTree>
    <p:extLst>
      <p:ext uri="{BB962C8B-B14F-4D97-AF65-F5344CB8AC3E}">
        <p14:creationId xmlns:p14="http://schemas.microsoft.com/office/powerpoint/2010/main" val="23993983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F2F16-B228-4B5E-8B0A-ED9E2E36B7B2}"/>
              </a:ext>
            </a:extLst>
          </p:cNvPr>
          <p:cNvSpPr>
            <a:spLocks noGrp="1"/>
          </p:cNvSpPr>
          <p:nvPr>
            <p:ph type="title"/>
          </p:nvPr>
        </p:nvSpPr>
        <p:spPr>
          <a:xfrm>
            <a:off x="0" y="0"/>
            <a:ext cx="1115332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38803083-3E11-424A-ADBF-A2665C0A6A5F}"/>
              </a:ext>
            </a:extLst>
          </p:cNvPr>
          <p:cNvSpPr>
            <a:spLocks noGrp="1"/>
          </p:cNvSpPr>
          <p:nvPr>
            <p:ph idx="1"/>
          </p:nvPr>
        </p:nvSpPr>
        <p:spPr>
          <a:xfrm>
            <a:off x="0" y="1340768"/>
            <a:ext cx="11153328" cy="5517232"/>
          </a:xfrm>
        </p:spPr>
        <p:txBody>
          <a:bodyPr>
            <a:normAutofit/>
          </a:bodyPr>
          <a:lstStyle/>
          <a:p>
            <a:pPr algn="l"/>
            <a:r>
              <a:rPr lang="en-US" altLang="zh-CN" dirty="0"/>
              <a:t>1.</a:t>
            </a:r>
            <a:r>
              <a:rPr lang="zh-CN" altLang="en-US" dirty="0"/>
              <a:t>“对，我在做我该做的事，我在</a:t>
            </a:r>
            <a:r>
              <a:rPr lang="zh-CN" altLang="en-US" dirty="0">
                <a:highlight>
                  <a:srgbClr val="00FF00"/>
                </a:highlight>
              </a:rPr>
              <a:t>认罪</a:t>
            </a:r>
            <a:r>
              <a:rPr lang="zh-CN" altLang="en-US" dirty="0"/>
              <a:t>。”聂赫留朵夫想。</a:t>
            </a:r>
            <a:endParaRPr lang="en-US" altLang="zh-CN" dirty="0"/>
          </a:p>
          <a:p>
            <a:pPr algn="l"/>
            <a:r>
              <a:rPr lang="zh-CN" altLang="en-US" dirty="0">
                <a:solidFill>
                  <a:srgbClr val="FF0000"/>
                </a:solidFill>
              </a:rPr>
              <a:t>情绪</a:t>
            </a:r>
            <a:r>
              <a:rPr lang="zh-CN" altLang="en-US" dirty="0"/>
              <a:t>：激动：“眼泪夺眶而出，喉咙也哽住了。”</a:t>
            </a:r>
            <a:r>
              <a:rPr lang="en-US" altLang="zh-CN" dirty="0"/>
              <a:t>(</a:t>
            </a:r>
            <a:r>
              <a:rPr lang="zh-CN" altLang="en-US" dirty="0">
                <a:highlight>
                  <a:srgbClr val="FFFF00"/>
                </a:highlight>
              </a:rPr>
              <a:t>感性</a:t>
            </a:r>
            <a:r>
              <a:rPr lang="zh-CN" altLang="en-US" dirty="0"/>
              <a:t>）</a:t>
            </a:r>
            <a:endParaRPr lang="en-US" altLang="zh-CN" dirty="0"/>
          </a:p>
          <a:p>
            <a:pPr algn="l"/>
            <a:r>
              <a:rPr lang="zh-CN" altLang="en-US" dirty="0">
                <a:solidFill>
                  <a:srgbClr val="FF0000"/>
                </a:solidFill>
              </a:rPr>
              <a:t>心理</a:t>
            </a:r>
            <a:r>
              <a:rPr lang="zh-CN" altLang="en-US" dirty="0"/>
              <a:t>：控制住感情，免得哭出声来（</a:t>
            </a:r>
            <a:r>
              <a:rPr lang="zh-CN" altLang="en-US" dirty="0">
                <a:highlight>
                  <a:srgbClr val="FFFF00"/>
                </a:highlight>
              </a:rPr>
              <a:t>理性</a:t>
            </a:r>
            <a:r>
              <a:rPr lang="zh-CN" altLang="en-US" dirty="0"/>
              <a:t>）</a:t>
            </a:r>
            <a:endParaRPr lang="en-US" altLang="zh-CN" dirty="0"/>
          </a:p>
          <a:p>
            <a:pPr algn="l"/>
            <a:r>
              <a:rPr lang="en-US" altLang="zh-CN" dirty="0"/>
              <a:t>2.</a:t>
            </a:r>
            <a:r>
              <a:rPr lang="zh-CN" altLang="en-US" dirty="0"/>
              <a:t>“我来是请求你</a:t>
            </a:r>
            <a:r>
              <a:rPr lang="zh-CN" altLang="en-US" dirty="0">
                <a:highlight>
                  <a:srgbClr val="00FFFF"/>
                </a:highlight>
              </a:rPr>
              <a:t>饶恕</a:t>
            </a:r>
            <a:r>
              <a:rPr lang="zh-CN" altLang="en-US" dirty="0"/>
              <a:t>。”聂赫留朵夫大声说，但音调平得像背书一样。</a:t>
            </a:r>
            <a:endParaRPr lang="en-US" altLang="zh-CN" dirty="0"/>
          </a:p>
          <a:p>
            <a:pPr algn="l"/>
            <a:r>
              <a:rPr lang="zh-CN" altLang="en-US" dirty="0">
                <a:solidFill>
                  <a:srgbClr val="FF0000"/>
                </a:solidFill>
              </a:rPr>
              <a:t>情绪</a:t>
            </a:r>
            <a:r>
              <a:rPr lang="zh-CN" altLang="en-US" dirty="0"/>
              <a:t>：害臊、羞耻</a:t>
            </a:r>
            <a:r>
              <a:rPr lang="en-US" altLang="zh-CN" dirty="0"/>
              <a:t>(</a:t>
            </a:r>
            <a:r>
              <a:rPr lang="zh-CN" altLang="en-US" dirty="0">
                <a:highlight>
                  <a:srgbClr val="FFFF00"/>
                </a:highlight>
              </a:rPr>
              <a:t>感性</a:t>
            </a:r>
            <a:r>
              <a:rPr lang="zh-CN" altLang="en-US" dirty="0"/>
              <a:t>）</a:t>
            </a:r>
            <a:endParaRPr lang="en-US" altLang="zh-CN" dirty="0"/>
          </a:p>
          <a:p>
            <a:pPr algn="l"/>
            <a:r>
              <a:rPr lang="zh-CN" altLang="en-US" dirty="0">
                <a:solidFill>
                  <a:srgbClr val="FF0000"/>
                </a:solidFill>
              </a:rPr>
              <a:t>心理</a:t>
            </a:r>
            <a:r>
              <a:rPr lang="zh-CN" altLang="en-US" dirty="0"/>
              <a:t>：羞耻是一件好事，因为自己可耻（</a:t>
            </a:r>
            <a:r>
              <a:rPr lang="zh-CN" altLang="en-US" dirty="0">
                <a:highlight>
                  <a:srgbClr val="FFFF00"/>
                </a:highlight>
              </a:rPr>
              <a:t>理性</a:t>
            </a:r>
            <a:r>
              <a:rPr lang="zh-CN" altLang="en-US" dirty="0"/>
              <a:t>）</a:t>
            </a:r>
            <a:endParaRPr lang="en-US" altLang="zh-CN" dirty="0"/>
          </a:p>
          <a:p>
            <a:pPr algn="l"/>
            <a:r>
              <a:rPr lang="en-US" altLang="zh-CN" dirty="0"/>
              <a:t>3.</a:t>
            </a:r>
            <a:r>
              <a:rPr lang="zh-CN" altLang="en-US" dirty="0"/>
              <a:t>“请你</a:t>
            </a:r>
            <a:r>
              <a:rPr lang="zh-CN" altLang="en-US" dirty="0">
                <a:highlight>
                  <a:srgbClr val="00FFFF"/>
                </a:highlight>
              </a:rPr>
              <a:t>饶恕</a:t>
            </a:r>
            <a:r>
              <a:rPr lang="zh-CN" altLang="en-US" dirty="0"/>
              <a:t>我，我在</a:t>
            </a:r>
            <a:r>
              <a:rPr lang="zh-CN" altLang="en-US" dirty="0">
                <a:highlight>
                  <a:srgbClr val="C0C0C0"/>
                </a:highlight>
              </a:rPr>
              <a:t>你</a:t>
            </a:r>
            <a:r>
              <a:rPr lang="zh-CN" altLang="en-US" dirty="0"/>
              <a:t>面前是有</a:t>
            </a:r>
            <a:r>
              <a:rPr lang="zh-CN" altLang="en-US" dirty="0">
                <a:highlight>
                  <a:srgbClr val="00FF00"/>
                </a:highlight>
              </a:rPr>
              <a:t>罪</a:t>
            </a:r>
            <a:r>
              <a:rPr lang="zh-CN" altLang="en-US" dirty="0"/>
              <a:t>的</a:t>
            </a:r>
            <a:r>
              <a:rPr lang="en-US" altLang="zh-CN" dirty="0"/>
              <a:t>……</a:t>
            </a:r>
            <a:r>
              <a:rPr lang="zh-CN" altLang="en-US" dirty="0"/>
              <a:t>”他又叫道。</a:t>
            </a:r>
            <a:endParaRPr lang="en-US" altLang="zh-CN" dirty="0"/>
          </a:p>
          <a:p>
            <a:pPr lvl="0" algn="l"/>
            <a:r>
              <a:rPr lang="zh-CN" altLang="en-US" dirty="0"/>
              <a:t>情绪：激动：“他再也说不去。”</a:t>
            </a:r>
            <a:r>
              <a:rPr lang="en-US" altLang="zh-CN" dirty="0">
                <a:solidFill>
                  <a:prstClr val="black"/>
                </a:solidFill>
              </a:rPr>
              <a:t> (</a:t>
            </a:r>
            <a:r>
              <a:rPr lang="zh-CN" altLang="en-US" dirty="0">
                <a:solidFill>
                  <a:prstClr val="black"/>
                </a:solidFill>
                <a:highlight>
                  <a:srgbClr val="FFFF00"/>
                </a:highlight>
              </a:rPr>
              <a:t>感性</a:t>
            </a:r>
            <a:r>
              <a:rPr lang="zh-CN" altLang="en-US" dirty="0">
                <a:solidFill>
                  <a:prstClr val="black"/>
                </a:solidFill>
              </a:rPr>
              <a:t>）</a:t>
            </a:r>
            <a:endParaRPr lang="en-US" altLang="zh-CN" dirty="0"/>
          </a:p>
          <a:p>
            <a:pPr algn="l"/>
            <a:r>
              <a:rPr lang="zh-CN" altLang="en-US" dirty="0"/>
              <a:t>心理：忍住泪水，不让自己哭出声来。（</a:t>
            </a:r>
            <a:r>
              <a:rPr lang="zh-CN" altLang="en-US" dirty="0">
                <a:highlight>
                  <a:srgbClr val="FFFF00"/>
                </a:highlight>
              </a:rPr>
              <a:t>理性</a:t>
            </a:r>
            <a:r>
              <a:rPr lang="zh-CN" altLang="en-US" dirty="0"/>
              <a:t>）</a:t>
            </a:r>
            <a:endParaRPr lang="en-US" altLang="zh-CN" dirty="0"/>
          </a:p>
          <a:p>
            <a:pPr algn="l"/>
            <a:r>
              <a:rPr lang="en-US" altLang="zh-CN" dirty="0"/>
              <a:t>4.</a:t>
            </a:r>
            <a:r>
              <a:rPr lang="zh-CN" altLang="en-US" dirty="0"/>
              <a:t>“我知道要</a:t>
            </a:r>
            <a:r>
              <a:rPr lang="zh-CN" altLang="en-US" dirty="0">
                <a:highlight>
                  <a:srgbClr val="C0C0C0"/>
                </a:highlight>
              </a:rPr>
              <a:t>您</a:t>
            </a:r>
            <a:r>
              <a:rPr lang="zh-CN" altLang="en-US" dirty="0">
                <a:highlight>
                  <a:srgbClr val="00FFFF"/>
                </a:highlight>
              </a:rPr>
              <a:t>饶恕</a:t>
            </a:r>
            <a:r>
              <a:rPr lang="zh-CN" altLang="en-US" dirty="0"/>
              <a:t>我是困难的。”聂赫留朵夫开口说，但又停住，觉得喉咙哽住了，“过去的事既已无法挽回，那么现在我愿尽最大的努力去做。</a:t>
            </a:r>
            <a:r>
              <a:rPr lang="zh-CN" altLang="en-US" dirty="0">
                <a:highlight>
                  <a:srgbClr val="C0C0C0"/>
                </a:highlight>
              </a:rPr>
              <a:t>您</a:t>
            </a:r>
            <a:r>
              <a:rPr lang="zh-CN" altLang="en-US" dirty="0"/>
              <a:t>说说</a:t>
            </a:r>
            <a:r>
              <a:rPr lang="en-US" altLang="zh-CN" dirty="0"/>
              <a:t>……</a:t>
            </a:r>
            <a:r>
              <a:rPr lang="zh-CN" altLang="en-US" dirty="0"/>
              <a:t>”</a:t>
            </a:r>
            <a:endParaRPr lang="en-US" altLang="zh-CN" dirty="0"/>
          </a:p>
          <a:p>
            <a:pPr algn="l"/>
            <a:endParaRPr lang="en-US" altLang="zh-CN" dirty="0"/>
          </a:p>
          <a:p>
            <a:pPr algn="l"/>
            <a:endParaRPr lang="zh-CN" altLang="en-US" dirty="0"/>
          </a:p>
        </p:txBody>
      </p:sp>
    </p:spTree>
    <p:extLst>
      <p:ext uri="{BB962C8B-B14F-4D97-AF65-F5344CB8AC3E}">
        <p14:creationId xmlns:p14="http://schemas.microsoft.com/office/powerpoint/2010/main" val="21284336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25549-54EF-444B-996D-AAB9710E32EE}"/>
              </a:ext>
            </a:extLst>
          </p:cNvPr>
          <p:cNvSpPr>
            <a:spLocks noGrp="1"/>
          </p:cNvSpPr>
          <p:nvPr>
            <p:ph type="title"/>
          </p:nvPr>
        </p:nvSpPr>
        <p:spPr>
          <a:xfrm>
            <a:off x="36240" y="0"/>
            <a:ext cx="1111708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7AB0FBF4-9597-4B2D-85DA-190B63494D35}"/>
              </a:ext>
            </a:extLst>
          </p:cNvPr>
          <p:cNvSpPr>
            <a:spLocks noGrp="1"/>
          </p:cNvSpPr>
          <p:nvPr>
            <p:ph idx="1"/>
          </p:nvPr>
        </p:nvSpPr>
        <p:spPr>
          <a:xfrm>
            <a:off x="0" y="1412776"/>
            <a:ext cx="11117088" cy="5445224"/>
          </a:xfrm>
        </p:spPr>
        <p:txBody>
          <a:bodyPr>
            <a:normAutofit/>
          </a:bodyPr>
          <a:lstStyle/>
          <a:p>
            <a:pPr algn="l"/>
            <a:r>
              <a:rPr lang="zh-CN" altLang="en-US" sz="2800" dirty="0">
                <a:solidFill>
                  <a:srgbClr val="FF0000"/>
                </a:solidFill>
              </a:rPr>
              <a:t>情绪</a:t>
            </a:r>
            <a:r>
              <a:rPr lang="zh-CN" altLang="en-US" sz="2800" dirty="0"/>
              <a:t>：激动：“喉咙梗住”</a:t>
            </a:r>
            <a:r>
              <a:rPr lang="en-US" altLang="zh-CN" sz="2800" dirty="0"/>
              <a:t> (</a:t>
            </a:r>
            <a:r>
              <a:rPr lang="zh-CN" altLang="en-US" sz="2800" dirty="0">
                <a:highlight>
                  <a:srgbClr val="FFFF00"/>
                </a:highlight>
              </a:rPr>
              <a:t>感性</a:t>
            </a:r>
            <a:r>
              <a:rPr lang="zh-CN" altLang="en-US" sz="2800" dirty="0"/>
              <a:t>）</a:t>
            </a:r>
            <a:endParaRPr lang="en-US" altLang="zh-CN" sz="2800" dirty="0"/>
          </a:p>
          <a:p>
            <a:pPr algn="l"/>
            <a:r>
              <a:rPr lang="zh-CN" altLang="en-US" sz="2800" dirty="0">
                <a:solidFill>
                  <a:srgbClr val="FF0000"/>
                </a:solidFill>
              </a:rPr>
              <a:t>心理</a:t>
            </a:r>
            <a:r>
              <a:rPr lang="zh-CN" altLang="en-US" sz="2800" dirty="0"/>
              <a:t>：渴望弥补（</a:t>
            </a:r>
            <a:r>
              <a:rPr lang="zh-CN" altLang="en-US" sz="2800" dirty="0">
                <a:highlight>
                  <a:srgbClr val="FFFF00"/>
                </a:highlight>
              </a:rPr>
              <a:t>理性</a:t>
            </a:r>
            <a:r>
              <a:rPr lang="zh-CN" altLang="en-US" sz="2800" dirty="0"/>
              <a:t>）</a:t>
            </a:r>
            <a:endParaRPr lang="en-US" altLang="zh-CN" sz="2800" dirty="0"/>
          </a:p>
          <a:p>
            <a:pPr algn="l"/>
            <a:r>
              <a:rPr lang="en-US" altLang="zh-CN" sz="2800" dirty="0"/>
              <a:t>5.</a:t>
            </a:r>
            <a:r>
              <a:rPr lang="zh-CN" altLang="en-US" sz="2800" dirty="0"/>
              <a:t>“不，没有完。我不能丢下不管。哪怕到今天我也要</a:t>
            </a:r>
            <a:r>
              <a:rPr lang="zh-CN" altLang="en-US" sz="2800" dirty="0">
                <a:highlight>
                  <a:srgbClr val="00FF00"/>
                </a:highlight>
              </a:rPr>
              <a:t>赎</a:t>
            </a:r>
            <a:r>
              <a:rPr lang="zh-CN" altLang="en-US" sz="2800" dirty="0"/>
              <a:t>我的</a:t>
            </a:r>
            <a:r>
              <a:rPr lang="zh-CN" altLang="en-US" sz="2800" dirty="0">
                <a:highlight>
                  <a:srgbClr val="00FF00"/>
                </a:highlight>
              </a:rPr>
              <a:t>罪</a:t>
            </a:r>
            <a:r>
              <a:rPr lang="zh-CN" altLang="en-US" sz="2800" dirty="0"/>
              <a:t>。”</a:t>
            </a:r>
            <a:endParaRPr lang="en-US" altLang="zh-CN" sz="2800" dirty="0"/>
          </a:p>
          <a:p>
            <a:pPr algn="l"/>
            <a:r>
              <a:rPr lang="zh-CN" altLang="en-US" sz="2800" dirty="0">
                <a:solidFill>
                  <a:srgbClr val="FF0000"/>
                </a:solidFill>
              </a:rPr>
              <a:t>情绪：</a:t>
            </a:r>
            <a:r>
              <a:rPr lang="zh-CN" altLang="en-US" sz="2800" dirty="0"/>
              <a:t>激动</a:t>
            </a:r>
            <a:r>
              <a:rPr lang="en-US" altLang="zh-CN" sz="2800" dirty="0"/>
              <a:t>(</a:t>
            </a:r>
            <a:r>
              <a:rPr lang="zh-CN" altLang="en-US" sz="2800" dirty="0">
                <a:highlight>
                  <a:srgbClr val="FFFF00"/>
                </a:highlight>
              </a:rPr>
              <a:t>感性</a:t>
            </a:r>
            <a:r>
              <a:rPr lang="zh-CN" altLang="en-US" sz="2800" dirty="0"/>
              <a:t>）</a:t>
            </a:r>
            <a:endParaRPr lang="en-US" altLang="zh-CN" sz="2800" dirty="0"/>
          </a:p>
          <a:p>
            <a:pPr algn="l"/>
            <a:r>
              <a:rPr lang="zh-CN" altLang="en-US" sz="2800" dirty="0">
                <a:solidFill>
                  <a:srgbClr val="FF0000"/>
                </a:solidFill>
              </a:rPr>
              <a:t>心理：</a:t>
            </a:r>
            <a:r>
              <a:rPr lang="zh-CN" altLang="en-US" sz="2800" dirty="0"/>
              <a:t>坚决赎罪</a:t>
            </a:r>
            <a:r>
              <a:rPr lang="en-US" altLang="zh-CN" sz="2800" dirty="0"/>
              <a:t> </a:t>
            </a:r>
            <a:r>
              <a:rPr lang="zh-CN" altLang="en-US" sz="2800" dirty="0"/>
              <a:t>（</a:t>
            </a:r>
            <a:r>
              <a:rPr lang="zh-CN" altLang="en-US" sz="2800" dirty="0">
                <a:highlight>
                  <a:srgbClr val="FFFF00"/>
                </a:highlight>
              </a:rPr>
              <a:t>理性</a:t>
            </a:r>
            <a:r>
              <a:rPr lang="zh-CN" altLang="en-US" sz="2800" dirty="0"/>
              <a:t>）</a:t>
            </a:r>
            <a:r>
              <a:rPr lang="en-US" altLang="zh-CN" sz="2800" dirty="0"/>
              <a:t>  </a:t>
            </a:r>
            <a:endParaRPr lang="zh-CN" altLang="en-US" sz="2800" dirty="0"/>
          </a:p>
          <a:p>
            <a:pPr algn="l"/>
            <a:r>
              <a:rPr lang="en-US" altLang="zh-CN" sz="2800" dirty="0"/>
              <a:t>6.</a:t>
            </a:r>
            <a:r>
              <a:rPr lang="zh-CN" altLang="en-US" sz="2800" dirty="0"/>
              <a:t>聂赫留朵夫：“卡秋莎！我来是要请求你的饶恕，可是你没有回答我，你是不是饶恕我，或者，什么时候饶恕我。”他说，忽然对玛斯洛娃改称“你”了。</a:t>
            </a:r>
          </a:p>
          <a:p>
            <a:pPr algn="l"/>
            <a:r>
              <a:rPr lang="zh-CN" altLang="en-US" sz="2800" dirty="0">
                <a:solidFill>
                  <a:srgbClr val="FF0000"/>
                </a:solidFill>
              </a:rPr>
              <a:t>情绪</a:t>
            </a:r>
            <a:r>
              <a:rPr lang="zh-CN" altLang="en-US" sz="2800" dirty="0"/>
              <a:t>：纠结</a:t>
            </a:r>
            <a:r>
              <a:rPr lang="en-US" altLang="zh-CN" sz="2800" dirty="0"/>
              <a:t>(</a:t>
            </a:r>
            <a:r>
              <a:rPr lang="zh-CN" altLang="en-US" sz="2800" dirty="0">
                <a:highlight>
                  <a:srgbClr val="FFFF00"/>
                </a:highlight>
              </a:rPr>
              <a:t>感性</a:t>
            </a:r>
            <a:r>
              <a:rPr lang="zh-CN" altLang="en-US" sz="2800" dirty="0"/>
              <a:t>）</a:t>
            </a:r>
            <a:endParaRPr lang="en-US" altLang="zh-CN" sz="2800" dirty="0"/>
          </a:p>
          <a:p>
            <a:pPr algn="l"/>
            <a:r>
              <a:rPr lang="zh-CN" altLang="en-US" sz="2800" dirty="0">
                <a:solidFill>
                  <a:srgbClr val="FF0000"/>
                </a:solidFill>
              </a:rPr>
              <a:t>心理</a:t>
            </a:r>
            <a:r>
              <a:rPr lang="zh-CN" altLang="en-US" sz="2800" dirty="0"/>
              <a:t>：内心动摇，“天使”和“魔鬼”在斗争：继续赎罪还是就此了断？“天使”最终战胜了“魔鬼”。（</a:t>
            </a:r>
            <a:r>
              <a:rPr lang="zh-CN" altLang="en-US" sz="2800" dirty="0">
                <a:highlight>
                  <a:srgbClr val="FFFF00"/>
                </a:highlight>
              </a:rPr>
              <a:t>理性</a:t>
            </a:r>
            <a:r>
              <a:rPr lang="zh-CN" altLang="en-US" sz="2800" dirty="0"/>
              <a:t>）</a:t>
            </a:r>
            <a:endParaRPr lang="en-US" altLang="zh-CN" sz="2800" dirty="0"/>
          </a:p>
          <a:p>
            <a:pPr algn="l"/>
            <a:endParaRPr lang="zh-CN" altLang="en-US" sz="2800" dirty="0"/>
          </a:p>
        </p:txBody>
      </p:sp>
    </p:spTree>
    <p:extLst>
      <p:ext uri="{BB962C8B-B14F-4D97-AF65-F5344CB8AC3E}">
        <p14:creationId xmlns:p14="http://schemas.microsoft.com/office/powerpoint/2010/main" val="21360028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A0BAE-E94C-43AA-A046-BEE230AC3ECF}"/>
              </a:ext>
            </a:extLst>
          </p:cNvPr>
          <p:cNvSpPr>
            <a:spLocks noGrp="1"/>
          </p:cNvSpPr>
          <p:nvPr>
            <p:ph type="title"/>
          </p:nvPr>
        </p:nvSpPr>
        <p:spPr>
          <a:xfrm>
            <a:off x="108248" y="257379"/>
            <a:ext cx="11153328" cy="635598"/>
          </a:xfrm>
        </p:spPr>
        <p:txBody>
          <a:bodyPr>
            <a:normAutofit fontScale="90000"/>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4C21EB3B-72E1-43CA-9977-B01EB948ABCF}"/>
              </a:ext>
            </a:extLst>
          </p:cNvPr>
          <p:cNvSpPr>
            <a:spLocks noGrp="1"/>
          </p:cNvSpPr>
          <p:nvPr>
            <p:ph idx="1"/>
          </p:nvPr>
        </p:nvSpPr>
        <p:spPr>
          <a:xfrm>
            <a:off x="-1" y="1340768"/>
            <a:ext cx="11161713" cy="5505061"/>
          </a:xfrm>
        </p:spPr>
        <p:txBody>
          <a:bodyPr>
            <a:normAutofit lnSpcReduction="10000"/>
          </a:bodyPr>
          <a:lstStyle/>
          <a:p>
            <a:pPr algn="l"/>
            <a:r>
              <a:rPr lang="en-US" altLang="zh-CN" sz="2800" dirty="0"/>
              <a:t>7.</a:t>
            </a:r>
            <a:r>
              <a:rPr lang="zh-CN" altLang="en-US" sz="2800" dirty="0"/>
              <a:t>“我记起这些事是为了要改正错误，</a:t>
            </a:r>
            <a:r>
              <a:rPr lang="zh-CN" altLang="en-US" sz="2800" dirty="0">
                <a:highlight>
                  <a:srgbClr val="00FF00"/>
                </a:highlight>
              </a:rPr>
              <a:t>赎</a:t>
            </a:r>
            <a:r>
              <a:rPr lang="zh-CN" altLang="en-US" sz="2800" dirty="0"/>
              <a:t>我的</a:t>
            </a:r>
            <a:r>
              <a:rPr lang="zh-CN" altLang="en-US" sz="2800" dirty="0">
                <a:highlight>
                  <a:srgbClr val="00FF00"/>
                </a:highlight>
              </a:rPr>
              <a:t>罪</a:t>
            </a:r>
            <a:r>
              <a:rPr lang="zh-CN" altLang="en-US" sz="2800" dirty="0"/>
              <a:t>，卡秋莎。”</a:t>
            </a:r>
            <a:endParaRPr lang="en-US" altLang="zh-CN" sz="2800" dirty="0"/>
          </a:p>
          <a:p>
            <a:pPr algn="l"/>
            <a:r>
              <a:rPr lang="zh-CN" altLang="en-US" sz="2800" dirty="0">
                <a:solidFill>
                  <a:srgbClr val="FF0000"/>
                </a:solidFill>
              </a:rPr>
              <a:t>情绪：</a:t>
            </a:r>
            <a:r>
              <a:rPr lang="zh-CN" altLang="en-US" sz="2800" dirty="0"/>
              <a:t>畏惧</a:t>
            </a:r>
            <a:r>
              <a:rPr lang="en-US" altLang="zh-CN" sz="2800" dirty="0"/>
              <a:t>(</a:t>
            </a:r>
            <a:r>
              <a:rPr lang="zh-CN" altLang="en-US" sz="2800" dirty="0">
                <a:highlight>
                  <a:srgbClr val="FFFF00"/>
                </a:highlight>
              </a:rPr>
              <a:t>感性</a:t>
            </a:r>
            <a:r>
              <a:rPr lang="zh-CN" altLang="en-US" sz="2800" dirty="0"/>
              <a:t>）</a:t>
            </a:r>
            <a:endParaRPr lang="en-US" altLang="zh-CN" sz="2800" dirty="0"/>
          </a:p>
          <a:p>
            <a:pPr algn="l"/>
            <a:r>
              <a:rPr lang="zh-CN" altLang="en-US" sz="2800" dirty="0">
                <a:solidFill>
                  <a:srgbClr val="FF0000"/>
                </a:solidFill>
              </a:rPr>
              <a:t>心理：</a:t>
            </a:r>
            <a:r>
              <a:rPr lang="zh-CN" altLang="en-US" sz="2800" dirty="0"/>
              <a:t>想跟她结婚，但感觉上已遭拒绝，不敢开口，但仍想唤醒、恢复玛丝洛娃的本性。（</a:t>
            </a:r>
            <a:r>
              <a:rPr lang="zh-CN" altLang="en-US" sz="2800" dirty="0">
                <a:highlight>
                  <a:srgbClr val="FFFF00"/>
                </a:highlight>
              </a:rPr>
              <a:t>理性</a:t>
            </a:r>
            <a:r>
              <a:rPr lang="zh-CN" altLang="en-US" sz="2800" dirty="0"/>
              <a:t>）</a:t>
            </a:r>
            <a:endParaRPr lang="en-US" altLang="zh-CN" sz="2800" dirty="0"/>
          </a:p>
          <a:p>
            <a:pPr algn="l"/>
            <a:r>
              <a:rPr lang="zh-CN" altLang="en-US" sz="2800" dirty="0">
                <a:highlight>
                  <a:srgbClr val="00FFFF"/>
                </a:highlight>
              </a:rPr>
              <a:t>聂赫留朵夫听到玛丝洛娃说他“真怪”之后的反应是什么？</a:t>
            </a:r>
            <a:endParaRPr lang="en-US" altLang="zh-CN" sz="2800" dirty="0">
              <a:highlight>
                <a:srgbClr val="00FFFF"/>
              </a:highlight>
            </a:endParaRPr>
          </a:p>
          <a:p>
            <a:pPr algn="l"/>
            <a:r>
              <a:rPr lang="zh-CN" altLang="en-US" sz="2800" dirty="0"/>
              <a:t>“聂赫留朵夫觉得她身上有一样东西，同他水火不容，使她永远保持现在这种样子，并且不让他闯进她的内心世界。</a:t>
            </a:r>
            <a:endParaRPr lang="en-US" altLang="zh-CN" sz="2800" dirty="0"/>
          </a:p>
          <a:p>
            <a:pPr algn="l"/>
            <a:r>
              <a:rPr lang="zh-CN" altLang="en-US" sz="2800" dirty="0"/>
              <a:t>不过，说也奇怪，这种情况不仅没有使他疏远她，反而产生了一种特殊的新的力量，使她去同她接近。聂赫留朵夫觉得他应该在精神上唤醒她，这虽然极其困难，但正因为困难就格外吸引他。他现在对她的这种感情，是以前所不曾有过的，对任何人都不曾有过，其中不带丝毫觉醒，能恢复她的本性。”</a:t>
            </a:r>
            <a:endParaRPr lang="en-US" altLang="zh-CN" sz="2800" dirty="0"/>
          </a:p>
          <a:p>
            <a:pPr algn="l"/>
            <a:endParaRPr lang="en-US" altLang="zh-CN" sz="3200" dirty="0"/>
          </a:p>
        </p:txBody>
      </p:sp>
    </p:spTree>
    <p:extLst>
      <p:ext uri="{BB962C8B-B14F-4D97-AF65-F5344CB8AC3E}">
        <p14:creationId xmlns:p14="http://schemas.microsoft.com/office/powerpoint/2010/main" val="29210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E35CD1-BDF4-4BC5-9629-0FB83372A906}"/>
              </a:ext>
            </a:extLst>
          </p:cNvPr>
          <p:cNvSpPr>
            <a:spLocks noGrp="1"/>
          </p:cNvSpPr>
          <p:nvPr>
            <p:ph type="title"/>
          </p:nvPr>
        </p:nvSpPr>
        <p:spPr>
          <a:xfrm>
            <a:off x="0" y="0"/>
            <a:ext cx="11153328" cy="1196752"/>
          </a:xfrm>
        </p:spPr>
        <p:txBody>
          <a:bodyPr/>
          <a:lstStyle/>
          <a:p>
            <a:r>
              <a:rPr lang="en-US" altLang="zh-CN" sz="3600" dirty="0">
                <a:solidFill>
                  <a:prstClr val="white"/>
                </a:solidFill>
                <a:sym typeface="+mn-ea"/>
              </a:rPr>
              <a:t>《</a:t>
            </a:r>
            <a:r>
              <a:rPr lang="zh-CN" altLang="en-US" sz="3600" dirty="0">
                <a:solidFill>
                  <a:prstClr val="white"/>
                </a:solidFill>
                <a:sym typeface="+mn-ea"/>
              </a:rPr>
              <a:t>复活》</a:t>
            </a:r>
            <a:endParaRPr lang="zh-CN" altLang="en-US" dirty="0"/>
          </a:p>
        </p:txBody>
      </p:sp>
      <p:sp>
        <p:nvSpPr>
          <p:cNvPr id="3" name="内容占位符 2">
            <a:extLst>
              <a:ext uri="{FF2B5EF4-FFF2-40B4-BE49-F238E27FC236}">
                <a16:creationId xmlns:a16="http://schemas.microsoft.com/office/drawing/2014/main" id="{B20A2FB1-1EEE-4EE5-AD87-772578900183}"/>
              </a:ext>
            </a:extLst>
          </p:cNvPr>
          <p:cNvSpPr>
            <a:spLocks noGrp="1"/>
          </p:cNvSpPr>
          <p:nvPr>
            <p:ph idx="1"/>
          </p:nvPr>
        </p:nvSpPr>
        <p:spPr>
          <a:xfrm>
            <a:off x="-107776" y="1484784"/>
            <a:ext cx="11017224" cy="5070546"/>
          </a:xfrm>
        </p:spPr>
        <p:txBody>
          <a:bodyPr>
            <a:normAutofit lnSpcReduction="10000"/>
          </a:bodyPr>
          <a:lstStyle/>
          <a:p>
            <a:pPr algn="l"/>
            <a:r>
              <a:rPr lang="zh-CN" altLang="en-US" sz="3200" dirty="0"/>
              <a:t>聂赫留朵夫在听到玛丝洛娃的“真怪”之后，不仅保持了之前的赎罪之心，而且萌生了拯救玛丝洛娃本性之意，至此，“救赎”的意识在他心中已经彻底诞生。</a:t>
            </a:r>
            <a:endParaRPr lang="en-US" altLang="zh-CN" sz="3200" dirty="0"/>
          </a:p>
          <a:p>
            <a:pPr algn="l"/>
            <a:r>
              <a:rPr lang="zh-CN" altLang="en-US" sz="3200" dirty="0">
                <a:highlight>
                  <a:srgbClr val="FFFF00"/>
                </a:highlight>
              </a:rPr>
              <a:t>“真怪”之前，侧重在“赎”（主要是求饶恕、原谅），“真怪”之后，侧重在“救”，拯救玛丝洛娃的本性。而拯救玛丝洛娃，也是在拯救他自己，也是在赎他的罪。</a:t>
            </a:r>
            <a:endParaRPr lang="en-US" altLang="zh-CN" sz="3200" dirty="0">
              <a:highlight>
                <a:srgbClr val="FFFF00"/>
              </a:highlight>
            </a:endParaRPr>
          </a:p>
          <a:p>
            <a:pPr algn="l"/>
            <a:r>
              <a:rPr lang="zh-CN" altLang="en-US" sz="3200" dirty="0"/>
              <a:t>他一直有一个理性不断战胜感性、战胜情绪的过程，从开头的认罪，到赎罪，再到唤醒、恢复玛丝洛娃的本性，他的良知不断复活，他也在不断尝试破解玛丝洛娃一直不能理解他的那份孤独，所以他是有精神成长的。</a:t>
            </a:r>
          </a:p>
          <a:p>
            <a:pPr algn="l"/>
            <a:endParaRPr lang="zh-CN" altLang="en-US" dirty="0"/>
          </a:p>
        </p:txBody>
      </p:sp>
    </p:spTree>
    <p:extLst>
      <p:ext uri="{BB962C8B-B14F-4D97-AF65-F5344CB8AC3E}">
        <p14:creationId xmlns:p14="http://schemas.microsoft.com/office/powerpoint/2010/main" val="3394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485" y="404587"/>
            <a:ext cx="11153328" cy="635598"/>
          </a:xfrm>
        </p:spPr>
        <p:txBody>
          <a:bodyPr/>
          <a:lstStyle/>
          <a:p>
            <a:r>
              <a:rPr lang="zh-CN" dirty="0">
                <a:solidFill>
                  <a:schemeClr val="bg1"/>
                </a:solidFill>
                <a:sym typeface="+mn-ea"/>
              </a:rPr>
              <a:t>《复活</a:t>
            </a:r>
            <a:r>
              <a:rPr lang="zh-CN" altLang="en-US"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 name="文本框 4"/>
          <p:cNvSpPr txBox="1"/>
          <p:nvPr/>
        </p:nvSpPr>
        <p:spPr>
          <a:xfrm>
            <a:off x="467995" y="1341120"/>
            <a:ext cx="10310495" cy="9220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a:ea typeface="宋体" panose="02010600030101010101" pitchFamily="2" charset="-122"/>
                <a:cs typeface="+mn-cs"/>
              </a:rPr>
              <a:t>P69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①</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您的话</a:t>
            </a:r>
            <a:r>
              <a:rPr kumimoji="0" lang="zh-CN" altLang="en-US" sz="1800" b="1" i="0" u="none" strike="noStrike" kern="1200" cap="none" spc="0" normalizeH="0" baseline="0" noProof="0">
                <a:ln>
                  <a:noFill/>
                </a:ln>
                <a:solidFill>
                  <a:srgbClr val="C00000"/>
                </a:solidFill>
                <a:effectLst/>
                <a:uLnTx/>
                <a:uFillTx/>
                <a:latin typeface="Calibri"/>
                <a:ea typeface="宋体" panose="02010600030101010101" pitchFamily="2" charset="-122"/>
                <a:cs typeface="+mn-cs"/>
              </a:rPr>
              <a:t>真怪</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她鄙夷不屑地</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他有这样的感觉</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微笑着说。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②</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C00000"/>
                </a:solidFill>
                <a:effectLst/>
                <a:uLnTx/>
                <a:uFillTx/>
                <a:latin typeface="Calibri"/>
                <a:ea typeface="宋体" panose="02010600030101010101" pitchFamily="2" charset="-122"/>
                <a:cs typeface="+mn-cs"/>
              </a:rPr>
              <a:t>真怪</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她又说了一遍，接着摇摇头，向铁栅栏那边走去。</a:t>
            </a:r>
          </a:p>
        </p:txBody>
      </p:sp>
      <p:pic>
        <p:nvPicPr>
          <p:cNvPr id="10" name="图片 9" descr="src=http___nimg.ws.126.net__url=http%3A%2F%2Fdingyue.ws.126.net%2F2021%2F0828%2F6e42d0ecj00qyic69005pd200u000jvg01o0013q.jpg&amp;thumbnail=650x2147483647&amp;quality=80&amp;type=jpg&amp;refer=http___nimg.ws.126"/>
          <p:cNvPicPr>
            <a:picLocks noChangeAspect="1"/>
          </p:cNvPicPr>
          <p:nvPr/>
        </p:nvPicPr>
        <p:blipFill>
          <a:blip r:embed="rId23"/>
          <a:stretch>
            <a:fillRect/>
          </a:stretch>
        </p:blipFill>
        <p:spPr>
          <a:xfrm>
            <a:off x="210820" y="3204845"/>
            <a:ext cx="3390900" cy="2263775"/>
          </a:xfrm>
          <a:prstGeom prst="rect">
            <a:avLst/>
          </a:prstGeom>
        </p:spPr>
      </p:pic>
      <p:sp>
        <p:nvSpPr>
          <p:cNvPr id="3" name="Oval 92"/>
          <p:cNvSpPr>
            <a:spLocks noChangeArrowheads="1"/>
          </p:cNvSpPr>
          <p:nvPr>
            <p:custDataLst>
              <p:tags r:id="rId1"/>
            </p:custDataLst>
          </p:nvPr>
        </p:nvSpPr>
        <p:spPr bwMode="auto">
          <a:xfrm>
            <a:off x="8482890" y="2664882"/>
            <a:ext cx="1119052" cy="1118701"/>
          </a:xfrm>
          <a:prstGeom prst="ellipse">
            <a:avLst/>
          </a:prstGeom>
          <a:solidFill>
            <a:srgbClr val="2AC3B5"/>
          </a:solidFill>
          <a:ln>
            <a:noFill/>
          </a:ln>
          <a:effectLst/>
        </p:spPr>
        <p:txBody>
          <a:bodyPr wrap="square" lIns="0" tIns="0" rIns="0" bIns="0" anchor="ctr" anchorCtr="0">
            <a:normAutofit fontScale="92500" lnSpcReduction="10000"/>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79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Oval 93"/>
          <p:cNvSpPr>
            <a:spLocks noChangeArrowheads="1"/>
          </p:cNvSpPr>
          <p:nvPr>
            <p:custDataLst>
              <p:tags r:id="rId2"/>
            </p:custDataLst>
          </p:nvPr>
        </p:nvSpPr>
        <p:spPr bwMode="auto">
          <a:xfrm>
            <a:off x="8534469" y="2715324"/>
            <a:ext cx="1017015" cy="1016696"/>
          </a:xfrm>
          <a:prstGeom prst="ellipse">
            <a:avLst/>
          </a:prstGeom>
          <a:solidFill>
            <a:srgbClr val="FFFFFF">
              <a:alpha val="29000"/>
            </a:srgbClr>
          </a:solidFill>
          <a:ln w="12700" algn="ctr">
            <a:noFill/>
            <a:round/>
          </a:ln>
          <a:effectLst/>
        </p:spPr>
        <p:txBody>
          <a:bodyPr wrap="square" lIns="61794" tIns="0" rIns="0" bIns="0" anchor="ctr" anchorCtr="0">
            <a:noAutofit/>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控诉</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丑恶</a:t>
            </a:r>
          </a:p>
        </p:txBody>
      </p:sp>
      <p:sp>
        <p:nvSpPr>
          <p:cNvPr id="13" name="Oval 98"/>
          <p:cNvSpPr>
            <a:spLocks noChangeArrowheads="1"/>
          </p:cNvSpPr>
          <p:nvPr>
            <p:custDataLst>
              <p:tags r:id="rId3"/>
            </p:custDataLst>
          </p:nvPr>
        </p:nvSpPr>
        <p:spPr bwMode="auto">
          <a:xfrm>
            <a:off x="9601943" y="2664882"/>
            <a:ext cx="1119052" cy="1118701"/>
          </a:xfrm>
          <a:prstGeom prst="ellipse">
            <a:avLst/>
          </a:prstGeom>
          <a:solidFill>
            <a:srgbClr val="2AC3B5"/>
          </a:solidFill>
          <a:ln>
            <a:noFill/>
          </a:ln>
          <a:effectLst/>
        </p:spPr>
        <p:txBody>
          <a:bodyPr wrap="square" lIns="0" tIns="0" rIns="0" bIns="0" anchor="ctr" anchorCtr="0">
            <a:normAutofit fontScale="92500" lnSpcReduction="10000"/>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79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Oval 99"/>
          <p:cNvSpPr>
            <a:spLocks noChangeArrowheads="1"/>
          </p:cNvSpPr>
          <p:nvPr>
            <p:custDataLst>
              <p:tags r:id="rId4"/>
            </p:custDataLst>
          </p:nvPr>
        </p:nvSpPr>
        <p:spPr bwMode="auto">
          <a:xfrm>
            <a:off x="9653523" y="2715324"/>
            <a:ext cx="1017015" cy="1016696"/>
          </a:xfrm>
          <a:prstGeom prst="ellipse">
            <a:avLst/>
          </a:prstGeom>
          <a:solidFill>
            <a:srgbClr val="FFFFFF">
              <a:alpha val="29000"/>
            </a:srgbClr>
          </a:solidFill>
          <a:ln w="12700" algn="ctr">
            <a:noFill/>
            <a:round/>
          </a:ln>
          <a:effectLst/>
        </p:spPr>
        <p:txBody>
          <a:bodyPr wrap="square" lIns="61794" tIns="0" rIns="0" bIns="0" anchor="ctr" anchorCtr="0">
            <a:noAutofit/>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自甘</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堕落</a:t>
            </a:r>
          </a:p>
        </p:txBody>
      </p:sp>
      <p:sp>
        <p:nvSpPr>
          <p:cNvPr id="15" name="Oval 92"/>
          <p:cNvSpPr>
            <a:spLocks noChangeArrowheads="1"/>
          </p:cNvSpPr>
          <p:nvPr>
            <p:custDataLst>
              <p:tags r:id="rId5"/>
            </p:custDataLst>
          </p:nvPr>
        </p:nvSpPr>
        <p:spPr bwMode="auto">
          <a:xfrm>
            <a:off x="4168344" y="3292291"/>
            <a:ext cx="1119052" cy="1118701"/>
          </a:xfrm>
          <a:prstGeom prst="ellipse">
            <a:avLst/>
          </a:prstGeom>
          <a:solidFill>
            <a:srgbClr val="608CE1"/>
          </a:solidFill>
          <a:ln>
            <a:noFill/>
          </a:ln>
          <a:effectLst/>
        </p:spPr>
        <p:txBody>
          <a:bodyPr wrap="square" lIns="0" tIns="0" rIns="0" bIns="0" anchor="ctr" anchorCtr="0">
            <a:normAutofit fontScale="92500" lnSpcReduction="10000"/>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79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Oval 93"/>
          <p:cNvSpPr>
            <a:spLocks noChangeArrowheads="1"/>
          </p:cNvSpPr>
          <p:nvPr>
            <p:custDataLst>
              <p:tags r:id="rId6"/>
            </p:custDataLst>
          </p:nvPr>
        </p:nvSpPr>
        <p:spPr bwMode="auto">
          <a:xfrm>
            <a:off x="4219924" y="3342734"/>
            <a:ext cx="1017015" cy="1016696"/>
          </a:xfrm>
          <a:prstGeom prst="ellipse">
            <a:avLst/>
          </a:prstGeom>
          <a:solidFill>
            <a:srgbClr val="FFFFFF">
              <a:alpha val="29000"/>
            </a:srgbClr>
          </a:solidFill>
          <a:ln w="12700" algn="ctr">
            <a:noFill/>
            <a:round/>
          </a:ln>
          <a:effectLst/>
        </p:spPr>
        <p:txBody>
          <a:bodyPr wrap="square" lIns="61794" tIns="0" rIns="0" bIns="0" anchor="ctr" anchorCtr="0">
            <a:noAutofit/>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唤醒</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本性</a:t>
            </a:r>
          </a:p>
        </p:txBody>
      </p:sp>
      <p:sp>
        <p:nvSpPr>
          <p:cNvPr id="17" name="Oval 98"/>
          <p:cNvSpPr>
            <a:spLocks noChangeArrowheads="1"/>
          </p:cNvSpPr>
          <p:nvPr>
            <p:custDataLst>
              <p:tags r:id="rId7"/>
            </p:custDataLst>
          </p:nvPr>
        </p:nvSpPr>
        <p:spPr bwMode="auto">
          <a:xfrm>
            <a:off x="5287397" y="3292293"/>
            <a:ext cx="1119052" cy="1118701"/>
          </a:xfrm>
          <a:prstGeom prst="ellipse">
            <a:avLst/>
          </a:prstGeom>
          <a:solidFill>
            <a:srgbClr val="608CE1"/>
          </a:solidFill>
          <a:ln>
            <a:noFill/>
          </a:ln>
          <a:effectLst/>
        </p:spPr>
        <p:txBody>
          <a:bodyPr wrap="square" lIns="0" tIns="0" rIns="0" bIns="0" anchor="ctr" anchorCtr="0">
            <a:normAutofit fontScale="92500" lnSpcReduction="10000"/>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79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Oval 99"/>
          <p:cNvSpPr>
            <a:spLocks noChangeArrowheads="1"/>
          </p:cNvSpPr>
          <p:nvPr>
            <p:custDataLst>
              <p:tags r:id="rId8"/>
            </p:custDataLst>
          </p:nvPr>
        </p:nvSpPr>
        <p:spPr bwMode="auto">
          <a:xfrm>
            <a:off x="5338976" y="3342735"/>
            <a:ext cx="1017015" cy="1016696"/>
          </a:xfrm>
          <a:prstGeom prst="ellipse">
            <a:avLst/>
          </a:prstGeom>
          <a:solidFill>
            <a:srgbClr val="FFFFFF">
              <a:alpha val="29000"/>
            </a:srgbClr>
          </a:solidFill>
          <a:ln w="12700" algn="ctr">
            <a:noFill/>
            <a:round/>
          </a:ln>
          <a:effectLst/>
        </p:spPr>
        <p:txBody>
          <a:bodyPr wrap="square" lIns="61794" tIns="0" rIns="0" bIns="0" anchor="ctr" anchorCtr="0">
            <a:noAutofit/>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ko-KR" sz="16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笃定</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ko-KR" sz="16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救赎</a:t>
            </a:r>
          </a:p>
        </p:txBody>
      </p:sp>
      <p:sp>
        <p:nvSpPr>
          <p:cNvPr id="21" name="Oval 104"/>
          <p:cNvSpPr>
            <a:spLocks noChangeArrowheads="1"/>
          </p:cNvSpPr>
          <p:nvPr>
            <p:custDataLst>
              <p:tags r:id="rId9"/>
            </p:custDataLst>
          </p:nvPr>
        </p:nvSpPr>
        <p:spPr bwMode="auto">
          <a:xfrm>
            <a:off x="4685737" y="2415844"/>
            <a:ext cx="1119052" cy="1118701"/>
          </a:xfrm>
          <a:prstGeom prst="ellipse">
            <a:avLst/>
          </a:prstGeom>
          <a:solidFill>
            <a:srgbClr val="608CE1"/>
          </a:solidFill>
          <a:ln>
            <a:noFill/>
          </a:ln>
          <a:effectLst/>
        </p:spPr>
        <p:txBody>
          <a:bodyPr wrap="square" lIns="61794" tIns="0" rIns="0" bIns="0" anchor="ctr" anchorCtr="0">
            <a:normAutofit fontScale="92500" lnSpcReduction="10000"/>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79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Oval 105"/>
          <p:cNvSpPr>
            <a:spLocks noChangeArrowheads="1"/>
          </p:cNvSpPr>
          <p:nvPr>
            <p:custDataLst>
              <p:tags r:id="rId10"/>
            </p:custDataLst>
          </p:nvPr>
        </p:nvSpPr>
        <p:spPr bwMode="auto">
          <a:xfrm>
            <a:off x="4737316" y="2466286"/>
            <a:ext cx="1017015" cy="1016696"/>
          </a:xfrm>
          <a:prstGeom prst="ellipse">
            <a:avLst/>
          </a:prstGeom>
          <a:solidFill>
            <a:srgbClr val="BFBFBF">
              <a:lumMod val="20000"/>
              <a:lumOff val="80000"/>
              <a:alpha val="29000"/>
            </a:srgbClr>
          </a:solidFill>
          <a:ln w="12700" algn="ctr">
            <a:noFill/>
            <a:round/>
          </a:ln>
          <a:effectLst/>
        </p:spPr>
        <p:txBody>
          <a:bodyPr wrap="square" lIns="61794" tIns="0" rIns="0" bIns="0" anchor="ctr" anchorCtr="0">
            <a:noAutofit/>
          </a:bodyPr>
          <a:lstStyle>
            <a:lvl1pPr eaLnBrk="0" hangingPunct="0">
              <a:defRPr kumimoji="1">
                <a:solidFill>
                  <a:srgbClr val="5F5F5F"/>
                </a:solidFill>
                <a:latin typeface="Gulim" panose="020B0600000101010101" pitchFamily="34" charset="-127"/>
                <a:ea typeface="Gulim" panose="020B0600000101010101" pitchFamily="34" charset="-127"/>
              </a:defRPr>
            </a:lvl1pPr>
            <a:lvl2pPr marL="742950" indent="-285750" eaLnBrk="0" hangingPunct="0">
              <a:defRPr kumimoji="1">
                <a:solidFill>
                  <a:srgbClr val="5F5F5F"/>
                </a:solidFill>
                <a:latin typeface="Gulim" panose="020B0600000101010101" pitchFamily="34" charset="-127"/>
                <a:ea typeface="Gulim" panose="020B0600000101010101" pitchFamily="34" charset="-127"/>
              </a:defRPr>
            </a:lvl2pPr>
            <a:lvl3pPr marL="1143000" indent="-228600" eaLnBrk="0" hangingPunct="0">
              <a:defRPr kumimoji="1">
                <a:solidFill>
                  <a:srgbClr val="5F5F5F"/>
                </a:solidFill>
                <a:latin typeface="Gulim" panose="020B0600000101010101" pitchFamily="34" charset="-127"/>
                <a:ea typeface="Gulim" panose="020B0600000101010101" pitchFamily="34" charset="-127"/>
              </a:defRPr>
            </a:lvl3pPr>
            <a:lvl4pPr marL="1600200" indent="-228600" eaLnBrk="0" hangingPunct="0">
              <a:defRPr kumimoji="1">
                <a:solidFill>
                  <a:srgbClr val="5F5F5F"/>
                </a:solidFill>
                <a:latin typeface="Gulim" panose="020B0600000101010101" pitchFamily="34" charset="-127"/>
                <a:ea typeface="Gulim" panose="020B0600000101010101" pitchFamily="34" charset="-127"/>
              </a:defRPr>
            </a:lvl4pPr>
            <a:lvl5pPr marL="2057400" indent="-228600" eaLnBrk="0" hangingPunct="0">
              <a:defRPr kumimoji="1">
                <a:solidFill>
                  <a:srgbClr val="5F5F5F"/>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rgbClr val="5F5F5F"/>
                </a:solidFill>
                <a:latin typeface="Gulim" panose="020B0600000101010101" pitchFamily="34" charset="-127"/>
                <a:ea typeface="Gulim" panose="020B0600000101010101" pitchFamily="34" charset="-127"/>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激发</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zh-CN" altLang="en-US" sz="16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力量</a:t>
            </a:r>
          </a:p>
        </p:txBody>
      </p:sp>
      <p:sp>
        <p:nvSpPr>
          <p:cNvPr id="27" name="Freeform 75"/>
          <p:cNvSpPr/>
          <p:nvPr>
            <p:custDataLst>
              <p:tags r:id="rId11"/>
            </p:custDataLst>
          </p:nvPr>
        </p:nvSpPr>
        <p:spPr bwMode="auto">
          <a:xfrm>
            <a:off x="7045479" y="4928464"/>
            <a:ext cx="837503" cy="1258562"/>
          </a:xfrm>
          <a:custGeom>
            <a:avLst/>
            <a:gdLst>
              <a:gd name="T0" fmla="*/ 310 w 620"/>
              <a:gd name="T1" fmla="*/ 0 h 932"/>
              <a:gd name="T2" fmla="*/ 0 w 620"/>
              <a:gd name="T3" fmla="*/ 932 h 932"/>
              <a:gd name="T4" fmla="*/ 620 w 620"/>
              <a:gd name="T5" fmla="*/ 932 h 932"/>
              <a:gd name="T6" fmla="*/ 310 w 620"/>
              <a:gd name="T7" fmla="*/ 0 h 932"/>
              <a:gd name="T8" fmla="*/ 0 60000 65536"/>
              <a:gd name="T9" fmla="*/ 0 60000 65536"/>
              <a:gd name="T10" fmla="*/ 0 60000 65536"/>
              <a:gd name="T11" fmla="*/ 0 60000 65536"/>
              <a:gd name="T12" fmla="*/ 0 w 620"/>
              <a:gd name="T13" fmla="*/ 0 h 932"/>
              <a:gd name="T14" fmla="*/ 620 w 620"/>
              <a:gd name="T15" fmla="*/ 932 h 932"/>
            </a:gdLst>
            <a:ahLst/>
            <a:cxnLst>
              <a:cxn ang="T8">
                <a:pos x="T0" y="T1"/>
              </a:cxn>
              <a:cxn ang="T9">
                <a:pos x="T2" y="T3"/>
              </a:cxn>
              <a:cxn ang="T10">
                <a:pos x="T4" y="T5"/>
              </a:cxn>
              <a:cxn ang="T11">
                <a:pos x="T6" y="T7"/>
              </a:cxn>
            </a:cxnLst>
            <a:rect l="T12" t="T13" r="T14" b="T15"/>
            <a:pathLst>
              <a:path w="620" h="932">
                <a:moveTo>
                  <a:pt x="310" y="0"/>
                </a:moveTo>
                <a:lnTo>
                  <a:pt x="0" y="932"/>
                </a:lnTo>
                <a:lnTo>
                  <a:pt x="620" y="932"/>
                </a:lnTo>
                <a:lnTo>
                  <a:pt x="310" y="0"/>
                </a:lnTo>
                <a:close/>
              </a:path>
            </a:pathLst>
          </a:custGeom>
          <a:solidFill>
            <a:srgbClr val="BFBFBF"/>
          </a:solidFill>
          <a:ln w="12700" algn="ctr">
            <a:noFill/>
            <a:round/>
          </a:ln>
          <a:effectLst/>
        </p:spPr>
        <p:txBody>
          <a:bodyPr wrap="square" lIns="0" tIns="0" rIns="0" bIns="0" anchor="ctr" anchorCtr="0">
            <a:normAutofit/>
          </a:bodyPr>
          <a:lstStyle/>
          <a:p>
            <a:pPr marL="0" marR="0" lvl="0" indent="0" algn="l" defTabSz="3852545" rtl="0" eaLnBrk="1" fontAlgn="auto" latinLnBrk="1" hangingPunct="1">
              <a:lnSpc>
                <a:spcPct val="100000"/>
              </a:lnSpc>
              <a:spcBef>
                <a:spcPts val="0"/>
              </a:spcBef>
              <a:spcAft>
                <a:spcPts val="0"/>
              </a:spcAft>
              <a:buClrTx/>
              <a:buSzTx/>
              <a:buFontTx/>
              <a:buNone/>
              <a:tabLst/>
              <a:defRPr/>
            </a:pPr>
            <a:endParaRPr kumimoji="1" lang="ko-KR" altLang="en-US" sz="5210" b="0" i="0" u="none" strike="noStrike" kern="0" cap="none" spc="0" normalizeH="0" baseline="0" noProof="0" dirty="0">
              <a:ln>
                <a:noFill/>
              </a:ln>
              <a:solidFill>
                <a:srgbClr val="FFFFFF"/>
              </a:solidFill>
              <a:effectLst/>
              <a:uLnTx/>
              <a:uFillTx/>
              <a:latin typeface="Calibri"/>
              <a:ea typeface="맑은 고딕" panose="020B0503020000020004" pitchFamily="34" charset="-127"/>
              <a:cs typeface="+mn-cs"/>
              <a:sym typeface="Arial" panose="020B0604020202020204" pitchFamily="34" charset="0"/>
            </a:endParaRPr>
          </a:p>
        </p:txBody>
      </p:sp>
      <p:sp>
        <p:nvSpPr>
          <p:cNvPr id="28" name="Freeform 77"/>
          <p:cNvSpPr/>
          <p:nvPr>
            <p:custDataLst>
              <p:tags r:id="rId12"/>
            </p:custDataLst>
          </p:nvPr>
        </p:nvSpPr>
        <p:spPr bwMode="auto">
          <a:xfrm rot="21094225">
            <a:off x="5280089" y="4907344"/>
            <a:ext cx="4300872" cy="78927"/>
          </a:xfrm>
          <a:custGeom>
            <a:avLst/>
            <a:gdLst>
              <a:gd name="T0" fmla="*/ 26 w 3162"/>
              <a:gd name="T1" fmla="*/ 0 h 54"/>
              <a:gd name="T2" fmla="*/ 26 w 3162"/>
              <a:gd name="T3" fmla="*/ 0 h 54"/>
              <a:gd name="T4" fmla="*/ 16 w 3162"/>
              <a:gd name="T5" fmla="*/ 2 h 54"/>
              <a:gd name="T6" fmla="*/ 8 w 3162"/>
              <a:gd name="T7" fmla="*/ 8 h 54"/>
              <a:gd name="T8" fmla="*/ 2 w 3162"/>
              <a:gd name="T9" fmla="*/ 16 h 54"/>
              <a:gd name="T10" fmla="*/ 0 w 3162"/>
              <a:gd name="T11" fmla="*/ 26 h 54"/>
              <a:gd name="T12" fmla="*/ 0 w 3162"/>
              <a:gd name="T13" fmla="*/ 26 h 54"/>
              <a:gd name="T14" fmla="*/ 2 w 3162"/>
              <a:gd name="T15" fmla="*/ 38 h 54"/>
              <a:gd name="T16" fmla="*/ 8 w 3162"/>
              <a:gd name="T17" fmla="*/ 46 h 54"/>
              <a:gd name="T18" fmla="*/ 16 w 3162"/>
              <a:gd name="T19" fmla="*/ 52 h 54"/>
              <a:gd name="T20" fmla="*/ 26 w 3162"/>
              <a:gd name="T21" fmla="*/ 54 h 54"/>
              <a:gd name="T22" fmla="*/ 3134 w 3162"/>
              <a:gd name="T23" fmla="*/ 54 h 54"/>
              <a:gd name="T24" fmla="*/ 3134 w 3162"/>
              <a:gd name="T25" fmla="*/ 54 h 54"/>
              <a:gd name="T26" fmla="*/ 3144 w 3162"/>
              <a:gd name="T27" fmla="*/ 52 h 54"/>
              <a:gd name="T28" fmla="*/ 3154 w 3162"/>
              <a:gd name="T29" fmla="*/ 46 h 54"/>
              <a:gd name="T30" fmla="*/ 3160 w 3162"/>
              <a:gd name="T31" fmla="*/ 38 h 54"/>
              <a:gd name="T32" fmla="*/ 3162 w 3162"/>
              <a:gd name="T33" fmla="*/ 26 h 54"/>
              <a:gd name="T34" fmla="*/ 3162 w 3162"/>
              <a:gd name="T35" fmla="*/ 26 h 54"/>
              <a:gd name="T36" fmla="*/ 3160 w 3162"/>
              <a:gd name="T37" fmla="*/ 16 h 54"/>
              <a:gd name="T38" fmla="*/ 3154 w 3162"/>
              <a:gd name="T39" fmla="*/ 8 h 54"/>
              <a:gd name="T40" fmla="*/ 3144 w 3162"/>
              <a:gd name="T41" fmla="*/ 2 h 54"/>
              <a:gd name="T42" fmla="*/ 3134 w 3162"/>
              <a:gd name="T43" fmla="*/ 0 h 54"/>
              <a:gd name="T44" fmla="*/ 26 w 3162"/>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62"/>
              <a:gd name="T70" fmla="*/ 0 h 54"/>
              <a:gd name="T71" fmla="*/ 3162 w 3162"/>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62" h="54">
                <a:moveTo>
                  <a:pt x="26" y="0"/>
                </a:moveTo>
                <a:lnTo>
                  <a:pt x="26" y="0"/>
                </a:lnTo>
                <a:lnTo>
                  <a:pt x="16" y="2"/>
                </a:lnTo>
                <a:lnTo>
                  <a:pt x="8" y="8"/>
                </a:lnTo>
                <a:lnTo>
                  <a:pt x="2" y="16"/>
                </a:lnTo>
                <a:lnTo>
                  <a:pt x="0" y="26"/>
                </a:lnTo>
                <a:lnTo>
                  <a:pt x="2" y="38"/>
                </a:lnTo>
                <a:lnTo>
                  <a:pt x="8" y="46"/>
                </a:lnTo>
                <a:lnTo>
                  <a:pt x="16" y="52"/>
                </a:lnTo>
                <a:lnTo>
                  <a:pt x="26" y="54"/>
                </a:lnTo>
                <a:lnTo>
                  <a:pt x="3134" y="54"/>
                </a:lnTo>
                <a:lnTo>
                  <a:pt x="3144" y="52"/>
                </a:lnTo>
                <a:lnTo>
                  <a:pt x="3154" y="46"/>
                </a:lnTo>
                <a:lnTo>
                  <a:pt x="3160" y="38"/>
                </a:lnTo>
                <a:lnTo>
                  <a:pt x="3162" y="26"/>
                </a:lnTo>
                <a:lnTo>
                  <a:pt x="3160" y="16"/>
                </a:lnTo>
                <a:lnTo>
                  <a:pt x="3154" y="8"/>
                </a:lnTo>
                <a:lnTo>
                  <a:pt x="3144" y="2"/>
                </a:lnTo>
                <a:lnTo>
                  <a:pt x="3134" y="0"/>
                </a:lnTo>
                <a:lnTo>
                  <a:pt x="26" y="0"/>
                </a:lnTo>
                <a:close/>
              </a:path>
            </a:pathLst>
          </a:custGeom>
          <a:solidFill>
            <a:srgbClr val="BFBFBF">
              <a:lumMod val="40000"/>
              <a:lumOff val="60000"/>
            </a:srgbClr>
          </a:solidFill>
          <a:ln w="9525">
            <a:noFill/>
            <a:round/>
          </a:ln>
          <a:effectLst/>
        </p:spPr>
        <p:txBody>
          <a:bodyPr wrap="square" lIns="0" tIns="0" rIns="0" bIns="0" anchor="ctr" anchorCtr="0">
            <a:normAutofit fontScale="25000" lnSpcReduction="2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210" b="0" i="0" u="none" strike="noStrike" kern="0" cap="none" spc="0" normalizeH="0" baseline="0" noProof="0">
              <a:ln>
                <a:noFill/>
              </a:ln>
              <a:solidFill>
                <a:srgbClr val="FFFFFF"/>
              </a:solidFill>
              <a:effectLst/>
              <a:uLnTx/>
              <a:uFillTx/>
              <a:latin typeface="Calibri"/>
              <a:ea typeface="맑은 고딕" panose="020B0503020000020004" pitchFamily="34" charset="-127"/>
              <a:cs typeface="+mn-cs"/>
              <a:sym typeface="Arial" panose="020B0604020202020204" pitchFamily="34" charset="0"/>
            </a:endParaRPr>
          </a:p>
        </p:txBody>
      </p:sp>
      <p:sp>
        <p:nvSpPr>
          <p:cNvPr id="29" name="Freeform 78"/>
          <p:cNvSpPr/>
          <p:nvPr>
            <p:custDataLst>
              <p:tags r:id="rId13"/>
            </p:custDataLst>
          </p:nvPr>
        </p:nvSpPr>
        <p:spPr bwMode="auto">
          <a:xfrm>
            <a:off x="9499039" y="3896216"/>
            <a:ext cx="70533" cy="752964"/>
          </a:xfrm>
          <a:custGeom>
            <a:avLst/>
            <a:gdLst>
              <a:gd name="T0" fmla="*/ 0 w 56"/>
              <a:gd name="T1" fmla="*/ 26 h 598"/>
              <a:gd name="T2" fmla="*/ 0 w 56"/>
              <a:gd name="T3" fmla="*/ 570 h 598"/>
              <a:gd name="T4" fmla="*/ 0 w 56"/>
              <a:gd name="T5" fmla="*/ 570 h 598"/>
              <a:gd name="T6" fmla="*/ 2 w 56"/>
              <a:gd name="T7" fmla="*/ 582 h 598"/>
              <a:gd name="T8" fmla="*/ 8 w 56"/>
              <a:gd name="T9" fmla="*/ 590 h 598"/>
              <a:gd name="T10" fmla="*/ 18 w 56"/>
              <a:gd name="T11" fmla="*/ 596 h 598"/>
              <a:gd name="T12" fmla="*/ 28 w 56"/>
              <a:gd name="T13" fmla="*/ 598 h 598"/>
              <a:gd name="T14" fmla="*/ 28 w 56"/>
              <a:gd name="T15" fmla="*/ 598 h 598"/>
              <a:gd name="T16" fmla="*/ 38 w 56"/>
              <a:gd name="T17" fmla="*/ 596 h 598"/>
              <a:gd name="T18" fmla="*/ 48 w 56"/>
              <a:gd name="T19" fmla="*/ 590 h 598"/>
              <a:gd name="T20" fmla="*/ 54 w 56"/>
              <a:gd name="T21" fmla="*/ 582 h 598"/>
              <a:gd name="T22" fmla="*/ 56 w 56"/>
              <a:gd name="T23" fmla="*/ 570 h 598"/>
              <a:gd name="T24" fmla="*/ 56 w 56"/>
              <a:gd name="T25" fmla="*/ 26 h 598"/>
              <a:gd name="T26" fmla="*/ 56 w 56"/>
              <a:gd name="T27" fmla="*/ 26 h 598"/>
              <a:gd name="T28" fmla="*/ 54 w 56"/>
              <a:gd name="T29" fmla="*/ 16 h 598"/>
              <a:gd name="T30" fmla="*/ 48 w 56"/>
              <a:gd name="T31" fmla="*/ 8 h 598"/>
              <a:gd name="T32" fmla="*/ 38 w 56"/>
              <a:gd name="T33" fmla="*/ 2 h 598"/>
              <a:gd name="T34" fmla="*/ 28 w 56"/>
              <a:gd name="T35" fmla="*/ 0 h 598"/>
              <a:gd name="T36" fmla="*/ 28 w 56"/>
              <a:gd name="T37" fmla="*/ 0 h 598"/>
              <a:gd name="T38" fmla="*/ 18 w 56"/>
              <a:gd name="T39" fmla="*/ 2 h 598"/>
              <a:gd name="T40" fmla="*/ 8 w 56"/>
              <a:gd name="T41" fmla="*/ 8 h 598"/>
              <a:gd name="T42" fmla="*/ 2 w 56"/>
              <a:gd name="T43" fmla="*/ 16 h 598"/>
              <a:gd name="T44" fmla="*/ 0 w 56"/>
              <a:gd name="T45" fmla="*/ 26 h 598"/>
              <a:gd name="T46" fmla="*/ 0 w 56"/>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98"/>
              <a:gd name="T74" fmla="*/ 56 w 56"/>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98">
                <a:moveTo>
                  <a:pt x="0" y="26"/>
                </a:moveTo>
                <a:lnTo>
                  <a:pt x="0" y="570"/>
                </a:lnTo>
                <a:lnTo>
                  <a:pt x="2" y="582"/>
                </a:lnTo>
                <a:lnTo>
                  <a:pt x="8" y="590"/>
                </a:lnTo>
                <a:lnTo>
                  <a:pt x="18" y="596"/>
                </a:lnTo>
                <a:lnTo>
                  <a:pt x="28" y="598"/>
                </a:lnTo>
                <a:lnTo>
                  <a:pt x="38" y="596"/>
                </a:lnTo>
                <a:lnTo>
                  <a:pt x="48" y="590"/>
                </a:lnTo>
                <a:lnTo>
                  <a:pt x="54" y="582"/>
                </a:lnTo>
                <a:lnTo>
                  <a:pt x="56" y="570"/>
                </a:lnTo>
                <a:lnTo>
                  <a:pt x="56" y="26"/>
                </a:lnTo>
                <a:lnTo>
                  <a:pt x="54" y="16"/>
                </a:lnTo>
                <a:lnTo>
                  <a:pt x="48" y="8"/>
                </a:lnTo>
                <a:lnTo>
                  <a:pt x="38" y="2"/>
                </a:lnTo>
                <a:lnTo>
                  <a:pt x="28" y="0"/>
                </a:lnTo>
                <a:lnTo>
                  <a:pt x="18" y="2"/>
                </a:lnTo>
                <a:lnTo>
                  <a:pt x="8" y="8"/>
                </a:lnTo>
                <a:lnTo>
                  <a:pt x="2" y="16"/>
                </a:lnTo>
                <a:lnTo>
                  <a:pt x="0" y="26"/>
                </a:lnTo>
                <a:close/>
              </a:path>
            </a:pathLst>
          </a:custGeom>
          <a:solidFill>
            <a:srgbClr val="BFBFBF">
              <a:lumMod val="40000"/>
              <a:lumOff val="60000"/>
            </a:srgbClr>
          </a:solidFill>
          <a:ln w="9525">
            <a:noFill/>
            <a:round/>
          </a:ln>
          <a:effectLst/>
        </p:spPr>
        <p:txBody>
          <a:bodyPr wrap="square" lIns="0" tIns="0" rIns="0" bIns="0" anchor="ctr" anchorCtr="0">
            <a:normAutofit fontScale="97500" lnSpcReduction="1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210" b="0" i="0" u="none" strike="noStrike" kern="0" cap="none" spc="0" normalizeH="0" baseline="0" noProof="0">
              <a:ln>
                <a:noFill/>
              </a:ln>
              <a:solidFill>
                <a:srgbClr val="FFFFFF"/>
              </a:solidFill>
              <a:effectLst/>
              <a:uLnTx/>
              <a:uFillTx/>
              <a:latin typeface="Calibri"/>
              <a:ea typeface="맑은 고딕" panose="020B0503020000020004" pitchFamily="34" charset="-127"/>
              <a:cs typeface="+mn-cs"/>
              <a:sym typeface="Arial" panose="020B0604020202020204" pitchFamily="34" charset="0"/>
            </a:endParaRPr>
          </a:p>
        </p:txBody>
      </p:sp>
      <p:sp>
        <p:nvSpPr>
          <p:cNvPr id="30" name="Freeform 79"/>
          <p:cNvSpPr/>
          <p:nvPr>
            <p:custDataLst>
              <p:tags r:id="rId14"/>
            </p:custDataLst>
          </p:nvPr>
        </p:nvSpPr>
        <p:spPr bwMode="auto">
          <a:xfrm>
            <a:off x="9410495" y="3931473"/>
            <a:ext cx="191449" cy="191389"/>
          </a:xfrm>
          <a:custGeom>
            <a:avLst/>
            <a:gdLst>
              <a:gd name="T0" fmla="*/ 152 w 152"/>
              <a:gd name="T1" fmla="*/ 76 h 152"/>
              <a:gd name="T2" fmla="*/ 152 w 152"/>
              <a:gd name="T3" fmla="*/ 76 h 152"/>
              <a:gd name="T4" fmla="*/ 152 w 152"/>
              <a:gd name="T5" fmla="*/ 92 h 152"/>
              <a:gd name="T6" fmla="*/ 146 w 152"/>
              <a:gd name="T7" fmla="*/ 106 h 152"/>
              <a:gd name="T8" fmla="*/ 140 w 152"/>
              <a:gd name="T9" fmla="*/ 118 h 152"/>
              <a:gd name="T10" fmla="*/ 130 w 152"/>
              <a:gd name="T11" fmla="*/ 130 h 152"/>
              <a:gd name="T12" fmla="*/ 120 w 152"/>
              <a:gd name="T13" fmla="*/ 140 h 152"/>
              <a:gd name="T14" fmla="*/ 106 w 152"/>
              <a:gd name="T15" fmla="*/ 146 h 152"/>
              <a:gd name="T16" fmla="*/ 92 w 152"/>
              <a:gd name="T17" fmla="*/ 152 h 152"/>
              <a:gd name="T18" fmla="*/ 76 w 152"/>
              <a:gd name="T19" fmla="*/ 152 h 152"/>
              <a:gd name="T20" fmla="*/ 76 w 152"/>
              <a:gd name="T21" fmla="*/ 152 h 152"/>
              <a:gd name="T22" fmla="*/ 62 w 152"/>
              <a:gd name="T23" fmla="*/ 152 h 152"/>
              <a:gd name="T24" fmla="*/ 46 w 152"/>
              <a:gd name="T25" fmla="*/ 146 h 152"/>
              <a:gd name="T26" fmla="*/ 34 w 152"/>
              <a:gd name="T27" fmla="*/ 140 h 152"/>
              <a:gd name="T28" fmla="*/ 22 w 152"/>
              <a:gd name="T29" fmla="*/ 130 h 152"/>
              <a:gd name="T30" fmla="*/ 14 w 152"/>
              <a:gd name="T31" fmla="*/ 118 h 152"/>
              <a:gd name="T32" fmla="*/ 6 w 152"/>
              <a:gd name="T33" fmla="*/ 106 h 152"/>
              <a:gd name="T34" fmla="*/ 2 w 152"/>
              <a:gd name="T35" fmla="*/ 92 h 152"/>
              <a:gd name="T36" fmla="*/ 0 w 152"/>
              <a:gd name="T37" fmla="*/ 76 h 152"/>
              <a:gd name="T38" fmla="*/ 0 w 152"/>
              <a:gd name="T39" fmla="*/ 76 h 152"/>
              <a:gd name="T40" fmla="*/ 2 w 152"/>
              <a:gd name="T41" fmla="*/ 60 h 152"/>
              <a:gd name="T42" fmla="*/ 6 w 152"/>
              <a:gd name="T43" fmla="*/ 46 h 152"/>
              <a:gd name="T44" fmla="*/ 14 w 152"/>
              <a:gd name="T45" fmla="*/ 34 h 152"/>
              <a:gd name="T46" fmla="*/ 22 w 152"/>
              <a:gd name="T47" fmla="*/ 22 h 152"/>
              <a:gd name="T48" fmla="*/ 34 w 152"/>
              <a:gd name="T49" fmla="*/ 14 h 152"/>
              <a:gd name="T50" fmla="*/ 46 w 152"/>
              <a:gd name="T51" fmla="*/ 6 h 152"/>
              <a:gd name="T52" fmla="*/ 62 w 152"/>
              <a:gd name="T53" fmla="*/ 2 h 152"/>
              <a:gd name="T54" fmla="*/ 76 w 152"/>
              <a:gd name="T55" fmla="*/ 0 h 152"/>
              <a:gd name="T56" fmla="*/ 76 w 152"/>
              <a:gd name="T57" fmla="*/ 0 h 152"/>
              <a:gd name="T58" fmla="*/ 92 w 152"/>
              <a:gd name="T59" fmla="*/ 2 h 152"/>
              <a:gd name="T60" fmla="*/ 106 w 152"/>
              <a:gd name="T61" fmla="*/ 6 h 152"/>
              <a:gd name="T62" fmla="*/ 120 w 152"/>
              <a:gd name="T63" fmla="*/ 14 h 152"/>
              <a:gd name="T64" fmla="*/ 130 w 152"/>
              <a:gd name="T65" fmla="*/ 22 h 152"/>
              <a:gd name="T66" fmla="*/ 140 w 152"/>
              <a:gd name="T67" fmla="*/ 34 h 152"/>
              <a:gd name="T68" fmla="*/ 146 w 152"/>
              <a:gd name="T69" fmla="*/ 46 h 152"/>
              <a:gd name="T70" fmla="*/ 152 w 152"/>
              <a:gd name="T71" fmla="*/ 60 h 152"/>
              <a:gd name="T72" fmla="*/ 152 w 152"/>
              <a:gd name="T73" fmla="*/ 76 h 152"/>
              <a:gd name="T74" fmla="*/ 152 w 152"/>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152">
                <a:moveTo>
                  <a:pt x="152" y="76"/>
                </a:moveTo>
                <a:lnTo>
                  <a:pt x="152" y="76"/>
                </a:lnTo>
                <a:lnTo>
                  <a:pt x="152" y="92"/>
                </a:lnTo>
                <a:lnTo>
                  <a:pt x="146" y="106"/>
                </a:lnTo>
                <a:lnTo>
                  <a:pt x="140" y="118"/>
                </a:lnTo>
                <a:lnTo>
                  <a:pt x="130" y="130"/>
                </a:lnTo>
                <a:lnTo>
                  <a:pt x="120" y="140"/>
                </a:lnTo>
                <a:lnTo>
                  <a:pt x="106" y="146"/>
                </a:lnTo>
                <a:lnTo>
                  <a:pt x="92" y="152"/>
                </a:lnTo>
                <a:lnTo>
                  <a:pt x="76" y="152"/>
                </a:lnTo>
                <a:lnTo>
                  <a:pt x="62" y="152"/>
                </a:lnTo>
                <a:lnTo>
                  <a:pt x="46" y="146"/>
                </a:lnTo>
                <a:lnTo>
                  <a:pt x="34" y="140"/>
                </a:lnTo>
                <a:lnTo>
                  <a:pt x="22" y="130"/>
                </a:lnTo>
                <a:lnTo>
                  <a:pt x="14" y="118"/>
                </a:lnTo>
                <a:lnTo>
                  <a:pt x="6" y="106"/>
                </a:lnTo>
                <a:lnTo>
                  <a:pt x="2" y="92"/>
                </a:lnTo>
                <a:lnTo>
                  <a:pt x="0" y="76"/>
                </a:lnTo>
                <a:lnTo>
                  <a:pt x="2" y="60"/>
                </a:lnTo>
                <a:lnTo>
                  <a:pt x="6" y="46"/>
                </a:lnTo>
                <a:lnTo>
                  <a:pt x="14" y="34"/>
                </a:lnTo>
                <a:lnTo>
                  <a:pt x="22" y="22"/>
                </a:lnTo>
                <a:lnTo>
                  <a:pt x="34" y="14"/>
                </a:lnTo>
                <a:lnTo>
                  <a:pt x="46" y="6"/>
                </a:lnTo>
                <a:lnTo>
                  <a:pt x="62" y="2"/>
                </a:lnTo>
                <a:lnTo>
                  <a:pt x="76" y="0"/>
                </a:lnTo>
                <a:lnTo>
                  <a:pt x="92" y="2"/>
                </a:lnTo>
                <a:lnTo>
                  <a:pt x="106" y="6"/>
                </a:lnTo>
                <a:lnTo>
                  <a:pt x="120" y="14"/>
                </a:lnTo>
                <a:lnTo>
                  <a:pt x="130" y="22"/>
                </a:lnTo>
                <a:lnTo>
                  <a:pt x="140" y="34"/>
                </a:lnTo>
                <a:lnTo>
                  <a:pt x="146" y="46"/>
                </a:lnTo>
                <a:lnTo>
                  <a:pt x="152" y="60"/>
                </a:lnTo>
                <a:lnTo>
                  <a:pt x="152" y="76"/>
                </a:lnTo>
                <a:close/>
              </a:path>
            </a:pathLst>
          </a:custGeom>
          <a:solidFill>
            <a:srgbClr val="BFBFBF">
              <a:lumMod val="40000"/>
              <a:lumOff val="60000"/>
            </a:srgbClr>
          </a:solidFill>
          <a:ln>
            <a:noFill/>
          </a:ln>
          <a:effectLst/>
        </p:spPr>
        <p:txBody>
          <a:bodyPr wrap="square" lIns="0" tIns="0" rIns="0" bIns="0" anchor="ctr" anchorCtr="0">
            <a:normAutofit fontScale="25000" lnSpcReduction="20000"/>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zh-CN" altLang="en-US" sz="5210" b="0" i="0" u="none" strike="noStrike" kern="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31" name="Freeform 80"/>
          <p:cNvSpPr/>
          <p:nvPr>
            <p:custDataLst>
              <p:tags r:id="rId15"/>
            </p:custDataLst>
          </p:nvPr>
        </p:nvSpPr>
        <p:spPr bwMode="auto">
          <a:xfrm>
            <a:off x="8332331" y="3830744"/>
            <a:ext cx="2347771" cy="196426"/>
          </a:xfrm>
          <a:custGeom>
            <a:avLst/>
            <a:gdLst>
              <a:gd name="T0" fmla="*/ 466 w 1864"/>
              <a:gd name="T1" fmla="*/ 156 h 156"/>
              <a:gd name="T2" fmla="*/ 1398 w 1864"/>
              <a:gd name="T3" fmla="*/ 156 h 156"/>
              <a:gd name="T4" fmla="*/ 1398 w 1864"/>
              <a:gd name="T5" fmla="*/ 156 h 156"/>
              <a:gd name="T6" fmla="*/ 1442 w 1864"/>
              <a:gd name="T7" fmla="*/ 154 h 156"/>
              <a:gd name="T8" fmla="*/ 1506 w 1864"/>
              <a:gd name="T9" fmla="*/ 144 h 156"/>
              <a:gd name="T10" fmla="*/ 1584 w 1864"/>
              <a:gd name="T11" fmla="*/ 130 h 156"/>
              <a:gd name="T12" fmla="*/ 1664 w 1864"/>
              <a:gd name="T13" fmla="*/ 110 h 156"/>
              <a:gd name="T14" fmla="*/ 1702 w 1864"/>
              <a:gd name="T15" fmla="*/ 100 h 156"/>
              <a:gd name="T16" fmla="*/ 1740 w 1864"/>
              <a:gd name="T17" fmla="*/ 88 h 156"/>
              <a:gd name="T18" fmla="*/ 1774 w 1864"/>
              <a:gd name="T19" fmla="*/ 76 h 156"/>
              <a:gd name="T20" fmla="*/ 1804 w 1864"/>
              <a:gd name="T21" fmla="*/ 62 h 156"/>
              <a:gd name="T22" fmla="*/ 1828 w 1864"/>
              <a:gd name="T23" fmla="*/ 48 h 156"/>
              <a:gd name="T24" fmla="*/ 1848 w 1864"/>
              <a:gd name="T25" fmla="*/ 32 h 156"/>
              <a:gd name="T26" fmla="*/ 1854 w 1864"/>
              <a:gd name="T27" fmla="*/ 24 h 156"/>
              <a:gd name="T28" fmla="*/ 1860 w 1864"/>
              <a:gd name="T29" fmla="*/ 16 h 156"/>
              <a:gd name="T30" fmla="*/ 1862 w 1864"/>
              <a:gd name="T31" fmla="*/ 8 h 156"/>
              <a:gd name="T32" fmla="*/ 1864 w 1864"/>
              <a:gd name="T33" fmla="*/ 0 h 156"/>
              <a:gd name="T34" fmla="*/ 0 w 1864"/>
              <a:gd name="T35" fmla="*/ 0 h 156"/>
              <a:gd name="T36" fmla="*/ 0 w 1864"/>
              <a:gd name="T37" fmla="*/ 0 h 156"/>
              <a:gd name="T38" fmla="*/ 0 w 1864"/>
              <a:gd name="T39" fmla="*/ 8 h 156"/>
              <a:gd name="T40" fmla="*/ 4 w 1864"/>
              <a:gd name="T41" fmla="*/ 16 h 156"/>
              <a:gd name="T42" fmla="*/ 10 w 1864"/>
              <a:gd name="T43" fmla="*/ 24 h 156"/>
              <a:gd name="T44" fmla="*/ 16 w 1864"/>
              <a:gd name="T45" fmla="*/ 32 h 156"/>
              <a:gd name="T46" fmla="*/ 36 w 1864"/>
              <a:gd name="T47" fmla="*/ 48 h 156"/>
              <a:gd name="T48" fmla="*/ 60 w 1864"/>
              <a:gd name="T49" fmla="*/ 62 h 156"/>
              <a:gd name="T50" fmla="*/ 90 w 1864"/>
              <a:gd name="T51" fmla="*/ 76 h 156"/>
              <a:gd name="T52" fmla="*/ 124 w 1864"/>
              <a:gd name="T53" fmla="*/ 88 h 156"/>
              <a:gd name="T54" fmla="*/ 162 w 1864"/>
              <a:gd name="T55" fmla="*/ 100 h 156"/>
              <a:gd name="T56" fmla="*/ 200 w 1864"/>
              <a:gd name="T57" fmla="*/ 110 h 156"/>
              <a:gd name="T58" fmla="*/ 280 w 1864"/>
              <a:gd name="T59" fmla="*/ 130 h 156"/>
              <a:gd name="T60" fmla="*/ 356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4" h="156">
                <a:moveTo>
                  <a:pt x="466" y="156"/>
                </a:moveTo>
                <a:lnTo>
                  <a:pt x="1398" y="156"/>
                </a:lnTo>
                <a:lnTo>
                  <a:pt x="1442" y="154"/>
                </a:lnTo>
                <a:lnTo>
                  <a:pt x="1506" y="144"/>
                </a:lnTo>
                <a:lnTo>
                  <a:pt x="1584" y="130"/>
                </a:lnTo>
                <a:lnTo>
                  <a:pt x="1664" y="110"/>
                </a:lnTo>
                <a:lnTo>
                  <a:pt x="1702" y="100"/>
                </a:lnTo>
                <a:lnTo>
                  <a:pt x="1740" y="88"/>
                </a:lnTo>
                <a:lnTo>
                  <a:pt x="1774" y="76"/>
                </a:lnTo>
                <a:lnTo>
                  <a:pt x="1804" y="62"/>
                </a:lnTo>
                <a:lnTo>
                  <a:pt x="1828" y="48"/>
                </a:lnTo>
                <a:lnTo>
                  <a:pt x="1848" y="32"/>
                </a:lnTo>
                <a:lnTo>
                  <a:pt x="1854" y="24"/>
                </a:lnTo>
                <a:lnTo>
                  <a:pt x="1860" y="16"/>
                </a:lnTo>
                <a:lnTo>
                  <a:pt x="1862" y="8"/>
                </a:lnTo>
                <a:lnTo>
                  <a:pt x="1864" y="0"/>
                </a:lnTo>
                <a:lnTo>
                  <a:pt x="0" y="0"/>
                </a:lnTo>
                <a:lnTo>
                  <a:pt x="0" y="8"/>
                </a:lnTo>
                <a:lnTo>
                  <a:pt x="4" y="16"/>
                </a:lnTo>
                <a:lnTo>
                  <a:pt x="10" y="24"/>
                </a:lnTo>
                <a:lnTo>
                  <a:pt x="16" y="32"/>
                </a:lnTo>
                <a:lnTo>
                  <a:pt x="36" y="48"/>
                </a:lnTo>
                <a:lnTo>
                  <a:pt x="60" y="62"/>
                </a:lnTo>
                <a:lnTo>
                  <a:pt x="90" y="76"/>
                </a:lnTo>
                <a:lnTo>
                  <a:pt x="124" y="88"/>
                </a:lnTo>
                <a:lnTo>
                  <a:pt x="162" y="100"/>
                </a:lnTo>
                <a:lnTo>
                  <a:pt x="200" y="110"/>
                </a:lnTo>
                <a:lnTo>
                  <a:pt x="280" y="130"/>
                </a:lnTo>
                <a:lnTo>
                  <a:pt x="356" y="144"/>
                </a:lnTo>
                <a:lnTo>
                  <a:pt x="422" y="154"/>
                </a:lnTo>
                <a:lnTo>
                  <a:pt x="466" y="156"/>
                </a:lnTo>
                <a:close/>
              </a:path>
            </a:pathLst>
          </a:custGeom>
          <a:solidFill>
            <a:srgbClr val="BFBFBF">
              <a:lumMod val="40000"/>
              <a:lumOff val="60000"/>
            </a:srgbClr>
          </a:solidFill>
          <a:ln>
            <a:noFill/>
          </a:ln>
          <a:effectLst/>
        </p:spPr>
        <p:txBody>
          <a:bodyPr wrap="square" lIns="0" tIns="0" rIns="0" bIns="0" anchor="ctr" anchorCtr="0">
            <a:normAutofit fontScale="25000" lnSpcReduction="20000"/>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zh-CN" altLang="en-US" sz="5210" b="0" i="0" u="none" strike="noStrike" kern="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32" name="Freeform 81"/>
          <p:cNvSpPr/>
          <p:nvPr>
            <p:custDataLst>
              <p:tags r:id="rId16"/>
            </p:custDataLst>
          </p:nvPr>
        </p:nvSpPr>
        <p:spPr bwMode="auto">
          <a:xfrm>
            <a:off x="8332331" y="3830744"/>
            <a:ext cx="2347771" cy="196426"/>
          </a:xfrm>
          <a:custGeom>
            <a:avLst/>
            <a:gdLst>
              <a:gd name="T0" fmla="*/ 466 w 1864"/>
              <a:gd name="T1" fmla="*/ 156 h 156"/>
              <a:gd name="T2" fmla="*/ 1398 w 1864"/>
              <a:gd name="T3" fmla="*/ 156 h 156"/>
              <a:gd name="T4" fmla="*/ 1398 w 1864"/>
              <a:gd name="T5" fmla="*/ 156 h 156"/>
              <a:gd name="T6" fmla="*/ 1442 w 1864"/>
              <a:gd name="T7" fmla="*/ 154 h 156"/>
              <a:gd name="T8" fmla="*/ 1506 w 1864"/>
              <a:gd name="T9" fmla="*/ 144 h 156"/>
              <a:gd name="T10" fmla="*/ 1584 w 1864"/>
              <a:gd name="T11" fmla="*/ 130 h 156"/>
              <a:gd name="T12" fmla="*/ 1664 w 1864"/>
              <a:gd name="T13" fmla="*/ 110 h 156"/>
              <a:gd name="T14" fmla="*/ 1702 w 1864"/>
              <a:gd name="T15" fmla="*/ 100 h 156"/>
              <a:gd name="T16" fmla="*/ 1740 w 1864"/>
              <a:gd name="T17" fmla="*/ 88 h 156"/>
              <a:gd name="T18" fmla="*/ 1774 w 1864"/>
              <a:gd name="T19" fmla="*/ 76 h 156"/>
              <a:gd name="T20" fmla="*/ 1804 w 1864"/>
              <a:gd name="T21" fmla="*/ 62 h 156"/>
              <a:gd name="T22" fmla="*/ 1828 w 1864"/>
              <a:gd name="T23" fmla="*/ 48 h 156"/>
              <a:gd name="T24" fmla="*/ 1848 w 1864"/>
              <a:gd name="T25" fmla="*/ 32 h 156"/>
              <a:gd name="T26" fmla="*/ 1854 w 1864"/>
              <a:gd name="T27" fmla="*/ 24 h 156"/>
              <a:gd name="T28" fmla="*/ 1860 w 1864"/>
              <a:gd name="T29" fmla="*/ 16 h 156"/>
              <a:gd name="T30" fmla="*/ 1862 w 1864"/>
              <a:gd name="T31" fmla="*/ 8 h 156"/>
              <a:gd name="T32" fmla="*/ 1864 w 1864"/>
              <a:gd name="T33" fmla="*/ 0 h 156"/>
              <a:gd name="T34" fmla="*/ 0 w 1864"/>
              <a:gd name="T35" fmla="*/ 0 h 156"/>
              <a:gd name="T36" fmla="*/ 0 w 1864"/>
              <a:gd name="T37" fmla="*/ 0 h 156"/>
              <a:gd name="T38" fmla="*/ 0 w 1864"/>
              <a:gd name="T39" fmla="*/ 8 h 156"/>
              <a:gd name="T40" fmla="*/ 4 w 1864"/>
              <a:gd name="T41" fmla="*/ 16 h 156"/>
              <a:gd name="T42" fmla="*/ 10 w 1864"/>
              <a:gd name="T43" fmla="*/ 24 h 156"/>
              <a:gd name="T44" fmla="*/ 16 w 1864"/>
              <a:gd name="T45" fmla="*/ 32 h 156"/>
              <a:gd name="T46" fmla="*/ 36 w 1864"/>
              <a:gd name="T47" fmla="*/ 48 h 156"/>
              <a:gd name="T48" fmla="*/ 60 w 1864"/>
              <a:gd name="T49" fmla="*/ 62 h 156"/>
              <a:gd name="T50" fmla="*/ 90 w 1864"/>
              <a:gd name="T51" fmla="*/ 76 h 156"/>
              <a:gd name="T52" fmla="*/ 124 w 1864"/>
              <a:gd name="T53" fmla="*/ 88 h 156"/>
              <a:gd name="T54" fmla="*/ 162 w 1864"/>
              <a:gd name="T55" fmla="*/ 100 h 156"/>
              <a:gd name="T56" fmla="*/ 200 w 1864"/>
              <a:gd name="T57" fmla="*/ 110 h 156"/>
              <a:gd name="T58" fmla="*/ 280 w 1864"/>
              <a:gd name="T59" fmla="*/ 130 h 156"/>
              <a:gd name="T60" fmla="*/ 356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4"/>
              <a:gd name="T100" fmla="*/ 0 h 156"/>
              <a:gd name="T101" fmla="*/ 1864 w 186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4" h="156">
                <a:moveTo>
                  <a:pt x="466" y="156"/>
                </a:moveTo>
                <a:lnTo>
                  <a:pt x="1398" y="156"/>
                </a:lnTo>
                <a:lnTo>
                  <a:pt x="1442" y="154"/>
                </a:lnTo>
                <a:lnTo>
                  <a:pt x="1506" y="144"/>
                </a:lnTo>
                <a:lnTo>
                  <a:pt x="1584" y="130"/>
                </a:lnTo>
                <a:lnTo>
                  <a:pt x="1664" y="110"/>
                </a:lnTo>
                <a:lnTo>
                  <a:pt x="1702" y="100"/>
                </a:lnTo>
                <a:lnTo>
                  <a:pt x="1740" y="88"/>
                </a:lnTo>
                <a:lnTo>
                  <a:pt x="1774" y="76"/>
                </a:lnTo>
                <a:lnTo>
                  <a:pt x="1804" y="62"/>
                </a:lnTo>
                <a:lnTo>
                  <a:pt x="1828" y="48"/>
                </a:lnTo>
                <a:lnTo>
                  <a:pt x="1848" y="32"/>
                </a:lnTo>
                <a:lnTo>
                  <a:pt x="1854" y="24"/>
                </a:lnTo>
                <a:lnTo>
                  <a:pt x="1860" y="16"/>
                </a:lnTo>
                <a:lnTo>
                  <a:pt x="1862" y="8"/>
                </a:lnTo>
                <a:lnTo>
                  <a:pt x="1864" y="0"/>
                </a:lnTo>
                <a:lnTo>
                  <a:pt x="0" y="0"/>
                </a:lnTo>
                <a:lnTo>
                  <a:pt x="0" y="8"/>
                </a:lnTo>
                <a:lnTo>
                  <a:pt x="4" y="16"/>
                </a:lnTo>
                <a:lnTo>
                  <a:pt x="10" y="24"/>
                </a:lnTo>
                <a:lnTo>
                  <a:pt x="16" y="32"/>
                </a:lnTo>
                <a:lnTo>
                  <a:pt x="36" y="48"/>
                </a:lnTo>
                <a:lnTo>
                  <a:pt x="60" y="62"/>
                </a:lnTo>
                <a:lnTo>
                  <a:pt x="90" y="76"/>
                </a:lnTo>
                <a:lnTo>
                  <a:pt x="124" y="88"/>
                </a:lnTo>
                <a:lnTo>
                  <a:pt x="162" y="100"/>
                </a:lnTo>
                <a:lnTo>
                  <a:pt x="200" y="110"/>
                </a:lnTo>
                <a:lnTo>
                  <a:pt x="280" y="130"/>
                </a:lnTo>
                <a:lnTo>
                  <a:pt x="356" y="144"/>
                </a:lnTo>
                <a:lnTo>
                  <a:pt x="422" y="154"/>
                </a:lnTo>
                <a:lnTo>
                  <a:pt x="466" y="156"/>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0" tIns="0" rIns="0" bIns="0" anchor="ctr" anchorCtr="0">
            <a:normAutofit fontScale="25000" lnSpcReduction="2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zh-CN" altLang="en-US" sz="5210" b="0" i="0" u="none" strike="noStrike" kern="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33" name="Freeform 76"/>
          <p:cNvSpPr/>
          <p:nvPr>
            <p:custDataLst>
              <p:tags r:id="rId17"/>
            </p:custDataLst>
          </p:nvPr>
        </p:nvSpPr>
        <p:spPr bwMode="auto">
          <a:xfrm>
            <a:off x="5289778" y="4523627"/>
            <a:ext cx="68014" cy="752964"/>
          </a:xfrm>
          <a:custGeom>
            <a:avLst/>
            <a:gdLst>
              <a:gd name="T0" fmla="*/ 0 w 54"/>
              <a:gd name="T1" fmla="*/ 26 h 598"/>
              <a:gd name="T2" fmla="*/ 0 w 54"/>
              <a:gd name="T3" fmla="*/ 570 h 598"/>
              <a:gd name="T4" fmla="*/ 0 w 54"/>
              <a:gd name="T5" fmla="*/ 570 h 598"/>
              <a:gd name="T6" fmla="*/ 2 w 54"/>
              <a:gd name="T7" fmla="*/ 582 h 598"/>
              <a:gd name="T8" fmla="*/ 8 w 54"/>
              <a:gd name="T9" fmla="*/ 590 h 598"/>
              <a:gd name="T10" fmla="*/ 16 w 54"/>
              <a:gd name="T11" fmla="*/ 596 h 598"/>
              <a:gd name="T12" fmla="*/ 26 w 54"/>
              <a:gd name="T13" fmla="*/ 598 h 598"/>
              <a:gd name="T14" fmla="*/ 26 w 54"/>
              <a:gd name="T15" fmla="*/ 598 h 598"/>
              <a:gd name="T16" fmla="*/ 38 w 54"/>
              <a:gd name="T17" fmla="*/ 596 h 598"/>
              <a:gd name="T18" fmla="*/ 46 w 54"/>
              <a:gd name="T19" fmla="*/ 590 h 598"/>
              <a:gd name="T20" fmla="*/ 52 w 54"/>
              <a:gd name="T21" fmla="*/ 582 h 598"/>
              <a:gd name="T22" fmla="*/ 54 w 54"/>
              <a:gd name="T23" fmla="*/ 570 h 598"/>
              <a:gd name="T24" fmla="*/ 54 w 54"/>
              <a:gd name="T25" fmla="*/ 26 h 598"/>
              <a:gd name="T26" fmla="*/ 54 w 54"/>
              <a:gd name="T27" fmla="*/ 26 h 598"/>
              <a:gd name="T28" fmla="*/ 52 w 54"/>
              <a:gd name="T29" fmla="*/ 16 h 598"/>
              <a:gd name="T30" fmla="*/ 46 w 54"/>
              <a:gd name="T31" fmla="*/ 8 h 598"/>
              <a:gd name="T32" fmla="*/ 38 w 54"/>
              <a:gd name="T33" fmla="*/ 2 h 598"/>
              <a:gd name="T34" fmla="*/ 26 w 54"/>
              <a:gd name="T35" fmla="*/ 0 h 598"/>
              <a:gd name="T36" fmla="*/ 26 w 54"/>
              <a:gd name="T37" fmla="*/ 0 h 598"/>
              <a:gd name="T38" fmla="*/ 16 w 54"/>
              <a:gd name="T39" fmla="*/ 2 h 598"/>
              <a:gd name="T40" fmla="*/ 8 w 54"/>
              <a:gd name="T41" fmla="*/ 8 h 598"/>
              <a:gd name="T42" fmla="*/ 2 w 54"/>
              <a:gd name="T43" fmla="*/ 16 h 598"/>
              <a:gd name="T44" fmla="*/ 0 w 54"/>
              <a:gd name="T45" fmla="*/ 26 h 598"/>
              <a:gd name="T46" fmla="*/ 0 w 54"/>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8"/>
              <a:gd name="T74" fmla="*/ 54 w 54"/>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8">
                <a:moveTo>
                  <a:pt x="0" y="26"/>
                </a:moveTo>
                <a:lnTo>
                  <a:pt x="0" y="570"/>
                </a:lnTo>
                <a:lnTo>
                  <a:pt x="2" y="582"/>
                </a:lnTo>
                <a:lnTo>
                  <a:pt x="8" y="590"/>
                </a:lnTo>
                <a:lnTo>
                  <a:pt x="16" y="596"/>
                </a:lnTo>
                <a:lnTo>
                  <a:pt x="26" y="598"/>
                </a:lnTo>
                <a:lnTo>
                  <a:pt x="38" y="596"/>
                </a:lnTo>
                <a:lnTo>
                  <a:pt x="46" y="590"/>
                </a:lnTo>
                <a:lnTo>
                  <a:pt x="52" y="582"/>
                </a:lnTo>
                <a:lnTo>
                  <a:pt x="54" y="570"/>
                </a:lnTo>
                <a:lnTo>
                  <a:pt x="54" y="26"/>
                </a:lnTo>
                <a:lnTo>
                  <a:pt x="52" y="16"/>
                </a:lnTo>
                <a:lnTo>
                  <a:pt x="46" y="8"/>
                </a:lnTo>
                <a:lnTo>
                  <a:pt x="38" y="2"/>
                </a:lnTo>
                <a:lnTo>
                  <a:pt x="26" y="0"/>
                </a:lnTo>
                <a:lnTo>
                  <a:pt x="16" y="2"/>
                </a:lnTo>
                <a:lnTo>
                  <a:pt x="8" y="8"/>
                </a:lnTo>
                <a:lnTo>
                  <a:pt x="2" y="16"/>
                </a:lnTo>
                <a:lnTo>
                  <a:pt x="0" y="26"/>
                </a:lnTo>
                <a:close/>
              </a:path>
            </a:pathLst>
          </a:custGeom>
          <a:solidFill>
            <a:srgbClr val="BFBFBF">
              <a:lumMod val="40000"/>
              <a:lumOff val="60000"/>
            </a:srgbClr>
          </a:solidFill>
          <a:ln w="9525">
            <a:noFill/>
            <a:round/>
          </a:ln>
          <a:effectLst/>
        </p:spPr>
        <p:txBody>
          <a:bodyPr wrap="square" lIns="0" tIns="0" rIns="0" bIns="0" anchor="ctr" anchorCtr="0">
            <a:normAutofit fontScale="97500" lnSpcReduction="1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ko-KR" altLang="en-US" sz="5210" b="0" i="0" u="none" strike="noStrike" kern="0" cap="none" spc="0" normalizeH="0" baseline="0" noProof="0">
              <a:ln>
                <a:noFill/>
              </a:ln>
              <a:solidFill>
                <a:srgbClr val="FFFFFF"/>
              </a:solidFill>
              <a:effectLst/>
              <a:uLnTx/>
              <a:uFillTx/>
              <a:latin typeface="Calibri"/>
              <a:ea typeface="맑은 고딕" panose="020B0503020000020004" pitchFamily="34" charset="-127"/>
              <a:cs typeface="+mn-cs"/>
              <a:sym typeface="Arial" panose="020B0604020202020204" pitchFamily="34" charset="0"/>
            </a:endParaRPr>
          </a:p>
        </p:txBody>
      </p:sp>
      <p:sp>
        <p:nvSpPr>
          <p:cNvPr id="34" name="Freeform 82"/>
          <p:cNvSpPr/>
          <p:nvPr>
            <p:custDataLst>
              <p:tags r:id="rId18"/>
            </p:custDataLst>
          </p:nvPr>
        </p:nvSpPr>
        <p:spPr bwMode="auto">
          <a:xfrm>
            <a:off x="5215277" y="4558884"/>
            <a:ext cx="191449" cy="191389"/>
          </a:xfrm>
          <a:custGeom>
            <a:avLst/>
            <a:gdLst>
              <a:gd name="T0" fmla="*/ 152 w 152"/>
              <a:gd name="T1" fmla="*/ 76 h 152"/>
              <a:gd name="T2" fmla="*/ 152 w 152"/>
              <a:gd name="T3" fmla="*/ 76 h 152"/>
              <a:gd name="T4" fmla="*/ 150 w 152"/>
              <a:gd name="T5" fmla="*/ 92 h 152"/>
              <a:gd name="T6" fmla="*/ 146 w 152"/>
              <a:gd name="T7" fmla="*/ 106 h 152"/>
              <a:gd name="T8" fmla="*/ 138 w 152"/>
              <a:gd name="T9" fmla="*/ 118 h 152"/>
              <a:gd name="T10" fmla="*/ 130 w 152"/>
              <a:gd name="T11" fmla="*/ 130 h 152"/>
              <a:gd name="T12" fmla="*/ 118 w 152"/>
              <a:gd name="T13" fmla="*/ 140 h 152"/>
              <a:gd name="T14" fmla="*/ 106 w 152"/>
              <a:gd name="T15" fmla="*/ 146 h 152"/>
              <a:gd name="T16" fmla="*/ 90 w 152"/>
              <a:gd name="T17" fmla="*/ 152 h 152"/>
              <a:gd name="T18" fmla="*/ 76 w 152"/>
              <a:gd name="T19" fmla="*/ 152 h 152"/>
              <a:gd name="T20" fmla="*/ 76 w 152"/>
              <a:gd name="T21" fmla="*/ 152 h 152"/>
              <a:gd name="T22" fmla="*/ 60 w 152"/>
              <a:gd name="T23" fmla="*/ 152 h 152"/>
              <a:gd name="T24" fmla="*/ 46 w 152"/>
              <a:gd name="T25" fmla="*/ 146 h 152"/>
              <a:gd name="T26" fmla="*/ 32 w 152"/>
              <a:gd name="T27" fmla="*/ 140 h 152"/>
              <a:gd name="T28" fmla="*/ 22 w 152"/>
              <a:gd name="T29" fmla="*/ 130 h 152"/>
              <a:gd name="T30" fmla="*/ 12 w 152"/>
              <a:gd name="T31" fmla="*/ 118 h 152"/>
              <a:gd name="T32" fmla="*/ 6 w 152"/>
              <a:gd name="T33" fmla="*/ 106 h 152"/>
              <a:gd name="T34" fmla="*/ 0 w 152"/>
              <a:gd name="T35" fmla="*/ 92 h 152"/>
              <a:gd name="T36" fmla="*/ 0 w 152"/>
              <a:gd name="T37" fmla="*/ 76 h 152"/>
              <a:gd name="T38" fmla="*/ 0 w 152"/>
              <a:gd name="T39" fmla="*/ 76 h 152"/>
              <a:gd name="T40" fmla="*/ 0 w 152"/>
              <a:gd name="T41" fmla="*/ 60 h 152"/>
              <a:gd name="T42" fmla="*/ 6 w 152"/>
              <a:gd name="T43" fmla="*/ 46 h 152"/>
              <a:gd name="T44" fmla="*/ 12 w 152"/>
              <a:gd name="T45" fmla="*/ 34 h 152"/>
              <a:gd name="T46" fmla="*/ 22 w 152"/>
              <a:gd name="T47" fmla="*/ 22 h 152"/>
              <a:gd name="T48" fmla="*/ 32 w 152"/>
              <a:gd name="T49" fmla="*/ 14 h 152"/>
              <a:gd name="T50" fmla="*/ 46 w 152"/>
              <a:gd name="T51" fmla="*/ 6 h 152"/>
              <a:gd name="T52" fmla="*/ 60 w 152"/>
              <a:gd name="T53" fmla="*/ 2 h 152"/>
              <a:gd name="T54" fmla="*/ 76 w 152"/>
              <a:gd name="T55" fmla="*/ 0 h 152"/>
              <a:gd name="T56" fmla="*/ 76 w 152"/>
              <a:gd name="T57" fmla="*/ 0 h 152"/>
              <a:gd name="T58" fmla="*/ 90 w 152"/>
              <a:gd name="T59" fmla="*/ 2 h 152"/>
              <a:gd name="T60" fmla="*/ 106 w 152"/>
              <a:gd name="T61" fmla="*/ 6 h 152"/>
              <a:gd name="T62" fmla="*/ 118 w 152"/>
              <a:gd name="T63" fmla="*/ 14 h 152"/>
              <a:gd name="T64" fmla="*/ 130 w 152"/>
              <a:gd name="T65" fmla="*/ 22 h 152"/>
              <a:gd name="T66" fmla="*/ 138 w 152"/>
              <a:gd name="T67" fmla="*/ 34 h 152"/>
              <a:gd name="T68" fmla="*/ 146 w 152"/>
              <a:gd name="T69" fmla="*/ 46 h 152"/>
              <a:gd name="T70" fmla="*/ 150 w 152"/>
              <a:gd name="T71" fmla="*/ 60 h 152"/>
              <a:gd name="T72" fmla="*/ 152 w 152"/>
              <a:gd name="T73" fmla="*/ 76 h 152"/>
              <a:gd name="T74" fmla="*/ 152 w 152"/>
              <a:gd name="T75" fmla="*/ 76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2" h="152">
                <a:moveTo>
                  <a:pt x="152" y="76"/>
                </a:moveTo>
                <a:lnTo>
                  <a:pt x="152" y="76"/>
                </a:lnTo>
                <a:lnTo>
                  <a:pt x="150" y="92"/>
                </a:lnTo>
                <a:lnTo>
                  <a:pt x="146" y="106"/>
                </a:lnTo>
                <a:lnTo>
                  <a:pt x="138" y="118"/>
                </a:lnTo>
                <a:lnTo>
                  <a:pt x="130" y="130"/>
                </a:lnTo>
                <a:lnTo>
                  <a:pt x="118" y="140"/>
                </a:lnTo>
                <a:lnTo>
                  <a:pt x="106" y="146"/>
                </a:lnTo>
                <a:lnTo>
                  <a:pt x="90" y="152"/>
                </a:lnTo>
                <a:lnTo>
                  <a:pt x="76" y="152"/>
                </a:lnTo>
                <a:lnTo>
                  <a:pt x="60" y="152"/>
                </a:lnTo>
                <a:lnTo>
                  <a:pt x="46" y="146"/>
                </a:lnTo>
                <a:lnTo>
                  <a:pt x="32" y="140"/>
                </a:lnTo>
                <a:lnTo>
                  <a:pt x="22" y="130"/>
                </a:lnTo>
                <a:lnTo>
                  <a:pt x="12" y="118"/>
                </a:lnTo>
                <a:lnTo>
                  <a:pt x="6" y="106"/>
                </a:lnTo>
                <a:lnTo>
                  <a:pt x="0" y="92"/>
                </a:lnTo>
                <a:lnTo>
                  <a:pt x="0" y="76"/>
                </a:lnTo>
                <a:lnTo>
                  <a:pt x="0" y="60"/>
                </a:lnTo>
                <a:lnTo>
                  <a:pt x="6" y="46"/>
                </a:lnTo>
                <a:lnTo>
                  <a:pt x="12" y="34"/>
                </a:lnTo>
                <a:lnTo>
                  <a:pt x="22" y="22"/>
                </a:lnTo>
                <a:lnTo>
                  <a:pt x="32" y="14"/>
                </a:lnTo>
                <a:lnTo>
                  <a:pt x="46" y="6"/>
                </a:lnTo>
                <a:lnTo>
                  <a:pt x="60" y="2"/>
                </a:lnTo>
                <a:lnTo>
                  <a:pt x="76" y="0"/>
                </a:lnTo>
                <a:lnTo>
                  <a:pt x="90" y="2"/>
                </a:lnTo>
                <a:lnTo>
                  <a:pt x="106" y="6"/>
                </a:lnTo>
                <a:lnTo>
                  <a:pt x="118" y="14"/>
                </a:lnTo>
                <a:lnTo>
                  <a:pt x="130" y="22"/>
                </a:lnTo>
                <a:lnTo>
                  <a:pt x="138" y="34"/>
                </a:lnTo>
                <a:lnTo>
                  <a:pt x="146" y="46"/>
                </a:lnTo>
                <a:lnTo>
                  <a:pt x="150" y="60"/>
                </a:lnTo>
                <a:lnTo>
                  <a:pt x="152" y="76"/>
                </a:lnTo>
                <a:close/>
              </a:path>
            </a:pathLst>
          </a:custGeom>
          <a:solidFill>
            <a:srgbClr val="BFBFBF">
              <a:lumMod val="40000"/>
              <a:lumOff val="60000"/>
            </a:srgbClr>
          </a:solidFill>
          <a:ln>
            <a:noFill/>
          </a:ln>
          <a:effectLst/>
        </p:spPr>
        <p:txBody>
          <a:bodyPr wrap="square" lIns="0" tIns="0" rIns="0" bIns="0" anchor="ctr" anchorCtr="0">
            <a:normAutofit fontScale="25000" lnSpcReduction="2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zh-CN" altLang="en-US" sz="5210" b="0" i="0" u="none" strike="noStrike" kern="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35" name="Freeform 84"/>
          <p:cNvSpPr/>
          <p:nvPr>
            <p:custDataLst>
              <p:tags r:id="rId19"/>
            </p:custDataLst>
          </p:nvPr>
        </p:nvSpPr>
        <p:spPr bwMode="auto">
          <a:xfrm>
            <a:off x="4168344" y="4405421"/>
            <a:ext cx="2347772" cy="196426"/>
          </a:xfrm>
          <a:custGeom>
            <a:avLst/>
            <a:gdLst>
              <a:gd name="T0" fmla="*/ 466 w 1864"/>
              <a:gd name="T1" fmla="*/ 156 h 156"/>
              <a:gd name="T2" fmla="*/ 1398 w 1864"/>
              <a:gd name="T3" fmla="*/ 156 h 156"/>
              <a:gd name="T4" fmla="*/ 1398 w 1864"/>
              <a:gd name="T5" fmla="*/ 156 h 156"/>
              <a:gd name="T6" fmla="*/ 1444 w 1864"/>
              <a:gd name="T7" fmla="*/ 154 h 156"/>
              <a:gd name="T8" fmla="*/ 1508 w 1864"/>
              <a:gd name="T9" fmla="*/ 144 h 156"/>
              <a:gd name="T10" fmla="*/ 1584 w 1864"/>
              <a:gd name="T11" fmla="*/ 130 h 156"/>
              <a:gd name="T12" fmla="*/ 1664 w 1864"/>
              <a:gd name="T13" fmla="*/ 110 h 156"/>
              <a:gd name="T14" fmla="*/ 1704 w 1864"/>
              <a:gd name="T15" fmla="*/ 100 h 156"/>
              <a:gd name="T16" fmla="*/ 1740 w 1864"/>
              <a:gd name="T17" fmla="*/ 88 h 156"/>
              <a:gd name="T18" fmla="*/ 1774 w 1864"/>
              <a:gd name="T19" fmla="*/ 76 h 156"/>
              <a:gd name="T20" fmla="*/ 1804 w 1864"/>
              <a:gd name="T21" fmla="*/ 62 h 156"/>
              <a:gd name="T22" fmla="*/ 1830 w 1864"/>
              <a:gd name="T23" fmla="*/ 48 h 156"/>
              <a:gd name="T24" fmla="*/ 1848 w 1864"/>
              <a:gd name="T25" fmla="*/ 32 h 156"/>
              <a:gd name="T26" fmla="*/ 1856 w 1864"/>
              <a:gd name="T27" fmla="*/ 24 h 156"/>
              <a:gd name="T28" fmla="*/ 1860 w 1864"/>
              <a:gd name="T29" fmla="*/ 16 h 156"/>
              <a:gd name="T30" fmla="*/ 1864 w 1864"/>
              <a:gd name="T31" fmla="*/ 8 h 156"/>
              <a:gd name="T32" fmla="*/ 1864 w 1864"/>
              <a:gd name="T33" fmla="*/ 0 h 156"/>
              <a:gd name="T34" fmla="*/ 0 w 1864"/>
              <a:gd name="T35" fmla="*/ 0 h 156"/>
              <a:gd name="T36" fmla="*/ 0 w 1864"/>
              <a:gd name="T37" fmla="*/ 0 h 156"/>
              <a:gd name="T38" fmla="*/ 2 w 1864"/>
              <a:gd name="T39" fmla="*/ 8 h 156"/>
              <a:gd name="T40" fmla="*/ 4 w 1864"/>
              <a:gd name="T41" fmla="*/ 16 h 156"/>
              <a:gd name="T42" fmla="*/ 10 w 1864"/>
              <a:gd name="T43" fmla="*/ 24 h 156"/>
              <a:gd name="T44" fmla="*/ 18 w 1864"/>
              <a:gd name="T45" fmla="*/ 32 h 156"/>
              <a:gd name="T46" fmla="*/ 36 w 1864"/>
              <a:gd name="T47" fmla="*/ 48 h 156"/>
              <a:gd name="T48" fmla="*/ 62 w 1864"/>
              <a:gd name="T49" fmla="*/ 62 h 156"/>
              <a:gd name="T50" fmla="*/ 92 w 1864"/>
              <a:gd name="T51" fmla="*/ 76 h 156"/>
              <a:gd name="T52" fmla="*/ 126 w 1864"/>
              <a:gd name="T53" fmla="*/ 88 h 156"/>
              <a:gd name="T54" fmla="*/ 162 w 1864"/>
              <a:gd name="T55" fmla="*/ 100 h 156"/>
              <a:gd name="T56" fmla="*/ 202 w 1864"/>
              <a:gd name="T57" fmla="*/ 110 h 156"/>
              <a:gd name="T58" fmla="*/ 282 w 1864"/>
              <a:gd name="T59" fmla="*/ 130 h 156"/>
              <a:gd name="T60" fmla="*/ 358 w 1864"/>
              <a:gd name="T61" fmla="*/ 144 h 156"/>
              <a:gd name="T62" fmla="*/ 422 w 1864"/>
              <a:gd name="T63" fmla="*/ 154 h 156"/>
              <a:gd name="T64" fmla="*/ 466 w 1864"/>
              <a:gd name="T65" fmla="*/ 15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4" h="156">
                <a:moveTo>
                  <a:pt x="466" y="156"/>
                </a:moveTo>
                <a:lnTo>
                  <a:pt x="1398" y="156"/>
                </a:lnTo>
                <a:lnTo>
                  <a:pt x="1444" y="154"/>
                </a:lnTo>
                <a:lnTo>
                  <a:pt x="1508" y="144"/>
                </a:lnTo>
                <a:lnTo>
                  <a:pt x="1584" y="130"/>
                </a:lnTo>
                <a:lnTo>
                  <a:pt x="1664" y="110"/>
                </a:lnTo>
                <a:lnTo>
                  <a:pt x="1704" y="100"/>
                </a:lnTo>
                <a:lnTo>
                  <a:pt x="1740" y="88"/>
                </a:lnTo>
                <a:lnTo>
                  <a:pt x="1774" y="76"/>
                </a:lnTo>
                <a:lnTo>
                  <a:pt x="1804" y="62"/>
                </a:lnTo>
                <a:lnTo>
                  <a:pt x="1830" y="48"/>
                </a:lnTo>
                <a:lnTo>
                  <a:pt x="1848" y="32"/>
                </a:lnTo>
                <a:lnTo>
                  <a:pt x="1856" y="24"/>
                </a:lnTo>
                <a:lnTo>
                  <a:pt x="1860" y="16"/>
                </a:lnTo>
                <a:lnTo>
                  <a:pt x="1864" y="8"/>
                </a:lnTo>
                <a:lnTo>
                  <a:pt x="1864" y="0"/>
                </a:lnTo>
                <a:lnTo>
                  <a:pt x="0" y="0"/>
                </a:lnTo>
                <a:lnTo>
                  <a:pt x="2" y="8"/>
                </a:lnTo>
                <a:lnTo>
                  <a:pt x="4" y="16"/>
                </a:lnTo>
                <a:lnTo>
                  <a:pt x="10" y="24"/>
                </a:lnTo>
                <a:lnTo>
                  <a:pt x="18" y="32"/>
                </a:lnTo>
                <a:lnTo>
                  <a:pt x="36" y="48"/>
                </a:lnTo>
                <a:lnTo>
                  <a:pt x="62" y="62"/>
                </a:lnTo>
                <a:lnTo>
                  <a:pt x="92" y="76"/>
                </a:lnTo>
                <a:lnTo>
                  <a:pt x="126" y="88"/>
                </a:lnTo>
                <a:lnTo>
                  <a:pt x="162" y="100"/>
                </a:lnTo>
                <a:lnTo>
                  <a:pt x="202" y="110"/>
                </a:lnTo>
                <a:lnTo>
                  <a:pt x="282" y="130"/>
                </a:lnTo>
                <a:lnTo>
                  <a:pt x="358" y="144"/>
                </a:lnTo>
                <a:lnTo>
                  <a:pt x="422" y="154"/>
                </a:lnTo>
                <a:lnTo>
                  <a:pt x="466" y="156"/>
                </a:lnTo>
              </a:path>
            </a:pathLst>
          </a:custGeom>
          <a:solidFill>
            <a:srgbClr val="BFBFBF">
              <a:lumMod val="40000"/>
              <a:lumOff val="60000"/>
            </a:srgbClr>
          </a:solidFill>
          <a:ln>
            <a:noFill/>
          </a:ln>
          <a:effectLst/>
        </p:spPr>
        <p:txBody>
          <a:bodyPr wrap="square" lIns="0" tIns="0" rIns="0" bIns="0" anchor="ctr" anchorCtr="0">
            <a:normAutofit fontScale="25000" lnSpcReduction="20000"/>
          </a:bodyPr>
          <a:lstStyle/>
          <a:p>
            <a:pPr marL="0" marR="0" lvl="0" indent="0" algn="ctr" defTabSz="3852545" rtl="0" eaLnBrk="1" fontAlgn="auto" latinLnBrk="1" hangingPunct="1">
              <a:lnSpc>
                <a:spcPct val="100000"/>
              </a:lnSpc>
              <a:spcBef>
                <a:spcPts val="0"/>
              </a:spcBef>
              <a:spcAft>
                <a:spcPts val="0"/>
              </a:spcAft>
              <a:buClrTx/>
              <a:buSzTx/>
              <a:buFontTx/>
              <a:buNone/>
              <a:tabLst/>
              <a:defRPr/>
            </a:pPr>
            <a:endParaRPr kumimoji="1" lang="zh-CN" altLang="en-US" sz="5210" b="0" i="0" u="none" strike="noStrike" kern="0" cap="none" spc="0" normalizeH="0" baseline="0" noProof="0">
              <a:ln>
                <a:noFill/>
              </a:ln>
              <a:solidFill>
                <a:srgbClr val="FFFFFF"/>
              </a:solidFill>
              <a:effectLst/>
              <a:uLnTx/>
              <a:uFillTx/>
              <a:latin typeface="Calibri"/>
              <a:ea typeface="宋体" panose="02010600030101010101" pitchFamily="2" charset="-122"/>
              <a:cs typeface="+mn-cs"/>
              <a:sym typeface="Arial" panose="020B0604020202020204" pitchFamily="34" charset="0"/>
            </a:endParaRPr>
          </a:p>
        </p:txBody>
      </p:sp>
      <p:sp>
        <p:nvSpPr>
          <p:cNvPr id="36" name="Freeform 85"/>
          <p:cNvSpPr/>
          <p:nvPr>
            <p:custDataLst>
              <p:tags r:id="rId20"/>
            </p:custDataLst>
          </p:nvPr>
        </p:nvSpPr>
        <p:spPr bwMode="auto">
          <a:xfrm>
            <a:off x="6907695" y="4374810"/>
            <a:ext cx="1110367" cy="1110018"/>
          </a:xfrm>
          <a:custGeom>
            <a:avLst/>
            <a:gdLst>
              <a:gd name="T0" fmla="*/ 822 w 822"/>
              <a:gd name="T1" fmla="*/ 410 h 822"/>
              <a:gd name="T2" fmla="*/ 814 w 822"/>
              <a:gd name="T3" fmla="*/ 494 h 822"/>
              <a:gd name="T4" fmla="*/ 790 w 822"/>
              <a:gd name="T5" fmla="*/ 570 h 822"/>
              <a:gd name="T6" fmla="*/ 752 w 822"/>
              <a:gd name="T7" fmla="*/ 640 h 822"/>
              <a:gd name="T8" fmla="*/ 702 w 822"/>
              <a:gd name="T9" fmla="*/ 702 h 822"/>
              <a:gd name="T10" fmla="*/ 640 w 822"/>
              <a:gd name="T11" fmla="*/ 752 h 822"/>
              <a:gd name="T12" fmla="*/ 572 w 822"/>
              <a:gd name="T13" fmla="*/ 790 h 822"/>
              <a:gd name="T14" fmla="*/ 494 w 822"/>
              <a:gd name="T15" fmla="*/ 814 h 822"/>
              <a:gd name="T16" fmla="*/ 412 w 822"/>
              <a:gd name="T17" fmla="*/ 822 h 822"/>
              <a:gd name="T18" fmla="*/ 368 w 822"/>
              <a:gd name="T19" fmla="*/ 820 h 822"/>
              <a:gd name="T20" fmla="*/ 288 w 822"/>
              <a:gd name="T21" fmla="*/ 804 h 822"/>
              <a:gd name="T22" fmla="*/ 216 w 822"/>
              <a:gd name="T23" fmla="*/ 772 h 822"/>
              <a:gd name="T24" fmla="*/ 150 w 822"/>
              <a:gd name="T25" fmla="*/ 728 h 822"/>
              <a:gd name="T26" fmla="*/ 94 w 822"/>
              <a:gd name="T27" fmla="*/ 672 h 822"/>
              <a:gd name="T28" fmla="*/ 50 w 822"/>
              <a:gd name="T29" fmla="*/ 606 h 822"/>
              <a:gd name="T30" fmla="*/ 18 w 822"/>
              <a:gd name="T31" fmla="*/ 532 h 822"/>
              <a:gd name="T32" fmla="*/ 2 w 822"/>
              <a:gd name="T33" fmla="*/ 452 h 822"/>
              <a:gd name="T34" fmla="*/ 0 w 822"/>
              <a:gd name="T35" fmla="*/ 410 h 822"/>
              <a:gd name="T36" fmla="*/ 8 w 822"/>
              <a:gd name="T37" fmla="*/ 328 h 822"/>
              <a:gd name="T38" fmla="*/ 32 w 822"/>
              <a:gd name="T39" fmla="*/ 250 h 822"/>
              <a:gd name="T40" fmla="*/ 70 w 822"/>
              <a:gd name="T41" fmla="*/ 180 h 822"/>
              <a:gd name="T42" fmla="*/ 120 w 822"/>
              <a:gd name="T43" fmla="*/ 120 h 822"/>
              <a:gd name="T44" fmla="*/ 182 w 822"/>
              <a:gd name="T45" fmla="*/ 70 h 822"/>
              <a:gd name="T46" fmla="*/ 252 w 822"/>
              <a:gd name="T47" fmla="*/ 32 h 822"/>
              <a:gd name="T48" fmla="*/ 328 w 822"/>
              <a:gd name="T49" fmla="*/ 8 h 822"/>
              <a:gd name="T50" fmla="*/ 412 w 822"/>
              <a:gd name="T51" fmla="*/ 0 h 822"/>
              <a:gd name="T52" fmla="*/ 454 w 822"/>
              <a:gd name="T53" fmla="*/ 2 h 822"/>
              <a:gd name="T54" fmla="*/ 534 w 822"/>
              <a:gd name="T55" fmla="*/ 18 h 822"/>
              <a:gd name="T56" fmla="*/ 606 w 822"/>
              <a:gd name="T57" fmla="*/ 50 h 822"/>
              <a:gd name="T58" fmla="*/ 672 w 822"/>
              <a:gd name="T59" fmla="*/ 94 h 822"/>
              <a:gd name="T60" fmla="*/ 728 w 822"/>
              <a:gd name="T61" fmla="*/ 150 h 822"/>
              <a:gd name="T62" fmla="*/ 772 w 822"/>
              <a:gd name="T63" fmla="*/ 214 h 822"/>
              <a:gd name="T64" fmla="*/ 804 w 822"/>
              <a:gd name="T65" fmla="*/ 288 h 822"/>
              <a:gd name="T66" fmla="*/ 820 w 822"/>
              <a:gd name="T67" fmla="*/ 368 h 822"/>
              <a:gd name="T68" fmla="*/ 822 w 822"/>
              <a:gd name="T69" fmla="*/ 41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2"/>
              <a:gd name="T106" fmla="*/ 0 h 822"/>
              <a:gd name="T107" fmla="*/ 822 w 822"/>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2" h="822">
                <a:moveTo>
                  <a:pt x="822" y="410"/>
                </a:moveTo>
                <a:lnTo>
                  <a:pt x="822" y="410"/>
                </a:lnTo>
                <a:lnTo>
                  <a:pt x="820" y="452"/>
                </a:lnTo>
                <a:lnTo>
                  <a:pt x="814" y="494"/>
                </a:lnTo>
                <a:lnTo>
                  <a:pt x="804" y="532"/>
                </a:lnTo>
                <a:lnTo>
                  <a:pt x="790" y="570"/>
                </a:lnTo>
                <a:lnTo>
                  <a:pt x="772" y="606"/>
                </a:lnTo>
                <a:lnTo>
                  <a:pt x="752" y="640"/>
                </a:lnTo>
                <a:lnTo>
                  <a:pt x="728" y="672"/>
                </a:lnTo>
                <a:lnTo>
                  <a:pt x="702" y="702"/>
                </a:lnTo>
                <a:lnTo>
                  <a:pt x="672" y="728"/>
                </a:lnTo>
                <a:lnTo>
                  <a:pt x="640" y="752"/>
                </a:lnTo>
                <a:lnTo>
                  <a:pt x="606" y="772"/>
                </a:lnTo>
                <a:lnTo>
                  <a:pt x="572" y="790"/>
                </a:lnTo>
                <a:lnTo>
                  <a:pt x="534" y="804"/>
                </a:lnTo>
                <a:lnTo>
                  <a:pt x="494" y="814"/>
                </a:lnTo>
                <a:lnTo>
                  <a:pt x="454" y="820"/>
                </a:lnTo>
                <a:lnTo>
                  <a:pt x="412" y="822"/>
                </a:lnTo>
                <a:lnTo>
                  <a:pt x="368" y="820"/>
                </a:lnTo>
                <a:lnTo>
                  <a:pt x="328" y="814"/>
                </a:lnTo>
                <a:lnTo>
                  <a:pt x="288" y="804"/>
                </a:lnTo>
                <a:lnTo>
                  <a:pt x="252" y="790"/>
                </a:lnTo>
                <a:lnTo>
                  <a:pt x="216" y="772"/>
                </a:lnTo>
                <a:lnTo>
                  <a:pt x="182" y="752"/>
                </a:lnTo>
                <a:lnTo>
                  <a:pt x="150" y="728"/>
                </a:lnTo>
                <a:lnTo>
                  <a:pt x="120" y="702"/>
                </a:lnTo>
                <a:lnTo>
                  <a:pt x="94" y="672"/>
                </a:lnTo>
                <a:lnTo>
                  <a:pt x="70" y="640"/>
                </a:lnTo>
                <a:lnTo>
                  <a:pt x="50" y="606"/>
                </a:lnTo>
                <a:lnTo>
                  <a:pt x="32" y="570"/>
                </a:lnTo>
                <a:lnTo>
                  <a:pt x="18" y="532"/>
                </a:lnTo>
                <a:lnTo>
                  <a:pt x="8" y="494"/>
                </a:lnTo>
                <a:lnTo>
                  <a:pt x="2" y="452"/>
                </a:lnTo>
                <a:lnTo>
                  <a:pt x="0" y="410"/>
                </a:lnTo>
                <a:lnTo>
                  <a:pt x="2" y="368"/>
                </a:lnTo>
                <a:lnTo>
                  <a:pt x="8" y="328"/>
                </a:lnTo>
                <a:lnTo>
                  <a:pt x="18" y="288"/>
                </a:lnTo>
                <a:lnTo>
                  <a:pt x="32" y="250"/>
                </a:lnTo>
                <a:lnTo>
                  <a:pt x="50" y="214"/>
                </a:lnTo>
                <a:lnTo>
                  <a:pt x="70" y="180"/>
                </a:lnTo>
                <a:lnTo>
                  <a:pt x="94" y="150"/>
                </a:lnTo>
                <a:lnTo>
                  <a:pt x="120" y="120"/>
                </a:lnTo>
                <a:lnTo>
                  <a:pt x="150" y="94"/>
                </a:lnTo>
                <a:lnTo>
                  <a:pt x="182" y="70"/>
                </a:lnTo>
                <a:lnTo>
                  <a:pt x="216" y="50"/>
                </a:lnTo>
                <a:lnTo>
                  <a:pt x="252" y="32"/>
                </a:lnTo>
                <a:lnTo>
                  <a:pt x="288" y="18"/>
                </a:lnTo>
                <a:lnTo>
                  <a:pt x="328" y="8"/>
                </a:lnTo>
                <a:lnTo>
                  <a:pt x="368" y="2"/>
                </a:lnTo>
                <a:lnTo>
                  <a:pt x="412" y="0"/>
                </a:lnTo>
                <a:lnTo>
                  <a:pt x="454" y="2"/>
                </a:lnTo>
                <a:lnTo>
                  <a:pt x="494" y="8"/>
                </a:lnTo>
                <a:lnTo>
                  <a:pt x="534" y="18"/>
                </a:lnTo>
                <a:lnTo>
                  <a:pt x="572" y="32"/>
                </a:lnTo>
                <a:lnTo>
                  <a:pt x="606" y="50"/>
                </a:lnTo>
                <a:lnTo>
                  <a:pt x="640" y="70"/>
                </a:lnTo>
                <a:lnTo>
                  <a:pt x="672" y="94"/>
                </a:lnTo>
                <a:lnTo>
                  <a:pt x="702" y="120"/>
                </a:lnTo>
                <a:lnTo>
                  <a:pt x="728" y="150"/>
                </a:lnTo>
                <a:lnTo>
                  <a:pt x="752" y="180"/>
                </a:lnTo>
                <a:lnTo>
                  <a:pt x="772" y="214"/>
                </a:lnTo>
                <a:lnTo>
                  <a:pt x="790" y="250"/>
                </a:lnTo>
                <a:lnTo>
                  <a:pt x="804" y="288"/>
                </a:lnTo>
                <a:lnTo>
                  <a:pt x="814" y="328"/>
                </a:lnTo>
                <a:lnTo>
                  <a:pt x="820" y="368"/>
                </a:lnTo>
                <a:lnTo>
                  <a:pt x="822" y="410"/>
                </a:lnTo>
                <a:close/>
              </a:path>
            </a:pathLst>
          </a:custGeom>
          <a:solidFill>
            <a:srgbClr val="BFBFBF"/>
          </a:solidFill>
          <a:ln w="12700" algn="ctr">
            <a:noFill/>
            <a:round/>
          </a:ln>
          <a:effectLst/>
        </p:spPr>
        <p:txBody>
          <a:bodyPr wrap="square" lIns="0" tIns="0" rIns="0" bIns="0" anchor="ctr" anchorCtr="0">
            <a:norm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5210" b="0" i="0" u="none" strike="noStrike" kern="0" cap="none" spc="0" normalizeH="0" baseline="0" noProof="0" dirty="0">
              <a:ln>
                <a:noFill/>
              </a:ln>
              <a:solidFill>
                <a:srgbClr val="FFFFFF"/>
              </a:solidFill>
              <a:effectLst/>
              <a:uLnTx/>
              <a:uFillTx/>
              <a:latin typeface="Calibri"/>
              <a:ea typeface="맑은 고딕" panose="020B0503020000020004" pitchFamily="34" charset="-127"/>
              <a:cs typeface="+mn-cs"/>
              <a:sym typeface="Arial" panose="020B0604020202020204" pitchFamily="34" charset="0"/>
            </a:endParaRPr>
          </a:p>
        </p:txBody>
      </p:sp>
      <p:sp>
        <p:nvSpPr>
          <p:cNvPr id="37" name="文本框 36"/>
          <p:cNvSpPr txBox="1"/>
          <p:nvPr>
            <p:custDataLst>
              <p:tags r:id="rId21"/>
            </p:custDataLst>
          </p:nvPr>
        </p:nvSpPr>
        <p:spPr>
          <a:xfrm>
            <a:off x="3276337" y="5883889"/>
            <a:ext cx="8300692" cy="1083713"/>
          </a:xfrm>
          <a:prstGeom prst="rect">
            <a:avLst/>
          </a:prstGeom>
          <a:effectLst/>
        </p:spPr>
        <p:txBody>
          <a:bodyPr wrap="square" anchor="ctr" anchorCtr="0">
            <a:normAutofit/>
          </a:bodyPr>
          <a:lstStyle>
            <a:defPPr>
              <a:defRPr lang="zh-CN"/>
            </a:defPPr>
            <a:lvl1pPr algn="ctr">
              <a:defRPr sz="6000" b="1">
                <a:solidFill>
                  <a:srgbClr val="47B6E7">
                    <a:lumMod val="75000"/>
                  </a:srgbClr>
                </a:solidFill>
                <a:latin typeface="Arial" panose="020B0604020202020204" pitchFamily="34" charset="0"/>
                <a:ea typeface="微软雅黑" panose="020B0503020204020204" pitchFamily="34" charset="-122"/>
                <a:cs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020" b="1" i="0" u="none" strike="noStrike" kern="1200" cap="none" spc="0" normalizeH="0" baseline="0" noProof="0" dirty="0">
                <a:ln>
                  <a:noFill/>
                </a:ln>
                <a:gradFill>
                  <a:gsLst>
                    <a:gs pos="0">
                      <a:srgbClr val="E30000"/>
                    </a:gs>
                    <a:gs pos="100000">
                      <a:srgbClr val="760303"/>
                    </a:gs>
                  </a:gsLst>
                  <a:lin scaled="0"/>
                </a:gradFill>
                <a:effectLst/>
                <a:uLnTx/>
                <a:uFillTx/>
                <a:latin typeface="Arial" panose="020B0604020202020204" pitchFamily="34" charset="0"/>
                <a:ea typeface="微软雅黑" panose="020B0503020204020204" pitchFamily="34" charset="-122"/>
              </a:rPr>
              <a:t>口头禅</a:t>
            </a:r>
            <a:r>
              <a:rPr kumimoji="0" lang="en-US" altLang="zh-CN" sz="3020" b="1" i="0" u="none" strike="noStrike" kern="1200" cap="none" spc="0" normalizeH="0" baseline="0" noProof="0" dirty="0">
                <a:ln>
                  <a:noFill/>
                </a:ln>
                <a:gradFill>
                  <a:gsLst>
                    <a:gs pos="0">
                      <a:srgbClr val="E30000"/>
                    </a:gs>
                    <a:gs pos="100000">
                      <a:srgbClr val="760303"/>
                    </a:gs>
                  </a:gsLst>
                  <a:lin scaled="0"/>
                </a:gradFill>
                <a:effectLst/>
                <a:uLnTx/>
                <a:uFillTx/>
                <a:latin typeface="Arial" panose="020B0604020202020204" pitchFamily="34" charset="0"/>
                <a:ea typeface="微软雅黑" panose="020B0503020204020204" pitchFamily="34" charset="-122"/>
              </a:rPr>
              <a:t>“</a:t>
            </a:r>
            <a:r>
              <a:rPr kumimoji="0" lang="zh-CN" altLang="en-US" sz="3020" b="1" i="0" u="none" strike="noStrike" kern="1200" cap="none" spc="0" normalizeH="0" baseline="0" noProof="0" dirty="0">
                <a:ln>
                  <a:noFill/>
                </a:ln>
                <a:gradFill>
                  <a:gsLst>
                    <a:gs pos="0">
                      <a:srgbClr val="E30000"/>
                    </a:gs>
                    <a:gs pos="100000">
                      <a:srgbClr val="760303"/>
                    </a:gs>
                  </a:gsLst>
                  <a:lin scaled="0"/>
                </a:gradFill>
                <a:effectLst/>
                <a:uLnTx/>
                <a:uFillTx/>
                <a:latin typeface="Arial" panose="020B0604020202020204" pitchFamily="34" charset="0"/>
                <a:ea typeface="微软雅黑" panose="020B0503020204020204" pitchFamily="34" charset="-122"/>
              </a:rPr>
              <a:t>真怪</a:t>
            </a:r>
            <a:r>
              <a:rPr kumimoji="0" lang="en-US" altLang="zh-CN" sz="3020" b="1" i="0" u="none" strike="noStrike" kern="1200" cap="none" spc="0" normalizeH="0" baseline="0" noProof="0" dirty="0">
                <a:ln>
                  <a:noFill/>
                </a:ln>
                <a:gradFill>
                  <a:gsLst>
                    <a:gs pos="0">
                      <a:srgbClr val="E30000"/>
                    </a:gs>
                    <a:gs pos="100000">
                      <a:srgbClr val="760303"/>
                    </a:gs>
                  </a:gsLst>
                  <a:lin scaled="0"/>
                </a:gradFill>
                <a:effectLst/>
                <a:uLnTx/>
                <a:uFillTx/>
                <a:latin typeface="Arial" panose="020B0604020202020204" pitchFamily="34" charset="0"/>
                <a:ea typeface="微软雅黑" panose="020B0503020204020204" pitchFamily="34" charset="-122"/>
              </a:rPr>
              <a:t>”</a:t>
            </a:r>
            <a:r>
              <a:rPr kumimoji="0" lang="zh-CN" altLang="en-US" sz="3020" b="1" i="0" u="none" strike="noStrike" kern="1200" cap="none" spc="0" normalizeH="0" baseline="0" noProof="0" dirty="0">
                <a:ln>
                  <a:noFill/>
                </a:ln>
                <a:gradFill>
                  <a:gsLst>
                    <a:gs pos="0">
                      <a:srgbClr val="E30000"/>
                    </a:gs>
                    <a:gs pos="100000">
                      <a:srgbClr val="760303"/>
                    </a:gs>
                  </a:gsLst>
                  <a:lin scaled="0"/>
                </a:gradFill>
                <a:effectLst/>
                <a:uLnTx/>
                <a:uFillTx/>
                <a:latin typeface="Arial" panose="020B0604020202020204" pitchFamily="34" charset="0"/>
                <a:ea typeface="微软雅黑" panose="020B0503020204020204" pitchFamily="34" charset="-122"/>
              </a:rPr>
              <a:t>的主题功能</a:t>
            </a:r>
          </a:p>
        </p:txBody>
      </p:sp>
      <p:sp>
        <p:nvSpPr>
          <p:cNvPr id="38" name="文本框 37"/>
          <p:cNvSpPr txBox="1"/>
          <p:nvPr/>
        </p:nvSpPr>
        <p:spPr>
          <a:xfrm>
            <a:off x="8490585" y="4762500"/>
            <a:ext cx="2498725"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w="28575" cmpd="sng">
                  <a:solidFill>
                    <a:prstClr val="white"/>
                  </a:solidFill>
                  <a:prstDash val="solid"/>
                </a:ln>
                <a:solidFill>
                  <a:srgbClr val="3E78EE"/>
                </a:solidFill>
                <a:effectLst>
                  <a:outerShdw dist="50800" dir="2700000" algn="ctr" rotWithShape="0">
                    <a:srgbClr val="81ACEB">
                      <a:alpha val="43000"/>
                    </a:srgbClr>
                  </a:outerShdw>
                </a:effectLst>
                <a:uLnTx/>
                <a:uFillTx/>
                <a:latin typeface="汉仪雅酷黑简" panose="00020600040101010101" charset="-122"/>
                <a:ea typeface="汉仪雅酷黑简" panose="00020600040101010101" charset="-122"/>
                <a:cs typeface="+mn-cs"/>
                <a:sym typeface="+mn-ea"/>
              </a:rPr>
              <a:t>亟待拯救</a:t>
            </a:r>
            <a:endParaRPr kumimoji="0" lang="zh-CN" altLang="en-US" sz="4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9" name="文本框 38"/>
          <p:cNvSpPr txBox="1"/>
          <p:nvPr/>
        </p:nvSpPr>
        <p:spPr>
          <a:xfrm>
            <a:off x="3777615" y="4737735"/>
            <a:ext cx="3067050"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w="28575" cmpd="sng">
                  <a:solidFill>
                    <a:prstClr val="white"/>
                  </a:solidFill>
                  <a:prstDash val="solid"/>
                </a:ln>
                <a:solidFill>
                  <a:srgbClr val="3E78EE"/>
                </a:solidFill>
                <a:effectLst>
                  <a:outerShdw dist="50800" dir="2700000" algn="ctr" rotWithShape="0">
                    <a:srgbClr val="81ACEB">
                      <a:alpha val="43000"/>
                    </a:srgbClr>
                  </a:outerShdw>
                </a:effectLst>
                <a:uLnTx/>
                <a:uFillTx/>
                <a:latin typeface="Arial" panose="020B0604020202020204" pitchFamily="34" charset="0"/>
                <a:ea typeface="汉仪雅酷黑简" panose="00020600040101010101" charset="-122"/>
                <a:cs typeface="+mn-cs"/>
                <a:sym typeface="+mn-ea"/>
              </a:rPr>
              <a:t>忏悔</a:t>
            </a:r>
            <a:r>
              <a:rPr kumimoji="0" lang="zh-CN" altLang="en-US" sz="4400" b="1" i="0" u="none" strike="noStrike" kern="1200" cap="none" spc="0" normalizeH="0" baseline="0" noProof="0" dirty="0">
                <a:ln w="28575" cmpd="sng">
                  <a:solidFill>
                    <a:prstClr val="white"/>
                  </a:solidFill>
                  <a:prstDash val="solid"/>
                </a:ln>
                <a:solidFill>
                  <a:srgbClr val="3E78EE"/>
                </a:solidFill>
                <a:effectLst>
                  <a:outerShdw dist="50800" dir="2700000" algn="ctr" rotWithShape="0">
                    <a:srgbClr val="81ACEB">
                      <a:alpha val="43000"/>
                    </a:srgbClr>
                  </a:outerShdw>
                </a:effectLst>
                <a:uLnTx/>
                <a:uFillTx/>
                <a:latin typeface="Arial" panose="020B0604020202020204" pitchFamily="34" charset="0"/>
                <a:ea typeface="汉仪雅酷黑简" panose="00020600040101010101" charset="-122"/>
                <a:cs typeface="Arial" panose="020B0604020202020204" pitchFamily="34" charset="0"/>
                <a:sym typeface="+mn-ea"/>
              </a:rPr>
              <a:t>→自赎</a:t>
            </a:r>
          </a:p>
        </p:txBody>
      </p:sp>
    </p:spTree>
    <p:extLst>
      <p:ext uri="{BB962C8B-B14F-4D97-AF65-F5344CB8AC3E}">
        <p14:creationId xmlns:p14="http://schemas.microsoft.com/office/powerpoint/2010/main" val="63592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a:extLst>
              <a:ext uri="{FF2B5EF4-FFF2-40B4-BE49-F238E27FC236}">
                <a16:creationId xmlns:a16="http://schemas.microsoft.com/office/drawing/2014/main" id="{C50F9BD2-A8EE-CD49-2B54-FAF4342B6D1D}"/>
              </a:ext>
            </a:extLst>
          </p:cNvPr>
          <p:cNvPicPr>
            <a:picLocks noGrp="1" noChangeAspect="1"/>
          </p:cNvPicPr>
          <p:nvPr>
            <p:ph sz="half" idx="1"/>
          </p:nvPr>
        </p:nvPicPr>
        <p:blipFill>
          <a:blip r:embed="rId3"/>
          <a:stretch>
            <a:fillRect/>
          </a:stretch>
        </p:blipFill>
        <p:spPr>
          <a:xfrm>
            <a:off x="0" y="44624"/>
            <a:ext cx="11161713" cy="6813376"/>
          </a:xfrm>
          <a:prstGeom prst="rect">
            <a:avLst/>
          </a:prstGeom>
        </p:spPr>
      </p:pic>
    </p:spTree>
    <p:extLst>
      <p:ext uri="{BB962C8B-B14F-4D97-AF65-F5344CB8AC3E}">
        <p14:creationId xmlns:p14="http://schemas.microsoft.com/office/powerpoint/2010/main" val="23687245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44D27-BD39-4986-A277-BC4A0A8AD37F}"/>
              </a:ext>
            </a:extLst>
          </p:cNvPr>
          <p:cNvSpPr>
            <a:spLocks noGrp="1"/>
          </p:cNvSpPr>
          <p:nvPr>
            <p:ph type="title"/>
          </p:nvPr>
        </p:nvSpPr>
        <p:spPr/>
        <p:txBody>
          <a:bodyPr>
            <a:normAutofit/>
          </a:bodyPr>
          <a:lstStyle/>
          <a:p>
            <a:r>
              <a:rPr lang="zh-CN" altLang="en-US" sz="3200" dirty="0"/>
              <a:t>为什么可以从这个角度思考小说人物的精神成长？</a:t>
            </a:r>
          </a:p>
        </p:txBody>
      </p:sp>
      <p:sp>
        <p:nvSpPr>
          <p:cNvPr id="3" name="内容占位符 2">
            <a:extLst>
              <a:ext uri="{FF2B5EF4-FFF2-40B4-BE49-F238E27FC236}">
                <a16:creationId xmlns:a16="http://schemas.microsoft.com/office/drawing/2014/main" id="{6957E7FE-C3AD-42E2-866C-7FBF70E51B13}"/>
              </a:ext>
            </a:extLst>
          </p:cNvPr>
          <p:cNvSpPr>
            <a:spLocks noGrp="1"/>
          </p:cNvSpPr>
          <p:nvPr>
            <p:ph idx="1"/>
          </p:nvPr>
        </p:nvSpPr>
        <p:spPr>
          <a:xfrm>
            <a:off x="180256" y="2132856"/>
            <a:ext cx="10729192" cy="4422474"/>
          </a:xfrm>
        </p:spPr>
        <p:txBody>
          <a:bodyPr>
            <a:normAutofit/>
          </a:bodyPr>
          <a:lstStyle/>
          <a:p>
            <a:pPr algn="l"/>
            <a:r>
              <a:rPr lang="zh-CN" altLang="en-US" sz="2800" dirty="0"/>
              <a:t>其实，很多俄国小说都可以从这个角度思考人物的精神成长，为什么？</a:t>
            </a:r>
            <a:endParaRPr lang="en-US" altLang="zh-CN" sz="2800" dirty="0"/>
          </a:p>
          <a:p>
            <a:pPr algn="l"/>
            <a:r>
              <a:rPr lang="zh-CN" altLang="en-US" sz="2800" dirty="0"/>
              <a:t>“俄式复调”</a:t>
            </a:r>
            <a:endParaRPr lang="en-US" altLang="zh-CN" sz="2800" dirty="0"/>
          </a:p>
          <a:p>
            <a:pPr algn="l"/>
            <a:r>
              <a:rPr lang="zh-CN" altLang="en-US" sz="2800" dirty="0"/>
              <a:t>俄国的“复调理论”</a:t>
            </a:r>
            <a:endParaRPr lang="en-US" altLang="zh-CN" sz="2800" dirty="0"/>
          </a:p>
          <a:p>
            <a:pPr algn="l"/>
            <a:r>
              <a:rPr lang="zh-CN" altLang="en-US" sz="2800" dirty="0"/>
              <a:t>“复调理论”是前苏联的巴赫金在研究俄国作家陀思妥耶夫斯基小说的基础上提出的。他借用了音乐学中的术语“复调”，来说明这种小说创作中的“多声部”。</a:t>
            </a:r>
          </a:p>
          <a:p>
            <a:pPr algn="l"/>
            <a:endParaRPr lang="en-US" altLang="zh-CN" sz="2800" dirty="0"/>
          </a:p>
        </p:txBody>
      </p:sp>
      <p:sp>
        <p:nvSpPr>
          <p:cNvPr id="4" name="文本框 3">
            <a:extLst>
              <a:ext uri="{FF2B5EF4-FFF2-40B4-BE49-F238E27FC236}">
                <a16:creationId xmlns:a16="http://schemas.microsoft.com/office/drawing/2014/main" id="{152FC7E0-20C9-4779-B5ED-774CF298B4DE}"/>
              </a:ext>
            </a:extLst>
          </p:cNvPr>
          <p:cNvSpPr txBox="1"/>
          <p:nvPr/>
        </p:nvSpPr>
        <p:spPr>
          <a:xfrm>
            <a:off x="2988568" y="353842"/>
            <a:ext cx="6840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教学支架：俄式复调</a:t>
            </a:r>
          </a:p>
        </p:txBody>
      </p:sp>
    </p:spTree>
    <p:extLst>
      <p:ext uri="{BB962C8B-B14F-4D97-AF65-F5344CB8AC3E}">
        <p14:creationId xmlns:p14="http://schemas.microsoft.com/office/powerpoint/2010/main" val="34260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7BAE702-1C71-4743-B243-CF515CE5A09F}"/>
              </a:ext>
            </a:extLst>
          </p:cNvPr>
          <p:cNvSpPr>
            <a:spLocks noGrp="1"/>
          </p:cNvSpPr>
          <p:nvPr>
            <p:ph idx="1"/>
          </p:nvPr>
        </p:nvSpPr>
        <p:spPr>
          <a:xfrm>
            <a:off x="37322" y="1334278"/>
            <a:ext cx="10872126" cy="5221052"/>
          </a:xfrm>
        </p:spPr>
        <p:txBody>
          <a:bodyPr>
            <a:normAutofit lnSpcReduction="10000"/>
          </a:bodyPr>
          <a:lstStyle/>
          <a:p>
            <a:pPr algn="l"/>
            <a:r>
              <a:rPr lang="zh-CN" altLang="en-US" sz="2800" dirty="0"/>
              <a:t>巴赫金认为，陀思妥耶夫斯基对话的基本公式是：表现为“我”与“别人”对立。这种对话有两种基本方式：一是人物之间的对话，另一种则是人物自身内心的对话。</a:t>
            </a:r>
            <a:endParaRPr lang="en-US" altLang="zh-CN" sz="2800" dirty="0"/>
          </a:p>
          <a:p>
            <a:pPr algn="l"/>
            <a:r>
              <a:rPr lang="zh-CN" altLang="en-US" sz="2800" dirty="0"/>
              <a:t>后者对话往往又有两种表现形式，即</a:t>
            </a:r>
            <a:r>
              <a:rPr lang="zh-CN" altLang="en-US" sz="2800" dirty="0">
                <a:highlight>
                  <a:srgbClr val="FFFF00"/>
                </a:highlight>
              </a:rPr>
              <a:t>自己内心的矛盾冲突</a:t>
            </a:r>
            <a:r>
              <a:rPr lang="zh-CN" altLang="en-US" sz="2800" dirty="0"/>
              <a:t>和把他人意识作为内心一个对立的话语进行对话。</a:t>
            </a:r>
            <a:endParaRPr lang="en-US" altLang="zh-CN" sz="2800" dirty="0"/>
          </a:p>
          <a:p>
            <a:pPr algn="l"/>
            <a:r>
              <a:rPr lang="zh-CN" altLang="en-US" sz="2800" dirty="0">
                <a:solidFill>
                  <a:prstClr val="black"/>
                </a:solidFill>
              </a:rPr>
              <a:t>巴赫金虽认为托尔斯泰的小说结构不是“复调型”，而是“独白型”，但事实上</a:t>
            </a:r>
            <a:r>
              <a:rPr lang="en-US" altLang="zh-CN" sz="2800" dirty="0">
                <a:solidFill>
                  <a:prstClr val="black"/>
                </a:solidFill>
              </a:rPr>
              <a:t>《</a:t>
            </a:r>
            <a:r>
              <a:rPr lang="zh-CN" altLang="en-US" sz="2800" dirty="0">
                <a:solidFill>
                  <a:prstClr val="black"/>
                </a:solidFill>
              </a:rPr>
              <a:t>复活</a:t>
            </a:r>
            <a:r>
              <a:rPr lang="en-US" altLang="zh-CN" sz="2800" dirty="0">
                <a:solidFill>
                  <a:prstClr val="black"/>
                </a:solidFill>
              </a:rPr>
              <a:t>》</a:t>
            </a:r>
            <a:r>
              <a:rPr lang="zh-CN" altLang="en-US" sz="2800" dirty="0">
                <a:solidFill>
                  <a:prstClr val="black"/>
                </a:solidFill>
              </a:rPr>
              <a:t>中很多情节仍符合“复调理论”。</a:t>
            </a:r>
            <a:endParaRPr lang="en-US" altLang="zh-CN" sz="2800" dirty="0">
              <a:solidFill>
                <a:prstClr val="black"/>
              </a:solidFill>
            </a:endParaRPr>
          </a:p>
          <a:p>
            <a:pPr algn="l"/>
            <a:r>
              <a:rPr lang="zh-CN" altLang="en-US" sz="2800" dirty="0">
                <a:solidFill>
                  <a:prstClr val="black"/>
                </a:solidFill>
              </a:rPr>
              <a:t>尤其是聂赫留朵夫内心中的“天使”和“魔鬼”的矛盾冲突，属于典型的“复调结构”。</a:t>
            </a:r>
            <a:endParaRPr lang="en-US" altLang="zh-CN" sz="2800" dirty="0">
              <a:solidFill>
                <a:prstClr val="black"/>
              </a:solidFill>
            </a:endParaRPr>
          </a:p>
          <a:p>
            <a:pPr algn="l"/>
            <a:r>
              <a:rPr lang="zh-CN" altLang="en-US" sz="2800" dirty="0">
                <a:solidFill>
                  <a:prstClr val="black"/>
                </a:solidFill>
              </a:rPr>
              <a:t>在这种复调式的内心冲突中，聂赫留朵夫为了保证心灵的和谐和平衡，他需要不断地给出更为高级的解决方案。这一过程，使他实现了精神成长。</a:t>
            </a:r>
            <a:endParaRPr lang="en-US" altLang="zh-CN" sz="2800" dirty="0">
              <a:solidFill>
                <a:prstClr val="black"/>
              </a:solidFill>
            </a:endParaRPr>
          </a:p>
          <a:p>
            <a:pPr algn="l"/>
            <a:endParaRPr lang="en-US" altLang="zh-CN" sz="2800" dirty="0"/>
          </a:p>
          <a:p>
            <a:pPr algn="l"/>
            <a:endParaRPr lang="zh-CN" altLang="en-US" sz="2800" dirty="0"/>
          </a:p>
        </p:txBody>
      </p:sp>
      <p:sp>
        <p:nvSpPr>
          <p:cNvPr id="2" name="文本框 1">
            <a:extLst>
              <a:ext uri="{FF2B5EF4-FFF2-40B4-BE49-F238E27FC236}">
                <a16:creationId xmlns:a16="http://schemas.microsoft.com/office/drawing/2014/main" id="{1B4D37EE-D772-4DDE-8B97-A0FD480DB925}"/>
              </a:ext>
            </a:extLst>
          </p:cNvPr>
          <p:cNvSpPr txBox="1"/>
          <p:nvPr/>
        </p:nvSpPr>
        <p:spPr>
          <a:xfrm>
            <a:off x="2052464" y="404664"/>
            <a:ext cx="61926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教学支架：俄式复调</a:t>
            </a:r>
          </a:p>
        </p:txBody>
      </p:sp>
    </p:spTree>
    <p:extLst>
      <p:ext uri="{BB962C8B-B14F-4D97-AF65-F5344CB8AC3E}">
        <p14:creationId xmlns:p14="http://schemas.microsoft.com/office/powerpoint/2010/main" val="4888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9E2E3B-B563-4AFF-80BE-4020398BA3B0}"/>
              </a:ext>
            </a:extLst>
          </p:cNvPr>
          <p:cNvSpPr>
            <a:spLocks noGrp="1"/>
          </p:cNvSpPr>
          <p:nvPr>
            <p:ph type="title"/>
          </p:nvPr>
        </p:nvSpPr>
        <p:spPr>
          <a:xfrm>
            <a:off x="0" y="0"/>
            <a:ext cx="11211408" cy="1196752"/>
          </a:xfrm>
        </p:spPr>
        <p:txBody>
          <a:bodyPr>
            <a:normAutofit fontScale="90000"/>
          </a:bodyPr>
          <a:lstStyle/>
          <a:p>
            <a:pPr lvl="0">
              <a:spcBef>
                <a:spcPts val="0"/>
              </a:spcBef>
            </a:pPr>
            <a:br>
              <a:rPr lang="en-US" altLang="zh-CN" sz="3200" dirty="0">
                <a:solidFill>
                  <a:prstClr val="white"/>
                </a:solidFill>
                <a:latin typeface="黑体" panose="02010609060101010101" pitchFamily="49" charset="-122"/>
                <a:ea typeface="黑体" panose="02010609060101010101" pitchFamily="49" charset="-122"/>
                <a:cs typeface="+mn-cs"/>
              </a:rPr>
            </a:br>
            <a:r>
              <a:rPr lang="zh-CN" altLang="en-US" sz="3600" dirty="0">
                <a:solidFill>
                  <a:prstClr val="white"/>
                </a:solidFill>
                <a:latin typeface="黑体" panose="02010609060101010101" pitchFamily="49" charset="-122"/>
                <a:ea typeface="黑体" panose="02010609060101010101" pitchFamily="49" charset="-122"/>
                <a:cs typeface="+mn-cs"/>
              </a:rPr>
              <a:t>教学支架：俄式复调</a:t>
            </a:r>
            <a:br>
              <a:rPr lang="zh-CN" altLang="en-US" sz="3600" dirty="0">
                <a:solidFill>
                  <a:prstClr val="white"/>
                </a:solidFill>
                <a:latin typeface="黑体" panose="02010609060101010101" pitchFamily="49" charset="-122"/>
                <a:ea typeface="黑体" panose="02010609060101010101" pitchFamily="49" charset="-122"/>
                <a:cs typeface="+mn-cs"/>
              </a:rPr>
            </a:br>
            <a:endParaRPr lang="zh-CN" altLang="en-US" sz="3600" dirty="0"/>
          </a:p>
        </p:txBody>
      </p:sp>
      <p:sp>
        <p:nvSpPr>
          <p:cNvPr id="3" name="内容占位符 2">
            <a:extLst>
              <a:ext uri="{FF2B5EF4-FFF2-40B4-BE49-F238E27FC236}">
                <a16:creationId xmlns:a16="http://schemas.microsoft.com/office/drawing/2014/main" id="{E8364E5F-BFAA-4622-A317-B1AF59C93839}"/>
              </a:ext>
            </a:extLst>
          </p:cNvPr>
          <p:cNvSpPr>
            <a:spLocks noGrp="1"/>
          </p:cNvSpPr>
          <p:nvPr>
            <p:ph idx="1"/>
          </p:nvPr>
        </p:nvSpPr>
        <p:spPr>
          <a:xfrm>
            <a:off x="-1" y="1412776"/>
            <a:ext cx="11161713" cy="5256584"/>
          </a:xfrm>
        </p:spPr>
        <p:txBody>
          <a:bodyPr>
            <a:normAutofit fontScale="92500"/>
          </a:bodyPr>
          <a:lstStyle/>
          <a:p>
            <a:pPr marL="0" lvl="0" indent="0" algn="l">
              <a:buNone/>
            </a:pPr>
            <a:r>
              <a:rPr lang="zh-CN" altLang="en-US" sz="2800" dirty="0">
                <a:solidFill>
                  <a:prstClr val="black"/>
                </a:solidFill>
              </a:rPr>
              <a:t>这种人物内心在矛盾冲突中实现精神成长的创作手法，被称为</a:t>
            </a:r>
            <a:r>
              <a:rPr lang="zh-CN" altLang="en-US" sz="2800" dirty="0">
                <a:solidFill>
                  <a:prstClr val="black"/>
                </a:solidFill>
                <a:highlight>
                  <a:srgbClr val="FFFF00"/>
                </a:highlight>
              </a:rPr>
              <a:t>“心灵辩证法”。</a:t>
            </a:r>
            <a:endParaRPr lang="en-US" altLang="zh-CN" sz="2800" dirty="0">
              <a:solidFill>
                <a:prstClr val="black"/>
              </a:solidFill>
              <a:highlight>
                <a:srgbClr val="FFFF00"/>
              </a:highlight>
            </a:endParaRPr>
          </a:p>
          <a:p>
            <a:pPr marL="0" lvl="0" indent="0" algn="l">
              <a:buNone/>
            </a:pPr>
            <a:r>
              <a:rPr lang="zh-CN" altLang="en-US" sz="2800" dirty="0">
                <a:solidFill>
                  <a:prstClr val="black"/>
                </a:solidFill>
              </a:rPr>
              <a:t>除了“心灵辩证法”之外，还有其他囚犯之间的对话与主人公的对话形成“复调”。</a:t>
            </a:r>
          </a:p>
          <a:p>
            <a:pPr algn="l"/>
            <a:r>
              <a:rPr lang="zh-CN" altLang="en-US" sz="2800" dirty="0"/>
              <a:t>如，聂赫留朵夫说：“我想见见您</a:t>
            </a:r>
            <a:r>
              <a:rPr lang="en-US" altLang="zh-CN" sz="2800" dirty="0"/>
              <a:t>…</a:t>
            </a:r>
            <a:r>
              <a:rPr lang="zh-CN" altLang="en-US" sz="2800" dirty="0"/>
              <a:t>我</a:t>
            </a:r>
            <a:r>
              <a:rPr lang="en-US" altLang="zh-CN" sz="2800" dirty="0"/>
              <a:t>…”</a:t>
            </a:r>
          </a:p>
          <a:p>
            <a:pPr algn="l"/>
            <a:r>
              <a:rPr lang="zh-CN" altLang="en-US" sz="2800" dirty="0"/>
              <a:t>但与此同时，其他囚犯之间也在进行对话：</a:t>
            </a:r>
            <a:endParaRPr lang="en-US" altLang="zh-CN" sz="2800" dirty="0"/>
          </a:p>
          <a:p>
            <a:pPr algn="l"/>
            <a:r>
              <a:rPr lang="zh-CN" altLang="en-US" sz="2800" dirty="0"/>
              <a:t>“你别跟啰嗦了。”他旁边那个衣衫褴褛的男人叫道。</a:t>
            </a:r>
            <a:endParaRPr lang="en-US" altLang="zh-CN" sz="2800" dirty="0"/>
          </a:p>
          <a:p>
            <a:pPr algn="l"/>
            <a:r>
              <a:rPr lang="zh-CN" altLang="en-US" sz="2800" dirty="0"/>
              <a:t>“你到底拿过没有？”</a:t>
            </a:r>
            <a:endParaRPr lang="en-US" altLang="zh-CN" sz="2800" dirty="0"/>
          </a:p>
          <a:p>
            <a:pPr algn="l"/>
            <a:r>
              <a:rPr lang="zh-CN" altLang="en-US" sz="2800" dirty="0"/>
              <a:t>“对你说，人都快死了，你还要什么？”对面有一个嚷道。</a:t>
            </a:r>
            <a:endParaRPr lang="en-US" altLang="zh-CN" sz="2800" dirty="0"/>
          </a:p>
          <a:p>
            <a:pPr algn="l"/>
            <a:r>
              <a:rPr lang="zh-CN" altLang="en-US" sz="2800" dirty="0"/>
              <a:t>这组对话简单、粗暴，全部充斥着现实利益的纠葛，与聂赫留朵夫渴望精神忏悔、心灵救赎的语言形成了鲜明的对立冲突，这也是一组“复调”。</a:t>
            </a:r>
          </a:p>
        </p:txBody>
      </p:sp>
    </p:spTree>
    <p:extLst>
      <p:ext uri="{BB962C8B-B14F-4D97-AF65-F5344CB8AC3E}">
        <p14:creationId xmlns:p14="http://schemas.microsoft.com/office/powerpoint/2010/main" val="572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9E2E3B-B563-4AFF-80BE-4020398BA3B0}"/>
              </a:ext>
            </a:extLst>
          </p:cNvPr>
          <p:cNvSpPr>
            <a:spLocks noGrp="1"/>
          </p:cNvSpPr>
          <p:nvPr>
            <p:ph type="title"/>
          </p:nvPr>
        </p:nvSpPr>
        <p:spPr>
          <a:xfrm>
            <a:off x="0" y="0"/>
            <a:ext cx="11211408" cy="1196752"/>
          </a:xfrm>
        </p:spPr>
        <p:txBody>
          <a:bodyPr>
            <a:normAutofit fontScale="90000"/>
          </a:bodyPr>
          <a:lstStyle/>
          <a:p>
            <a:br>
              <a:rPr lang="en-US" altLang="zh-CN" sz="3600" dirty="0">
                <a:solidFill>
                  <a:schemeClr val="bg1"/>
                </a:solidFill>
                <a:latin typeface="黑体" panose="02010609060101010101" pitchFamily="49" charset="-122"/>
                <a:ea typeface="黑体" panose="02010609060101010101" pitchFamily="49" charset="-122"/>
              </a:rPr>
            </a:br>
            <a:r>
              <a:rPr lang="zh-CN" altLang="en-US" sz="3600" dirty="0">
                <a:solidFill>
                  <a:schemeClr val="bg1"/>
                </a:solidFill>
                <a:latin typeface="黑体" panose="02010609060101010101" pitchFamily="49" charset="-122"/>
                <a:ea typeface="黑体" panose="02010609060101010101" pitchFamily="49" charset="-122"/>
              </a:rPr>
              <a:t>教学支架：俄式复调</a:t>
            </a:r>
            <a:br>
              <a:rPr lang="zh-CN" altLang="en-US" sz="3600" dirty="0">
                <a:solidFill>
                  <a:schemeClr val="bg1"/>
                </a:solidFill>
                <a:latin typeface="黑体" panose="02010609060101010101" pitchFamily="49" charset="-122"/>
                <a:ea typeface="黑体" panose="02010609060101010101" pitchFamily="49" charset="-122"/>
              </a:rPr>
            </a:br>
            <a:endParaRPr lang="zh-CN" altLang="en-US" sz="3600" dirty="0"/>
          </a:p>
        </p:txBody>
      </p:sp>
      <p:sp>
        <p:nvSpPr>
          <p:cNvPr id="3" name="内容占位符 2">
            <a:extLst>
              <a:ext uri="{FF2B5EF4-FFF2-40B4-BE49-F238E27FC236}">
                <a16:creationId xmlns:a16="http://schemas.microsoft.com/office/drawing/2014/main" id="{E8364E5F-BFAA-4622-A317-B1AF59C93839}"/>
              </a:ext>
            </a:extLst>
          </p:cNvPr>
          <p:cNvSpPr>
            <a:spLocks noGrp="1"/>
          </p:cNvSpPr>
          <p:nvPr>
            <p:ph idx="1"/>
          </p:nvPr>
        </p:nvSpPr>
        <p:spPr>
          <a:xfrm>
            <a:off x="-1" y="1412776"/>
            <a:ext cx="11161713" cy="5256584"/>
          </a:xfrm>
        </p:spPr>
        <p:txBody>
          <a:bodyPr>
            <a:normAutofit/>
          </a:bodyPr>
          <a:lstStyle/>
          <a:p>
            <a:pPr marL="0" lvl="0" indent="0" algn="l">
              <a:buNone/>
            </a:pPr>
            <a:r>
              <a:rPr lang="zh-CN" altLang="en-US" sz="3200" dirty="0"/>
              <a:t>再如，当聂赫留朵夫想：“对，我在做我该做的事，我在认罪。”</a:t>
            </a:r>
            <a:endParaRPr lang="en-US" altLang="zh-CN" sz="3200" dirty="0"/>
          </a:p>
          <a:p>
            <a:pPr marL="0" lvl="0" indent="0" algn="l">
              <a:buNone/>
            </a:pPr>
            <a:r>
              <a:rPr lang="zh-CN" altLang="en-US" sz="3200" dirty="0"/>
              <a:t>与此同时，其他犯人之间的对话是：</a:t>
            </a:r>
            <a:endParaRPr lang="en-US" altLang="zh-CN" sz="3200" dirty="0"/>
          </a:p>
          <a:p>
            <a:pPr marL="0" lvl="0" indent="0" algn="l">
              <a:buNone/>
            </a:pPr>
            <a:r>
              <a:rPr lang="zh-CN" altLang="en-US" sz="3200" dirty="0"/>
              <a:t>“对你说，你去管闲事干什么？”</a:t>
            </a:r>
            <a:endParaRPr lang="en-US" altLang="zh-CN" sz="3200" dirty="0"/>
          </a:p>
          <a:p>
            <a:pPr marL="0" lvl="0" indent="0" algn="l">
              <a:buNone/>
            </a:pPr>
            <a:r>
              <a:rPr lang="zh-CN" altLang="en-US" sz="3200" dirty="0"/>
              <a:t>“老天爷在上，我连知道都不知道。”那边有个女犯大声说。</a:t>
            </a:r>
            <a:endParaRPr lang="en-US" altLang="zh-CN" sz="3200" dirty="0"/>
          </a:p>
          <a:p>
            <a:pPr marL="0" lvl="0" indent="0" algn="l">
              <a:buNone/>
            </a:pPr>
            <a:r>
              <a:rPr lang="zh-CN" altLang="en-US" sz="3200" dirty="0"/>
              <a:t>这组对话，充满了指责，与聂赫留朵夫的认罪形成了对立与冲突，这也是一组复调。</a:t>
            </a:r>
          </a:p>
        </p:txBody>
      </p:sp>
    </p:spTree>
    <p:extLst>
      <p:ext uri="{BB962C8B-B14F-4D97-AF65-F5344CB8AC3E}">
        <p14:creationId xmlns:p14="http://schemas.microsoft.com/office/powerpoint/2010/main" val="6955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045" y="287769"/>
            <a:ext cx="11153328" cy="635598"/>
          </a:xfrm>
        </p:spPr>
        <p:txBody>
          <a:bodyPr>
            <a:noAutofit/>
          </a:bodyPr>
          <a:lstStyle/>
          <a:p>
            <a:br>
              <a:rPr lang="en-US" altLang="zh-CN" sz="3600" dirty="0">
                <a:solidFill>
                  <a:schemeClr val="bg1"/>
                </a:solidFill>
                <a:latin typeface="黑体" panose="02010609060101010101" pitchFamily="49" charset="-122"/>
                <a:ea typeface="黑体" panose="02010609060101010101" pitchFamily="49" charset="-122"/>
              </a:rPr>
            </a:br>
            <a:r>
              <a:rPr lang="zh-CN" altLang="en-US" sz="3600" dirty="0">
                <a:solidFill>
                  <a:schemeClr val="bg1"/>
                </a:solidFill>
                <a:latin typeface="黑体" panose="02010609060101010101" pitchFamily="49" charset="-122"/>
                <a:ea typeface="黑体" panose="02010609060101010101" pitchFamily="49" charset="-122"/>
              </a:rPr>
              <a:t>教学支架：俄式复调</a:t>
            </a:r>
            <a:br>
              <a:rPr lang="zh-CN" altLang="en-US" sz="3600" dirty="0">
                <a:solidFill>
                  <a:schemeClr val="bg1"/>
                </a:solidFill>
                <a:latin typeface="黑体" panose="02010609060101010101" pitchFamily="49" charset="-122"/>
                <a:ea typeface="黑体" panose="02010609060101010101" pitchFamily="49" charset="-122"/>
              </a:rPr>
            </a:br>
            <a:endParaRPr lang="zh-CN" altLang="en-US" sz="3600" dirty="0">
              <a:solidFill>
                <a:schemeClr val="bg1"/>
              </a:solidFill>
              <a:sym typeface="+mn-ea"/>
            </a:endParaRPr>
          </a:p>
        </p:txBody>
      </p:sp>
      <p:sp>
        <p:nvSpPr>
          <p:cNvPr id="2" name="内容占位符 1"/>
          <p:cNvSpPr>
            <a:spLocks noGrp="1"/>
          </p:cNvSpPr>
          <p:nvPr>
            <p:ph idx="1"/>
          </p:nvPr>
        </p:nvSpPr>
        <p:spPr>
          <a:xfrm>
            <a:off x="252264" y="1484784"/>
            <a:ext cx="10657036" cy="5112568"/>
          </a:xfrm>
          <a:noFill/>
        </p:spPr>
        <p:style>
          <a:lnRef idx="2">
            <a:schemeClr val="accent1"/>
          </a:lnRef>
          <a:fillRef idx="1">
            <a:schemeClr val="lt1"/>
          </a:fillRef>
          <a:effectRef idx="0">
            <a:schemeClr val="accent1"/>
          </a:effectRef>
          <a:fontRef idx="minor">
            <a:schemeClr val="dk1"/>
          </a:fontRef>
        </p:style>
        <p:txBody>
          <a:bodyPr>
            <a:normAutofit/>
          </a:bodyPr>
          <a:lstStyle/>
          <a:p>
            <a:pPr algn="l"/>
            <a:r>
              <a:rPr lang="zh-CN" altLang="en-US" b="1" dirty="0"/>
              <a:t>“复调”理论的文化渊源：</a:t>
            </a:r>
            <a:endParaRPr lang="en-US" altLang="zh-CN" b="1" dirty="0"/>
          </a:p>
          <a:p>
            <a:pPr algn="l"/>
            <a:r>
              <a:rPr lang="zh-CN" altLang="en-US" b="1" dirty="0"/>
              <a:t>俄罗斯民族“双头鹰”式的精神图腾：</a:t>
            </a:r>
          </a:p>
          <a:p>
            <a:pPr marL="0" indent="0" algn="l">
              <a:buNone/>
            </a:pPr>
            <a:r>
              <a:rPr lang="en-US" altLang="zh-CN" b="1" dirty="0"/>
              <a:t>    </a:t>
            </a:r>
            <a:r>
              <a:rPr lang="zh-CN" altLang="en-US" b="1" dirty="0"/>
              <a:t>“俄罗斯民族性格中独特的两面性:他们既有国家观念、主张专制主义，又渴望有随心所欲的自由，有无政府主义的状态;他们崇尚暴力，有时近乎残忍，但又善良、温和、不无人道;他们信守教规、教义，但又始终不停地寻找真理;他们的灵魂浸透了个人主义、强烈的个人意识，但又充满无个性的集体主义;他们喜欢自吹自擂、鼓吹民族主义，但又具有普济主义和全人类性的意识;他们时而谦逊恭顺，时而又会放肆无礼; 他们有奴性，但又不乏反叛精神。”</a:t>
            </a:r>
            <a:endParaRPr lang="en-US" altLang="zh-CN" b="1" dirty="0"/>
          </a:p>
          <a:p>
            <a:pPr marL="0" indent="0" algn="l">
              <a:buNone/>
            </a:pPr>
            <a:r>
              <a:rPr lang="en-US" altLang="zh-CN" b="1" dirty="0"/>
              <a:t>                                         ——《</a:t>
            </a:r>
            <a:r>
              <a:rPr lang="zh-CN" altLang="en-US" b="1" dirty="0"/>
              <a:t>宏观比较文学讲演录</a:t>
            </a:r>
            <a:r>
              <a:rPr lang="en-US" altLang="zh-CN" b="1" dirty="0"/>
              <a:t>》</a:t>
            </a:r>
          </a:p>
          <a:p>
            <a:pPr marL="0" indent="0" algn="l">
              <a:buNone/>
            </a:pPr>
            <a:r>
              <a:rPr lang="zh-CN" altLang="en-US" b="1" dirty="0"/>
              <a:t>“忏悔与救赎”的文化根源：</a:t>
            </a:r>
            <a:endParaRPr lang="en-US" altLang="zh-CN" b="1" dirty="0"/>
          </a:p>
          <a:p>
            <a:pPr marL="0" indent="0" algn="l">
              <a:buNone/>
            </a:pPr>
            <a:r>
              <a:rPr lang="zh-CN" altLang="en-US" b="1" dirty="0"/>
              <a:t>  俄罗斯民族的宗教观念</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E7D18-06B0-49F5-8C80-90C8CE723967}"/>
              </a:ext>
            </a:extLst>
          </p:cNvPr>
          <p:cNvSpPr>
            <a:spLocks noGrp="1"/>
          </p:cNvSpPr>
          <p:nvPr>
            <p:ph type="title"/>
          </p:nvPr>
        </p:nvSpPr>
        <p:spPr/>
        <p:txBody>
          <a:bodyPr>
            <a:normAutofit/>
          </a:bodyPr>
          <a:lstStyle/>
          <a:p>
            <a:pPr algn="ctr"/>
            <a:r>
              <a:rPr lang="en-US" altLang="zh-CN" sz="3600" dirty="0"/>
              <a:t>《</a:t>
            </a:r>
            <a:r>
              <a:rPr lang="zh-CN" altLang="en-US" sz="3600" dirty="0"/>
              <a:t>老人与海</a:t>
            </a:r>
            <a:r>
              <a:rPr lang="en-US" altLang="zh-CN" sz="3600" dirty="0"/>
              <a:t>》</a:t>
            </a:r>
            <a:r>
              <a:rPr lang="zh-CN" altLang="en-US" sz="3600" dirty="0"/>
              <a:t>（略讲：高一时已学过）</a:t>
            </a:r>
          </a:p>
        </p:txBody>
      </p:sp>
      <p:sp>
        <p:nvSpPr>
          <p:cNvPr id="3" name="内容占位符 2">
            <a:extLst>
              <a:ext uri="{FF2B5EF4-FFF2-40B4-BE49-F238E27FC236}">
                <a16:creationId xmlns:a16="http://schemas.microsoft.com/office/drawing/2014/main" id="{E333E57A-1BF1-4DD0-AD2F-C690C5115BD0}"/>
              </a:ext>
            </a:extLst>
          </p:cNvPr>
          <p:cNvSpPr>
            <a:spLocks noGrp="1"/>
          </p:cNvSpPr>
          <p:nvPr>
            <p:ph sz="half" idx="1"/>
          </p:nvPr>
        </p:nvSpPr>
        <p:spPr>
          <a:xfrm>
            <a:off x="180256" y="2276872"/>
            <a:ext cx="10705459" cy="4581128"/>
          </a:xfrm>
        </p:spPr>
        <p:txBody>
          <a:bodyPr>
            <a:normAutofit/>
          </a:bodyPr>
          <a:lstStyle/>
          <a:p>
            <a:r>
              <a:rPr lang="zh-CN" altLang="en-US" sz="3600" dirty="0">
                <a:solidFill>
                  <a:prstClr val="black"/>
                </a:solidFill>
              </a:rPr>
              <a:t>任务一：</a:t>
            </a:r>
            <a:endParaRPr lang="en-US" altLang="zh-CN" sz="3600" dirty="0">
              <a:solidFill>
                <a:prstClr val="black"/>
              </a:solidFill>
            </a:endParaRPr>
          </a:p>
          <a:p>
            <a:r>
              <a:rPr lang="zh-CN" altLang="en-US" sz="3600" dirty="0">
                <a:solidFill>
                  <a:prstClr val="black"/>
                </a:solidFill>
              </a:rPr>
              <a:t>请在课文中找出“老人”类似口头禅的语言，并联系它出现时的整体背景、人物的神情、动作、其他语言等内容，分析“老人”说这句话时的心理活动。</a:t>
            </a:r>
            <a:endParaRPr lang="zh-CN" altLang="en-US" sz="3600" dirty="0"/>
          </a:p>
        </p:txBody>
      </p:sp>
    </p:spTree>
    <p:extLst>
      <p:ext uri="{BB962C8B-B14F-4D97-AF65-F5344CB8AC3E}">
        <p14:creationId xmlns:p14="http://schemas.microsoft.com/office/powerpoint/2010/main" val="38722290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485" y="404587"/>
            <a:ext cx="11153328" cy="635598"/>
          </a:xfrm>
        </p:spPr>
        <p:txBody>
          <a:bodyPr/>
          <a:lstStyle/>
          <a:p>
            <a:r>
              <a:rPr lang="zh-CN" dirty="0">
                <a:solidFill>
                  <a:schemeClr val="bg1"/>
                </a:solidFill>
                <a:sym typeface="+mn-ea"/>
              </a:rPr>
              <a:t>《老人与海</a:t>
            </a:r>
            <a:r>
              <a:rPr lang="zh-CN" altLang="en-US"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 name="文本框 4"/>
          <p:cNvSpPr txBox="1"/>
          <p:nvPr/>
        </p:nvSpPr>
        <p:spPr>
          <a:xfrm>
            <a:off x="324485" y="1412875"/>
            <a:ext cx="10310495" cy="2861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贯穿在选文前半段。</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①老人此时头脑清醒好使，下定决心搏击一番，但却不报什么希望。</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真是好景不长啊，</a:t>
            </a:r>
            <a:r>
              <a:rPr kumimoji="0" lang="zh-CN" altLang="en-US" sz="1800" b="0" i="0" u="sng" strike="noStrike" kern="1200" cap="none" spc="0" normalizeH="0" baseline="0" noProof="0" dirty="0">
                <a:ln>
                  <a:noFill/>
                </a:ln>
                <a:solidFill>
                  <a:srgbClr val="1D41D5"/>
                </a:solidFill>
                <a:effectLst/>
                <a:uLnTx/>
                <a:uFillTx/>
                <a:latin typeface="Calibri"/>
                <a:ea typeface="宋体" panose="02010600030101010101" pitchFamily="2" charset="-122"/>
                <a:cs typeface="+mn-cs"/>
                <a:sym typeface="+mn-ea"/>
              </a:rPr>
              <a:t>他想</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。他盯着那条紧逼而来的鲨鱼，顺便朝那条大鱼望了一眼。</a:t>
            </a:r>
            <a:r>
              <a:rPr kumimoji="0" lang="zh-CN" altLang="en-US" sz="1800" b="0"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这简直像是做梦一样</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sng" strike="noStrike" kern="1200" cap="none" spc="0" normalizeH="0" baseline="0" noProof="0" dirty="0">
                <a:ln>
                  <a:noFill/>
                </a:ln>
                <a:solidFill>
                  <a:srgbClr val="1D41D5"/>
                </a:solidFill>
                <a:effectLst/>
                <a:uLnTx/>
                <a:uFillTx/>
                <a:latin typeface="Calibri"/>
                <a:ea typeface="宋体" panose="02010600030101010101" pitchFamily="2" charset="-122"/>
                <a:cs typeface="+mn-cs"/>
                <a:sym typeface="+mn-ea"/>
              </a:rPr>
              <a:t>他想</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。我没法阻止它攻击我，但我也许能制服它。尖齿鲨，他想，见鬼去吧。</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P72 D1</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②好景不长啊，</a:t>
            </a:r>
            <a:r>
              <a:rPr kumimoji="0" lang="zh-CN" altLang="en-US" sz="1800" b="0" i="0" u="sng" strike="noStrike" kern="1200" cap="none" spc="0" normalizeH="0" baseline="0" noProof="0" dirty="0">
                <a:ln>
                  <a:noFill/>
                </a:ln>
                <a:solidFill>
                  <a:srgbClr val="1D41D5"/>
                </a:solidFill>
                <a:effectLst/>
                <a:uLnTx/>
                <a:uFillTx/>
                <a:latin typeface="Calibri"/>
                <a:ea typeface="宋体" panose="02010600030101010101" pitchFamily="2" charset="-122"/>
                <a:cs typeface="+mn-cs"/>
                <a:sym typeface="+mn-ea"/>
              </a:rPr>
              <a:t>他想</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我现在真希望这是一场梦</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，希望根本没有钓上这条鱼，而是独个儿躺在床上铺的旧报纸上。</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P72 D6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③</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它们准把这鱼咬掉了四分之一，而且都是上好的肉，</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sng" strike="noStrike" kern="1200" cap="none" spc="0" normalizeH="0" baseline="0" noProof="0" dirty="0">
                <a:ln>
                  <a:noFill/>
                </a:ln>
                <a:solidFill>
                  <a:srgbClr val="1D41D5"/>
                </a:solidFill>
                <a:effectLst/>
                <a:uLnTx/>
                <a:uFillTx/>
                <a:latin typeface="Calibri"/>
                <a:ea typeface="宋体" panose="02010600030101010101" pitchFamily="2" charset="-122"/>
                <a:cs typeface="+mn-cs"/>
                <a:sym typeface="+mn-ea"/>
              </a:rPr>
              <a:t>他大声说</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我真希望这是一场梦</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，希望我压根儿没有钓上它来。鱼啊，真抱歉。这下子一切都糟透了。</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”P75 D7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④我现在能想点儿什么呢？他暗自琢磨。没有什么可想的。我什么也不能想，就等着别的鲨鱼来吧。</a:t>
            </a:r>
            <a:r>
              <a:rPr kumimoji="0" lang="zh-CN" altLang="en-US" sz="1800" b="0"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真希望这是一场梦</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0" i="0" u="sng" strike="noStrike" kern="1200" cap="none" spc="0" normalizeH="0" baseline="0" noProof="0" dirty="0">
                <a:ln>
                  <a:noFill/>
                </a:ln>
                <a:solidFill>
                  <a:srgbClr val="1D41D5"/>
                </a:solidFill>
                <a:effectLst/>
                <a:uLnTx/>
                <a:uFillTx/>
                <a:latin typeface="Calibri"/>
                <a:ea typeface="宋体" panose="02010600030101010101" pitchFamily="2" charset="-122"/>
                <a:cs typeface="+mn-cs"/>
                <a:sym typeface="+mn-ea"/>
              </a:rPr>
              <a:t>他想</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。可谁知道呢？说不定有个好结果吧。</a:t>
            </a: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P76 D7</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endParaRPr>
          </a:p>
        </p:txBody>
      </p:sp>
      <p:pic>
        <p:nvPicPr>
          <p:cNvPr id="100" name="图片 99"/>
          <p:cNvPicPr/>
          <p:nvPr/>
        </p:nvPicPr>
        <p:blipFill>
          <a:blip r:embed="rId3"/>
          <a:stretch>
            <a:fillRect/>
          </a:stretch>
        </p:blipFill>
        <p:spPr>
          <a:xfrm>
            <a:off x="324485" y="4364990"/>
            <a:ext cx="3576955" cy="2204720"/>
          </a:xfrm>
          <a:prstGeom prst="rect">
            <a:avLst/>
          </a:prstGeom>
          <a:noFill/>
          <a:ln w="9525">
            <a:noFill/>
          </a:ln>
        </p:spPr>
      </p:pic>
      <p:sp>
        <p:nvSpPr>
          <p:cNvPr id="62" name="平行四边形 61"/>
          <p:cNvSpPr/>
          <p:nvPr>
            <p:custDataLst>
              <p:tags r:id="rId1"/>
            </p:custDataLst>
          </p:nvPr>
        </p:nvSpPr>
        <p:spPr>
          <a:xfrm rot="16200000">
            <a:off x="5938298" y="5285412"/>
            <a:ext cx="2290672" cy="564680"/>
          </a:xfrm>
          <a:prstGeom prst="parallelogram">
            <a:avLst>
              <a:gd name="adj" fmla="val 156667"/>
            </a:avLst>
          </a:prstGeom>
          <a:solidFill>
            <a:srgbClr val="3B9DBB">
              <a:lumMod val="40000"/>
              <a:lumOff val="60000"/>
            </a:srgbClr>
          </a:solidFill>
          <a:ln w="12700" cap="flat" cmpd="sng" algn="ctr">
            <a:noFill/>
            <a:prstDash val="solid"/>
            <a:miter lim="800000"/>
          </a:ln>
          <a:effectLst/>
        </p:spPr>
        <p:txBody>
          <a:bodyPr rtlCol="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30" b="0"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Arial" panose="020B0604020202020204" pitchFamily="34" charset="0"/>
            </a:endParaRPr>
          </a:p>
        </p:txBody>
      </p:sp>
      <p:sp>
        <p:nvSpPr>
          <p:cNvPr id="2" name="文本框 1">
            <a:extLst>
              <a:ext uri="{FF2B5EF4-FFF2-40B4-BE49-F238E27FC236}">
                <a16:creationId xmlns:a16="http://schemas.microsoft.com/office/drawing/2014/main" id="{7A73F0A4-164E-4C7C-AD31-2961ABA2A432}"/>
              </a:ext>
            </a:extLst>
          </p:cNvPr>
          <p:cNvSpPr txBox="1"/>
          <p:nvPr/>
        </p:nvSpPr>
        <p:spPr>
          <a:xfrm>
            <a:off x="4068688" y="4364990"/>
            <a:ext cx="6984776"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支架式讨论：</a:t>
            </a: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1.</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这是一场什么样的梦；</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老人真正希望的是什么；</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3.</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这句话及上下文语境反映了老人怎样的心理活动</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10935327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485" y="404587"/>
            <a:ext cx="11153328" cy="635598"/>
          </a:xfrm>
        </p:spPr>
        <p:txBody>
          <a:bodyPr/>
          <a:lstStyle/>
          <a:p>
            <a:r>
              <a:rPr lang="zh-CN" dirty="0">
                <a:solidFill>
                  <a:schemeClr val="bg1"/>
                </a:solidFill>
                <a:sym typeface="+mn-ea"/>
              </a:rPr>
              <a:t>《老人与海</a:t>
            </a:r>
            <a:r>
              <a:rPr lang="zh-CN" altLang="en-US"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100" name="图片 99"/>
          <p:cNvPicPr/>
          <p:nvPr/>
        </p:nvPicPr>
        <p:blipFill>
          <a:blip r:embed="rId3"/>
          <a:stretch>
            <a:fillRect/>
          </a:stretch>
        </p:blipFill>
        <p:spPr>
          <a:xfrm>
            <a:off x="324485" y="4364990"/>
            <a:ext cx="3576955" cy="2204720"/>
          </a:xfrm>
          <a:prstGeom prst="rect">
            <a:avLst/>
          </a:prstGeom>
          <a:noFill/>
          <a:ln w="9525">
            <a:noFill/>
          </a:ln>
        </p:spPr>
      </p:pic>
      <p:sp>
        <p:nvSpPr>
          <p:cNvPr id="62" name="平行四边形 61"/>
          <p:cNvSpPr/>
          <p:nvPr>
            <p:custDataLst>
              <p:tags r:id="rId1"/>
            </p:custDataLst>
          </p:nvPr>
        </p:nvSpPr>
        <p:spPr>
          <a:xfrm rot="16200000">
            <a:off x="5938298" y="5285412"/>
            <a:ext cx="2290672" cy="564680"/>
          </a:xfrm>
          <a:prstGeom prst="parallelogram">
            <a:avLst>
              <a:gd name="adj" fmla="val 156667"/>
            </a:avLst>
          </a:prstGeom>
          <a:solidFill>
            <a:srgbClr val="3B9DBB">
              <a:lumMod val="40000"/>
              <a:lumOff val="60000"/>
            </a:srgbClr>
          </a:solidFill>
          <a:ln w="12700" cap="flat" cmpd="sng" algn="ctr">
            <a:noFill/>
            <a:prstDash val="solid"/>
            <a:miter lim="800000"/>
          </a:ln>
          <a:effectLst/>
        </p:spPr>
        <p:txBody>
          <a:bodyPr rtlCol="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30" b="0"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Arial" panose="020B0604020202020204" pitchFamily="34" charset="0"/>
            </a:endParaRPr>
          </a:p>
        </p:txBody>
      </p:sp>
      <p:sp>
        <p:nvSpPr>
          <p:cNvPr id="2" name="文本框 1">
            <a:extLst>
              <a:ext uri="{FF2B5EF4-FFF2-40B4-BE49-F238E27FC236}">
                <a16:creationId xmlns:a16="http://schemas.microsoft.com/office/drawing/2014/main" id="{7A73F0A4-164E-4C7C-AD31-2961ABA2A432}"/>
              </a:ext>
            </a:extLst>
          </p:cNvPr>
          <p:cNvSpPr txBox="1"/>
          <p:nvPr/>
        </p:nvSpPr>
        <p:spPr>
          <a:xfrm>
            <a:off x="180255" y="1412776"/>
            <a:ext cx="1098145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明确</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1</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）这是一场充满戏剧色彩的梦：刚捕捉到大马林鱼，就被鲨鱼盯上了；老人希望这一切都没发生，鲨鱼没来；老人心理：面对挫折，感到迷茫，有逃避倾向，但很快又直面现实；</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）这是一场美梦：钓上了大马林鱼；老人希望他根本就没钓上大马林鱼，而是独自躺在床上；老人心理：对自我的怀疑，对现实的逃避，甚至还有一点儿退缩。</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3</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）这是一场噩梦：鲨鱼咬掉了大马林鱼四分之一</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的肉；老人希望压根没钓上来这条鱼；老人心理： </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对荣誉和胜利的珍惜；</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4</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）这是一场与鲨鱼艰难搏斗的梦；老人希望别</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再有鲨鱼来袭击；老人心理：从容迎战，期待过关、</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自我激励。</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12428825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0"/>
            <a:ext cx="11153328" cy="1196752"/>
          </a:xfrm>
        </p:spPr>
        <p:txBody>
          <a:bodyPr>
            <a:normAutofit/>
          </a:bodyPr>
          <a:lstStyle/>
          <a:p>
            <a:r>
              <a:rPr lang="zh-CN" sz="3600" dirty="0">
                <a:solidFill>
                  <a:schemeClr val="bg1"/>
                </a:solidFill>
                <a:sym typeface="+mn-ea"/>
              </a:rPr>
              <a:t>《老人与海</a:t>
            </a:r>
            <a:r>
              <a:rPr lang="zh-CN" altLang="en-US" sz="3600" dirty="0">
                <a:solidFill>
                  <a:schemeClr val="bg1"/>
                </a:solidFill>
                <a:sym typeface="+mn-ea"/>
              </a:rPr>
              <a:t>》</a:t>
            </a:r>
          </a:p>
        </p:txBody>
      </p:sp>
      <p:sp>
        <p:nvSpPr>
          <p:cNvPr id="2" name="内容占位符 1">
            <a:extLst>
              <a:ext uri="{FF2B5EF4-FFF2-40B4-BE49-F238E27FC236}">
                <a16:creationId xmlns:a16="http://schemas.microsoft.com/office/drawing/2014/main" id="{35D9FCDB-95C6-4ADA-8260-77D56E3B8D74}"/>
              </a:ext>
            </a:extLst>
          </p:cNvPr>
          <p:cNvSpPr>
            <a:spLocks noGrp="1"/>
          </p:cNvSpPr>
          <p:nvPr>
            <p:ph idx="1"/>
          </p:nvPr>
        </p:nvSpPr>
        <p:spPr>
          <a:xfrm>
            <a:off x="180256" y="1399496"/>
            <a:ext cx="10729192" cy="5155834"/>
          </a:xfrm>
        </p:spPr>
        <p:txBody>
          <a:bodyPr>
            <a:normAutofit/>
          </a:bodyPr>
          <a:lstStyle/>
          <a:p>
            <a:pPr algn="l"/>
            <a:r>
              <a:rPr lang="zh-CN" altLang="en-US" sz="3200" dirty="0"/>
              <a:t>任务二：</a:t>
            </a:r>
            <a:endParaRPr lang="en-US" altLang="zh-CN" sz="3200" dirty="0"/>
          </a:p>
          <a:p>
            <a:pPr marL="0" indent="0" algn="l">
              <a:buNone/>
            </a:pPr>
            <a:r>
              <a:rPr lang="en-US" altLang="zh-CN" sz="3200" dirty="0"/>
              <a:t>    </a:t>
            </a:r>
            <a:r>
              <a:rPr lang="zh-CN" altLang="en-US" sz="3200" dirty="0"/>
              <a:t>请从以上的分析中，推断“老人”的精神成长历程，并结合课文的其他内容，验证这一推断是否准确。</a:t>
            </a:r>
            <a:endParaRPr lang="en-US" altLang="zh-CN" sz="3200" dirty="0"/>
          </a:p>
          <a:p>
            <a:pPr marL="0" indent="0" algn="l">
              <a:buNone/>
            </a:pPr>
            <a:r>
              <a:rPr lang="en-US" altLang="zh-CN" sz="3200" dirty="0"/>
              <a:t>    </a:t>
            </a:r>
            <a:r>
              <a:rPr lang="zh-CN" altLang="en-US" sz="3200" dirty="0">
                <a:solidFill>
                  <a:srgbClr val="FF0000"/>
                </a:solidFill>
              </a:rPr>
              <a:t>明确：</a:t>
            </a:r>
            <a:endParaRPr lang="en-US" altLang="zh-CN" sz="3200" dirty="0">
              <a:solidFill>
                <a:srgbClr val="FF0000"/>
              </a:solidFill>
            </a:endParaRPr>
          </a:p>
          <a:p>
            <a:pPr marL="0" indent="0" algn="l">
              <a:buNone/>
            </a:pPr>
            <a:r>
              <a:rPr lang="en-US" altLang="zh-CN" sz="3200" dirty="0">
                <a:solidFill>
                  <a:srgbClr val="FF0000"/>
                </a:solidFill>
              </a:rPr>
              <a:t>    </a:t>
            </a:r>
            <a:r>
              <a:rPr lang="zh-CN" altLang="en-US" sz="3200" dirty="0"/>
              <a:t>老人从一个普通孤单的渔夫，成长为一个孤胆英雄、美式硬汉，崇尚</a:t>
            </a:r>
            <a:r>
              <a:rPr lang="zh-CN" altLang="en-US" sz="3200" dirty="0">
                <a:highlight>
                  <a:srgbClr val="FFFF00"/>
                </a:highlight>
              </a:rPr>
              <a:t>个人英雄主义</a:t>
            </a:r>
            <a:r>
              <a:rPr lang="zh-CN" altLang="en-US" sz="3200" dirty="0"/>
              <a:t>（相信通过个人的拼搏与奋斗，获得成功、取得荣誉，甚至可能推动社会的进步与发展）</a:t>
            </a:r>
            <a:endParaRPr lang="en-US" altLang="zh-CN" sz="3200" dirty="0"/>
          </a:p>
          <a:p>
            <a:pPr marL="0" indent="0" algn="l">
              <a:buNone/>
            </a:pPr>
            <a:r>
              <a:rPr lang="en-US" altLang="zh-CN" sz="3200" dirty="0"/>
              <a:t>      </a:t>
            </a:r>
            <a:endParaRPr lang="zh-CN" altLang="en-US" sz="3200" dirty="0"/>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8270" y="1135293"/>
            <a:ext cx="10626578" cy="1213802"/>
          </a:xfrm>
        </p:spPr>
        <p:txBody>
          <a:bodyPr>
            <a:normAutofit/>
          </a:bodyPr>
          <a:lstStyle/>
          <a:p>
            <a:r>
              <a:rPr lang="zh-CN" altLang="en-US"/>
              <a:t>搏斗：</a:t>
            </a:r>
            <a:r>
              <a:rPr lang="en-US" altLang="zh-CN"/>
              <a:t>1-12</a:t>
            </a:r>
            <a:r>
              <a:rPr lang="zh-CN" altLang="en-US"/>
              <a:t>段</a:t>
            </a:r>
            <a:r>
              <a:rPr lang="en-US" altLang="zh-CN"/>
              <a:t>/30-37</a:t>
            </a:r>
            <a:r>
              <a:rPr lang="zh-CN" altLang="en-US"/>
              <a:t>段</a:t>
            </a:r>
            <a:r>
              <a:rPr lang="en-US" altLang="zh-CN"/>
              <a:t>/48-49</a:t>
            </a:r>
            <a:r>
              <a:rPr lang="zh-CN" altLang="en-US"/>
              <a:t>段</a:t>
            </a:r>
            <a:r>
              <a:rPr lang="en-US" altLang="zh-CN"/>
              <a:t>/54-62</a:t>
            </a:r>
            <a:r>
              <a:rPr lang="zh-CN" altLang="en-US"/>
              <a:t>段</a:t>
            </a:r>
            <a:r>
              <a:rPr lang="en-US" altLang="zh-CN"/>
              <a:t>/83-87</a:t>
            </a:r>
            <a:r>
              <a:rPr lang="zh-CN" altLang="en-US"/>
              <a:t>段</a:t>
            </a:r>
            <a:br>
              <a:rPr lang="en-US" altLang="zh-CN"/>
            </a:br>
            <a:r>
              <a:rPr lang="zh-CN" altLang="en-US"/>
              <a:t>纠结：</a:t>
            </a:r>
            <a:r>
              <a:rPr lang="en-US" altLang="zh-CN"/>
              <a:t>13-29</a:t>
            </a:r>
            <a:r>
              <a:rPr lang="zh-CN" altLang="en-US"/>
              <a:t>段</a:t>
            </a:r>
            <a:r>
              <a:rPr lang="en-US" altLang="zh-CN"/>
              <a:t>/38-47</a:t>
            </a:r>
            <a:r>
              <a:rPr lang="zh-CN" altLang="en-US"/>
              <a:t>段</a:t>
            </a:r>
            <a:r>
              <a:rPr lang="en-US" altLang="zh-CN"/>
              <a:t>/50-53</a:t>
            </a:r>
            <a:r>
              <a:rPr lang="zh-CN" altLang="en-US"/>
              <a:t>段</a:t>
            </a:r>
            <a:r>
              <a:rPr lang="en-US" altLang="zh-CN"/>
              <a:t>/63-82</a:t>
            </a:r>
            <a:r>
              <a:rPr lang="zh-CN" altLang="en-US"/>
              <a:t>段</a:t>
            </a:r>
            <a:r>
              <a:rPr lang="en-US" altLang="zh-CN"/>
              <a:t>/88-92</a:t>
            </a:r>
            <a:r>
              <a:rPr lang="zh-CN" altLang="en-US"/>
              <a:t>段</a:t>
            </a:r>
          </a:p>
        </p:txBody>
      </p:sp>
      <p:graphicFrame>
        <p:nvGraphicFramePr>
          <p:cNvPr id="2" name="表格 1"/>
          <p:cNvGraphicFramePr/>
          <p:nvPr>
            <p:custDataLst>
              <p:tags r:id="rId1"/>
            </p:custDataLst>
          </p:nvPr>
        </p:nvGraphicFramePr>
        <p:xfrm>
          <a:off x="247650" y="2204720"/>
          <a:ext cx="10666095" cy="4662805"/>
        </p:xfrm>
        <a:graphic>
          <a:graphicData uri="http://schemas.openxmlformats.org/drawingml/2006/table">
            <a:tbl>
              <a:tblPr firstRow="1" bandRow="1">
                <a:tableStyleId>{5C22544A-7EE6-4342-B048-85BDC9FD1C3A}</a:tableStyleId>
              </a:tblPr>
              <a:tblGrid>
                <a:gridCol w="2412365">
                  <a:extLst>
                    <a:ext uri="{9D8B030D-6E8A-4147-A177-3AD203B41FA5}">
                      <a16:colId xmlns:a16="http://schemas.microsoft.com/office/drawing/2014/main" val="20000"/>
                    </a:ext>
                  </a:extLst>
                </a:gridCol>
                <a:gridCol w="4317365">
                  <a:extLst>
                    <a:ext uri="{9D8B030D-6E8A-4147-A177-3AD203B41FA5}">
                      <a16:colId xmlns:a16="http://schemas.microsoft.com/office/drawing/2014/main" val="20001"/>
                    </a:ext>
                  </a:extLst>
                </a:gridCol>
                <a:gridCol w="3936365">
                  <a:extLst>
                    <a:ext uri="{9D8B030D-6E8A-4147-A177-3AD203B41FA5}">
                      <a16:colId xmlns:a16="http://schemas.microsoft.com/office/drawing/2014/main" val="20002"/>
                    </a:ext>
                  </a:extLst>
                </a:gridCol>
              </a:tblGrid>
              <a:tr h="365760">
                <a:tc>
                  <a:txBody>
                    <a:bodyPr/>
                    <a:lstStyle/>
                    <a:p>
                      <a:pPr algn="ctr">
                        <a:buNone/>
                      </a:pPr>
                      <a:r>
                        <a:rPr lang="zh-CN" altLang="en-US" sz="1650"/>
                        <a:t>搏斗（五次）</a:t>
                      </a:r>
                    </a:p>
                  </a:txBody>
                  <a:tcPr marL="83710" marR="83710" marT="41855" marB="41855"/>
                </a:tc>
                <a:tc>
                  <a:txBody>
                    <a:bodyPr/>
                    <a:lstStyle/>
                    <a:p>
                      <a:pPr algn="ctr">
                        <a:buNone/>
                      </a:pPr>
                      <a:r>
                        <a:rPr lang="zh-CN" altLang="en-US" sz="1650"/>
                        <a:t>人物语言（他说）</a:t>
                      </a:r>
                    </a:p>
                  </a:txBody>
                  <a:tcPr marL="83710" marR="83710" marT="41855" marB="41855"/>
                </a:tc>
                <a:tc>
                  <a:txBody>
                    <a:bodyPr/>
                    <a:lstStyle/>
                    <a:p>
                      <a:pPr algn="ctr">
                        <a:buNone/>
                      </a:pPr>
                      <a:r>
                        <a:rPr lang="zh-CN" altLang="en-US" sz="1650"/>
                        <a:t>内心独白（他想）</a:t>
                      </a:r>
                    </a:p>
                  </a:txBody>
                  <a:tcPr marL="83710" marR="83710" marT="41855" marB="41855"/>
                </a:tc>
                <a:extLst>
                  <a:ext uri="{0D108BD9-81ED-4DB2-BD59-A6C34878D82A}">
                    <a16:rowId xmlns:a16="http://schemas.microsoft.com/office/drawing/2014/main" val="10000"/>
                  </a:ext>
                </a:extLst>
              </a:tr>
              <a:tr h="586740">
                <a:tc>
                  <a:txBody>
                    <a:bodyPr/>
                    <a:lstStyle/>
                    <a:p>
                      <a:pPr algn="ctr">
                        <a:buNone/>
                      </a:pPr>
                      <a:r>
                        <a:rPr lang="zh-CN" altLang="en-US" sz="1650" b="1">
                          <a:sym typeface="+mn-ea"/>
                        </a:rPr>
                        <a:t>第一条尖齿鲨</a:t>
                      </a:r>
                      <a:r>
                        <a:rPr lang="en-US" altLang="zh-CN" sz="1650">
                          <a:sym typeface="+mn-ea"/>
                        </a:rPr>
                        <a:t>1-12</a:t>
                      </a:r>
                      <a:endParaRPr lang="zh-CN" altLang="en-US" sz="1650" b="1">
                        <a:sym typeface="+mn-ea"/>
                      </a:endParaRPr>
                    </a:p>
                    <a:p>
                      <a:pPr algn="ctr">
                        <a:buNone/>
                      </a:pPr>
                      <a:r>
                        <a:rPr lang="zh-CN" altLang="en-US" sz="1650" b="1">
                          <a:sym typeface="+mn-ea"/>
                        </a:rPr>
                        <a:t>（令人尊敬的对手）</a:t>
                      </a:r>
                      <a:endParaRPr lang="zh-CN" altLang="en-US" sz="1650" b="1"/>
                    </a:p>
                  </a:txBody>
                  <a:tcPr marL="83710" marR="83710" marT="41855" marB="41855"/>
                </a:tc>
                <a:tc>
                  <a:txBody>
                    <a:bodyPr/>
                    <a:lstStyle/>
                    <a:p>
                      <a:pPr>
                        <a:buNone/>
                      </a:pPr>
                      <a:r>
                        <a:rPr lang="en-US" altLang="zh-CN" sz="1650"/>
                        <a:t>“</a:t>
                      </a:r>
                      <a:r>
                        <a:rPr lang="zh-CN" altLang="en-US" sz="1650"/>
                        <a:t>但人不是为失败而生的，</a:t>
                      </a:r>
                      <a:r>
                        <a:rPr lang="en-US" altLang="zh-CN" sz="1650"/>
                        <a:t>”</a:t>
                      </a:r>
                      <a:r>
                        <a:rPr lang="zh-CN" altLang="en-US" sz="1650"/>
                        <a:t>他说，</a:t>
                      </a:r>
                      <a:r>
                        <a:rPr lang="en-US" altLang="zh-CN" sz="1650"/>
                        <a:t>“</a:t>
                      </a:r>
                      <a:r>
                        <a:rPr lang="zh-CN" altLang="en-US" sz="1650"/>
                        <a:t>一个人可以被毁灭，但不能被打败。</a:t>
                      </a:r>
                      <a:r>
                        <a:rPr lang="en-US" altLang="zh-CN" sz="1650"/>
                        <a:t>”</a:t>
                      </a:r>
                    </a:p>
                  </a:txBody>
                  <a:tcPr marL="83710" marR="83710" marT="41855" marB="41855"/>
                </a:tc>
                <a:tc>
                  <a:txBody>
                    <a:bodyPr/>
                    <a:lstStyle/>
                    <a:p>
                      <a:pPr>
                        <a:buNone/>
                      </a:pPr>
                      <a:r>
                        <a:rPr lang="zh-CN" altLang="en-US" sz="1650"/>
                        <a:t>真是好景不长啊，他想。</a:t>
                      </a:r>
                    </a:p>
                    <a:p>
                      <a:pPr>
                        <a:buNone/>
                      </a:pPr>
                      <a:r>
                        <a:rPr lang="zh-CN" altLang="en-US" sz="1650">
                          <a:solidFill>
                            <a:srgbClr val="C00000"/>
                          </a:solidFill>
                        </a:rPr>
                        <a:t>这简直像是做梦一样</a:t>
                      </a:r>
                      <a:r>
                        <a:rPr lang="zh-CN" altLang="en-US" sz="1650"/>
                        <a:t>，他想。</a:t>
                      </a:r>
                    </a:p>
                  </a:txBody>
                  <a:tcPr marL="83710" marR="83710" marT="41855" marB="41855"/>
                </a:tc>
                <a:extLst>
                  <a:ext uri="{0D108BD9-81ED-4DB2-BD59-A6C34878D82A}">
                    <a16:rowId xmlns:a16="http://schemas.microsoft.com/office/drawing/2014/main" val="10001"/>
                  </a:ext>
                </a:extLst>
              </a:tr>
              <a:tr h="838200">
                <a:tc>
                  <a:txBody>
                    <a:bodyPr/>
                    <a:lstStyle/>
                    <a:p>
                      <a:pPr algn="ctr">
                        <a:buNone/>
                      </a:pPr>
                      <a:r>
                        <a:rPr lang="zh-CN" altLang="en-US" sz="1650" b="1">
                          <a:sym typeface="+mn-ea"/>
                        </a:rPr>
                        <a:t>又两条铲鼻鲨</a:t>
                      </a:r>
                      <a:r>
                        <a:rPr lang="en-US" altLang="zh-CN" sz="1650">
                          <a:sym typeface="+mn-ea"/>
                        </a:rPr>
                        <a:t>30-37</a:t>
                      </a:r>
                      <a:endParaRPr lang="zh-CN" altLang="en-US" sz="1650" b="1">
                        <a:sym typeface="+mn-ea"/>
                      </a:endParaRPr>
                    </a:p>
                    <a:p>
                      <a:pPr algn="ctr">
                        <a:buNone/>
                      </a:pPr>
                      <a:r>
                        <a:rPr lang="zh-CN" altLang="en-US" sz="1650" b="1">
                          <a:sym typeface="+mn-ea"/>
                        </a:rPr>
                        <a:t>（令人讨厌的杀手）</a:t>
                      </a:r>
                      <a:endParaRPr lang="en-US" altLang="zh-CN" sz="1650" b="1">
                        <a:sym typeface="+mn-ea"/>
                      </a:endParaRPr>
                    </a:p>
                  </a:txBody>
                  <a:tcPr marL="83710" marR="83710" marT="41855" marB="41855"/>
                </a:tc>
                <a:tc>
                  <a:txBody>
                    <a:bodyPr/>
                    <a:lstStyle/>
                    <a:p>
                      <a:pPr>
                        <a:buNone/>
                      </a:pPr>
                      <a:r>
                        <a:rPr lang="en-US" altLang="zh-CN" sz="1650"/>
                        <a:t>“</a:t>
                      </a:r>
                      <a:r>
                        <a:rPr lang="zh-CN" altLang="en-US" sz="1650"/>
                        <a:t>加拉诺鲨，来吧，加拉诺鲨。</a:t>
                      </a:r>
                      <a:r>
                        <a:rPr lang="en-US" altLang="zh-CN" sz="1650"/>
                        <a:t>”</a:t>
                      </a:r>
                    </a:p>
                    <a:p>
                      <a:pPr>
                        <a:buNone/>
                      </a:pPr>
                      <a:r>
                        <a:rPr lang="en-US" altLang="zh-CN" sz="1650"/>
                        <a:t>“</a:t>
                      </a:r>
                      <a:r>
                        <a:rPr lang="zh-CN" altLang="en-US" sz="1650"/>
                        <a:t>走吧，加拉诺鲨。溜到一英里深的地方去吧。去看你的朋友，或者见你妈去吧。</a:t>
                      </a:r>
                      <a:r>
                        <a:rPr lang="en-US" altLang="zh-CN" sz="1650"/>
                        <a:t>”</a:t>
                      </a:r>
                    </a:p>
                  </a:txBody>
                  <a:tcPr marL="83710" marR="83710" marT="41855" marB="41855"/>
                </a:tc>
                <a:tc>
                  <a:txBody>
                    <a:bodyPr/>
                    <a:lstStyle/>
                    <a:p>
                      <a:pPr>
                        <a:buNone/>
                      </a:pPr>
                      <a:r>
                        <a:rPr lang="zh-CN" altLang="en-US" sz="1650">
                          <a:sym typeface="+mn-ea"/>
                        </a:rPr>
                        <a:t>我什么也不能想，就等着别的鲨鱼来吧。</a:t>
                      </a:r>
                      <a:r>
                        <a:rPr lang="zh-CN" altLang="en-US" sz="1650">
                          <a:solidFill>
                            <a:srgbClr val="C00000"/>
                          </a:solidFill>
                          <a:sym typeface="+mn-ea"/>
                        </a:rPr>
                        <a:t>真希望这是一场梦</a:t>
                      </a:r>
                      <a:r>
                        <a:rPr lang="zh-CN" altLang="en-US" sz="1650">
                          <a:sym typeface="+mn-ea"/>
                        </a:rPr>
                        <a:t>，</a:t>
                      </a:r>
                      <a:r>
                        <a:rPr lang="zh-CN" altLang="en-US" sz="1650" u="sng">
                          <a:solidFill>
                            <a:srgbClr val="1D41D5"/>
                          </a:solidFill>
                          <a:sym typeface="+mn-ea"/>
                        </a:rPr>
                        <a:t>他想</a:t>
                      </a:r>
                      <a:r>
                        <a:rPr lang="zh-CN" altLang="en-US" sz="1650">
                          <a:sym typeface="+mn-ea"/>
                        </a:rPr>
                        <a:t>。可谁知道呢？说不定有个好结果吧。</a:t>
                      </a:r>
                      <a:endParaRPr lang="zh-CN" altLang="en-US" sz="1650"/>
                    </a:p>
                  </a:txBody>
                  <a:tcPr marL="83710" marR="83710" marT="41855" marB="41855"/>
                </a:tc>
                <a:extLst>
                  <a:ext uri="{0D108BD9-81ED-4DB2-BD59-A6C34878D82A}">
                    <a16:rowId xmlns:a16="http://schemas.microsoft.com/office/drawing/2014/main" val="10002"/>
                  </a:ext>
                </a:extLst>
              </a:tr>
              <a:tr h="838200">
                <a:tc>
                  <a:txBody>
                    <a:bodyPr/>
                    <a:lstStyle/>
                    <a:p>
                      <a:pPr algn="ctr">
                        <a:buNone/>
                      </a:pPr>
                      <a:r>
                        <a:rPr lang="zh-CN" altLang="en-US" sz="1650" b="1">
                          <a:sym typeface="+mn-ea"/>
                        </a:rPr>
                        <a:t>独至的铲鼻鲨</a:t>
                      </a:r>
                      <a:r>
                        <a:rPr lang="en-US" altLang="zh-CN" sz="1650">
                          <a:sym typeface="+mn-ea"/>
                        </a:rPr>
                        <a:t>48-49</a:t>
                      </a:r>
                      <a:endParaRPr lang="zh-CN" altLang="en-US" sz="1650" b="1">
                        <a:sym typeface="+mn-ea"/>
                      </a:endParaRPr>
                    </a:p>
                    <a:p>
                      <a:pPr algn="ctr">
                        <a:buNone/>
                      </a:pPr>
                      <a:r>
                        <a:rPr lang="zh-CN" altLang="en-US" sz="1650" b="1">
                          <a:sym typeface="+mn-ea"/>
                        </a:rPr>
                        <a:t>（令人厌恶的强盗）</a:t>
                      </a:r>
                      <a:endParaRPr lang="zh-CN" altLang="en-US" sz="1650" b="1"/>
                    </a:p>
                    <a:p>
                      <a:pPr algn="ctr">
                        <a:buNone/>
                      </a:pPr>
                      <a:endParaRPr lang="zh-CN" altLang="en-US" sz="1650" b="1"/>
                    </a:p>
                  </a:txBody>
                  <a:tcPr marL="83710" marR="83710" marT="41855" marB="41855"/>
                </a:tc>
                <a:tc>
                  <a:txBody>
                    <a:bodyPr/>
                    <a:lstStyle/>
                    <a:p>
                      <a:pPr>
                        <a:buNone/>
                      </a:pPr>
                      <a:r>
                        <a:rPr lang="en-US" altLang="zh-CN" sz="1650"/>
                        <a:t>“</a:t>
                      </a:r>
                      <a:r>
                        <a:rPr lang="zh-CN" altLang="en-US" sz="1650"/>
                        <a:t>现在我还有那把手钩，</a:t>
                      </a:r>
                      <a:r>
                        <a:rPr lang="en-US" altLang="zh-CN" sz="1650"/>
                        <a:t>”</a:t>
                      </a:r>
                      <a:r>
                        <a:rPr lang="zh-CN" altLang="en-US" sz="1650"/>
                        <a:t>他说，</a:t>
                      </a:r>
                      <a:r>
                        <a:rPr lang="en-US" altLang="zh-CN" sz="1650"/>
                        <a:t>“</a:t>
                      </a:r>
                      <a:r>
                        <a:rPr lang="zh-CN" altLang="en-US" sz="1650"/>
                        <a:t>可也没什么用。还有两把船桨、舵柄和那根短棍。</a:t>
                      </a:r>
                      <a:r>
                        <a:rPr lang="en-US" altLang="zh-CN" sz="1650"/>
                        <a:t>”</a:t>
                      </a:r>
                    </a:p>
                    <a:p>
                      <a:pPr>
                        <a:buNone/>
                      </a:pPr>
                      <a:r>
                        <a:rPr lang="en-US" altLang="zh-CN" sz="1650">
                          <a:highlight>
                            <a:srgbClr val="FFFF00"/>
                          </a:highlight>
                        </a:rPr>
                        <a:t>“</a:t>
                      </a:r>
                      <a:r>
                        <a:rPr lang="zh-CN" altLang="en-US" sz="1650">
                          <a:highlight>
                            <a:srgbClr val="FFFF00"/>
                          </a:highlight>
                        </a:rPr>
                        <a:t>老家伙，你累了，你从骨子里累了。</a:t>
                      </a:r>
                      <a:r>
                        <a:rPr lang="en-US" altLang="zh-CN" sz="1650">
                          <a:highlight>
                            <a:srgbClr val="FFFF00"/>
                          </a:highlight>
                        </a:rPr>
                        <a:t>”</a:t>
                      </a:r>
                    </a:p>
                  </a:txBody>
                  <a:tcPr marL="83710" marR="83710" marT="41855" marB="41855"/>
                </a:tc>
                <a:tc>
                  <a:txBody>
                    <a:bodyPr/>
                    <a:lstStyle/>
                    <a:p>
                      <a:pPr>
                        <a:buNone/>
                      </a:pPr>
                      <a:endParaRPr lang="zh-CN" altLang="en-US" sz="1650"/>
                    </a:p>
                  </a:txBody>
                  <a:tcPr marL="83710" marR="83710" marT="41855" marB="41855"/>
                </a:tc>
                <a:extLst>
                  <a:ext uri="{0D108BD9-81ED-4DB2-BD59-A6C34878D82A}">
                    <a16:rowId xmlns:a16="http://schemas.microsoft.com/office/drawing/2014/main" val="10003"/>
                  </a:ext>
                </a:extLst>
              </a:tr>
              <a:tr h="1089660">
                <a:tc>
                  <a:txBody>
                    <a:bodyPr/>
                    <a:lstStyle/>
                    <a:p>
                      <a:pPr algn="ctr">
                        <a:buNone/>
                      </a:pPr>
                      <a:r>
                        <a:rPr lang="zh-CN" altLang="en-US" sz="1650" b="1">
                          <a:sym typeface="+mn-ea"/>
                        </a:rPr>
                        <a:t>并排的铲鼻鲨</a:t>
                      </a:r>
                      <a:r>
                        <a:rPr lang="en-US" altLang="zh-CN" sz="1650">
                          <a:sym typeface="+mn-ea"/>
                        </a:rPr>
                        <a:t>54-62</a:t>
                      </a:r>
                      <a:endParaRPr lang="zh-CN" altLang="en-US" sz="1650" b="1"/>
                    </a:p>
                    <a:p>
                      <a:pPr algn="ctr">
                        <a:buNone/>
                      </a:pPr>
                      <a:r>
                        <a:rPr lang="zh-CN" altLang="en-US" sz="1650" b="1">
                          <a:sym typeface="+mn-ea"/>
                        </a:rPr>
                        <a:t>（令人厌恶的强盗）</a:t>
                      </a:r>
                      <a:endParaRPr lang="zh-CN" altLang="en-US" sz="1650" b="1"/>
                    </a:p>
                    <a:p>
                      <a:pPr algn="ctr">
                        <a:buNone/>
                      </a:pPr>
                      <a:endParaRPr lang="zh-CN" altLang="en-US" sz="1650" b="1"/>
                    </a:p>
                  </a:txBody>
                  <a:tcPr marL="83710" marR="83710" marT="41855" marB="41855"/>
                </a:tc>
                <a:tc>
                  <a:txBody>
                    <a:bodyPr/>
                    <a:lstStyle/>
                    <a:p>
                      <a:pPr>
                        <a:buNone/>
                      </a:pPr>
                      <a:r>
                        <a:rPr lang="en-US" altLang="zh-CN" sz="1650"/>
                        <a:t>“</a:t>
                      </a:r>
                      <a:r>
                        <a:rPr lang="zh-CN" altLang="en-US" sz="1650"/>
                        <a:t>来吧，加拉诺鲨，</a:t>
                      </a:r>
                      <a:r>
                        <a:rPr lang="en-US" altLang="zh-CN" sz="1650"/>
                        <a:t>”</a:t>
                      </a:r>
                      <a:r>
                        <a:rPr lang="zh-CN" altLang="en-US" sz="1650"/>
                        <a:t>老人说，</a:t>
                      </a:r>
                      <a:r>
                        <a:rPr lang="en-US" altLang="zh-CN" sz="1650"/>
                        <a:t>“</a:t>
                      </a:r>
                      <a:r>
                        <a:rPr lang="zh-CN" altLang="en-US" sz="1650"/>
                        <a:t>再来吧</a:t>
                      </a:r>
                      <a:r>
                        <a:rPr lang="zh-CN" altLang="en-US" sz="1650">
                          <a:sym typeface="+mn-ea"/>
                        </a:rPr>
                        <a:t>。</a:t>
                      </a:r>
                      <a:r>
                        <a:rPr lang="en-US" altLang="zh-CN" sz="1650"/>
                        <a:t>”</a:t>
                      </a:r>
                      <a:endParaRPr lang="zh-CN" altLang="en-US" sz="1650"/>
                    </a:p>
                    <a:p>
                      <a:pPr>
                        <a:buNone/>
                      </a:pPr>
                      <a:r>
                        <a:rPr lang="en-US" altLang="zh-CN" sz="1650"/>
                        <a:t>“</a:t>
                      </a:r>
                      <a:r>
                        <a:rPr lang="zh-CN" altLang="en-US" sz="1650"/>
                        <a:t>哈瓦那的灯光</a:t>
                      </a:r>
                      <a:r>
                        <a:rPr lang="en-US" altLang="zh-CN" sz="1650"/>
                        <a:t>”“</a:t>
                      </a:r>
                      <a:r>
                        <a:rPr lang="zh-CN" altLang="en-US" sz="1650"/>
                        <a:t>咱们杀死过很多条鲨鱼呢，鱼老弟</a:t>
                      </a:r>
                      <a:r>
                        <a:rPr lang="en-US" altLang="zh-CN" sz="1650"/>
                        <a:t>”“</a:t>
                      </a:r>
                      <a:r>
                        <a:rPr lang="zh-CN" altLang="en-US" sz="1650"/>
                        <a:t>跟它们斗，我要跟它们一直斗到死</a:t>
                      </a:r>
                      <a:r>
                        <a:rPr lang="en-US" altLang="zh-CN" sz="1650"/>
                        <a:t>”“</a:t>
                      </a:r>
                      <a:r>
                        <a:rPr lang="zh-CN" altLang="en-US" sz="1650"/>
                        <a:t>要是有地方卖的话，我倒想买些运气。</a:t>
                      </a:r>
                      <a:r>
                        <a:rPr lang="en-US" altLang="zh-CN" sz="1650"/>
                        <a:t>”</a:t>
                      </a:r>
                    </a:p>
                  </a:txBody>
                  <a:tcPr marL="83710" marR="83710" marT="41855" marB="41855"/>
                </a:tc>
                <a:tc>
                  <a:txBody>
                    <a:bodyPr/>
                    <a:lstStyle/>
                    <a:p>
                      <a:pPr>
                        <a:buNone/>
                      </a:pPr>
                      <a:r>
                        <a:rPr lang="zh-CN" altLang="en-US" sz="1650"/>
                        <a:t>可不管是什么样的好运，不管付出什么代价，我都想要一点儿</a:t>
                      </a:r>
                      <a:r>
                        <a:rPr lang="en-US" altLang="zh-CN" sz="1650"/>
                        <a:t>……</a:t>
                      </a:r>
                      <a:r>
                        <a:rPr lang="zh-CN" altLang="en-US" sz="1650"/>
                        <a:t>但愿我能看到灯火的亮光</a:t>
                      </a:r>
                      <a:r>
                        <a:rPr lang="en-US" altLang="zh-CN" sz="1650"/>
                        <a:t>……</a:t>
                      </a:r>
                      <a:r>
                        <a:rPr lang="zh-CN" altLang="en-US" sz="1650"/>
                        <a:t>要不了多久就能到达海流的边缘了</a:t>
                      </a:r>
                      <a:r>
                        <a:rPr lang="en-US" altLang="zh-CN" sz="1650"/>
                        <a:t>……</a:t>
                      </a:r>
                      <a:r>
                        <a:rPr lang="zh-CN" altLang="en-US" sz="1650"/>
                        <a:t>但愿不用再搏斗了，他想。</a:t>
                      </a:r>
                    </a:p>
                  </a:txBody>
                  <a:tcPr marL="83710" marR="83710" marT="41855" marB="41855"/>
                </a:tc>
                <a:extLst>
                  <a:ext uri="{0D108BD9-81ED-4DB2-BD59-A6C34878D82A}">
                    <a16:rowId xmlns:a16="http://schemas.microsoft.com/office/drawing/2014/main" val="10004"/>
                  </a:ext>
                </a:extLst>
              </a:tr>
              <a:tr h="944245">
                <a:tc>
                  <a:txBody>
                    <a:bodyPr/>
                    <a:lstStyle/>
                    <a:p>
                      <a:pPr algn="ctr">
                        <a:buNone/>
                      </a:pPr>
                      <a:r>
                        <a:rPr lang="zh-CN" altLang="en-US" sz="1650" b="1">
                          <a:sym typeface="+mn-ea"/>
                        </a:rPr>
                        <a:t>成群的鲨鱼群</a:t>
                      </a:r>
                      <a:r>
                        <a:rPr lang="en-US" altLang="zh-CN" sz="1650">
                          <a:sym typeface="+mn-ea"/>
                        </a:rPr>
                        <a:t>83-87</a:t>
                      </a:r>
                    </a:p>
                    <a:p>
                      <a:pPr algn="ctr">
                        <a:buClrTx/>
                        <a:buSzTx/>
                        <a:buFontTx/>
                        <a:buNone/>
                      </a:pPr>
                      <a:r>
                        <a:rPr lang="zh-CN" altLang="en-US" sz="1650" b="1">
                          <a:sym typeface="+mn-ea"/>
                        </a:rPr>
                        <a:t>（蚕食大鱼的凶手）</a:t>
                      </a:r>
                      <a:endParaRPr lang="zh-CN" altLang="en-US" sz="1650" b="1"/>
                    </a:p>
                  </a:txBody>
                  <a:tcPr marL="83710" marR="83710" marT="41855" marB="41855"/>
                </a:tc>
                <a:tc>
                  <a:txBody>
                    <a:bodyPr/>
                    <a:lstStyle/>
                    <a:p>
                      <a:pPr>
                        <a:buNone/>
                      </a:pPr>
                      <a:r>
                        <a:rPr lang="en-US" altLang="zh-CN" sz="1650"/>
                        <a:t>“</a:t>
                      </a:r>
                      <a:r>
                        <a:rPr lang="zh-CN" altLang="en-US" sz="1650"/>
                        <a:t>吃吧，加拉诺鲨，做个梦吧，梦见你杀了一个人。</a:t>
                      </a:r>
                      <a:r>
                        <a:rPr lang="en-US" altLang="zh-CN" sz="1650"/>
                        <a:t>”  /  “</a:t>
                      </a:r>
                      <a:r>
                        <a:rPr lang="zh-CN" altLang="en-US" sz="1650"/>
                        <a:t>没有什么能把我打垮，</a:t>
                      </a:r>
                      <a:r>
                        <a:rPr lang="en-US" altLang="zh-CN" sz="1650"/>
                        <a:t>”</a:t>
                      </a:r>
                      <a:r>
                        <a:rPr lang="zh-CN" altLang="en-US" sz="1650"/>
                        <a:t>他大声说，</a:t>
                      </a:r>
                      <a:r>
                        <a:rPr lang="en-US" altLang="zh-CN" sz="1650"/>
                        <a:t>“</a:t>
                      </a:r>
                      <a:r>
                        <a:rPr lang="zh-CN" altLang="en-US" sz="1650"/>
                        <a:t>都是因为我出海太远了。</a:t>
                      </a:r>
                      <a:r>
                        <a:rPr lang="en-US" altLang="zh-CN" sz="1650"/>
                        <a:t>”</a:t>
                      </a:r>
                    </a:p>
                  </a:txBody>
                  <a:tcPr marL="83710" marR="83710" marT="41855" marB="41855"/>
                </a:tc>
                <a:tc>
                  <a:txBody>
                    <a:bodyPr/>
                    <a:lstStyle/>
                    <a:p>
                      <a:pPr>
                        <a:buNone/>
                      </a:pPr>
                      <a:r>
                        <a:rPr lang="zh-CN" altLang="en-US" sz="1650"/>
                        <a:t>船还是好好的，他想。除了船舵，它还算是完好无损。船舵是很容易换的。</a:t>
                      </a:r>
                    </a:p>
                  </a:txBody>
                  <a:tcPr marL="83710" marR="83710" marT="41855" marB="41855"/>
                </a:tc>
                <a:extLst>
                  <a:ext uri="{0D108BD9-81ED-4DB2-BD59-A6C34878D82A}">
                    <a16:rowId xmlns:a16="http://schemas.microsoft.com/office/drawing/2014/main" val="10005"/>
                  </a:ext>
                </a:extLst>
              </a:tr>
            </a:tbl>
          </a:graphicData>
        </a:graphic>
      </p:graphicFrame>
      <p:sp>
        <p:nvSpPr>
          <p:cNvPr id="6" name="标题 3"/>
          <p:cNvSpPr>
            <a:spLocks noGrp="1"/>
          </p:cNvSpPr>
          <p:nvPr/>
        </p:nvSpPr>
        <p:spPr>
          <a:xfrm>
            <a:off x="324485" y="404587"/>
            <a:ext cx="11153328" cy="6355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黑体" panose="02010600030101010101" pitchFamily="49" charset="-122"/>
                <a:ea typeface="黑体" panose="02010600030101010101" pitchFamily="49" charset="-122"/>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黑体" panose="02010600030101010101" pitchFamily="49" charset="-122"/>
                <a:ea typeface="黑体" panose="02010600030101010101" pitchFamily="49" charset="-122"/>
                <a:cs typeface="+mj-cs"/>
                <a:sym typeface="+mn-ea"/>
              </a:rPr>
              <a:t>验证内容：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7950" y="4869272"/>
            <a:ext cx="11153328" cy="635598"/>
          </a:xfrm>
        </p:spPr>
        <p:txBody>
          <a:bodyPr/>
          <a:lstStyle/>
          <a:p>
            <a:pPr algn="l"/>
            <a:r>
              <a:t>2021朝阳二模</a:t>
            </a:r>
          </a:p>
        </p:txBody>
      </p:sp>
      <p:sp>
        <p:nvSpPr>
          <p:cNvPr id="7" name="文本框 6"/>
          <p:cNvSpPr txBox="1"/>
          <p:nvPr/>
        </p:nvSpPr>
        <p:spPr>
          <a:xfrm>
            <a:off x="849630" y="5445760"/>
            <a:ext cx="9670415" cy="1198880"/>
          </a:xfrm>
          <a:prstGeom prst="rect">
            <a:avLst/>
          </a:prstGeom>
          <a:noFill/>
          <a:ln w="12700" cmpd="sng">
            <a:solidFill>
              <a:schemeClr val="accent1">
                <a:shade val="50000"/>
              </a:schemeClr>
            </a:solidFill>
            <a:prstDash val="solid"/>
          </a:ln>
        </p:spPr>
        <p:txBody>
          <a:bodyPr wrap="square">
            <a:spAutoFit/>
          </a:bodyPr>
          <a:lstStyle/>
          <a:p>
            <a:pPr marL="0" marR="0" lvl="0" indent="26670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有子曰：“礼之用，和为贵。先王之道，斯为美。小大由之。有所不行。知和而和，不以礼节之，亦不可行也。（</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论语</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学而</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a:p>
            <a:pPr marL="0" marR="0" lvl="0" indent="26670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子曰：“君子和而不同，小人同而不和。”（</a:t>
            </a:r>
            <a:r>
              <a:rPr kumimoji="0" lang="en-US" altLang="zh-CN"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论语</a:t>
            </a:r>
            <a:r>
              <a:rPr kumimoji="0" lang="en-US" altLang="zh-CN"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子路</a:t>
            </a:r>
            <a:r>
              <a:rPr kumimoji="0" lang="en-US" altLang="zh-CN"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a:t>
            </a:r>
          </a:p>
          <a:p>
            <a:pPr marL="0" marR="0" lvl="0" indent="26670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12.</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请解释两则章句中的“和”的含义，再谈谈你对“和”的认识。（</a:t>
            </a: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6</a:t>
            </a:r>
            <a:r>
              <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分）</a:t>
            </a:r>
          </a:p>
        </p:txBody>
      </p:sp>
      <p:pic>
        <p:nvPicPr>
          <p:cNvPr id="5" name="图片 4"/>
          <p:cNvPicPr>
            <a:picLocks noChangeAspect="1"/>
          </p:cNvPicPr>
          <p:nvPr/>
        </p:nvPicPr>
        <p:blipFill>
          <a:blip r:embed="rId2"/>
          <a:stretch>
            <a:fillRect/>
          </a:stretch>
        </p:blipFill>
        <p:spPr>
          <a:xfrm>
            <a:off x="467995" y="1268730"/>
            <a:ext cx="10176510" cy="3469640"/>
          </a:xfrm>
          <a:prstGeom prst="rect">
            <a:avLst/>
          </a:prstGeom>
        </p:spPr>
      </p:pic>
      <p:sp>
        <p:nvSpPr>
          <p:cNvPr id="3" name="文本框 2"/>
          <p:cNvSpPr txBox="1"/>
          <p:nvPr/>
        </p:nvSpPr>
        <p:spPr>
          <a:xfrm>
            <a:off x="476885" y="2701290"/>
            <a:ext cx="10167620" cy="1472565"/>
          </a:xfrm>
          <a:prstGeom prst="rect">
            <a:avLst/>
          </a:prstGeom>
          <a:noFill/>
          <a:ln w="28575" cmpd="sng">
            <a:solidFill>
              <a:srgbClr val="C00000"/>
            </a:solidFill>
            <a:prstDash val="solid"/>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3"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783" y="0"/>
            <a:ext cx="11481066" cy="1200205"/>
          </a:xfrm>
        </p:spPr>
        <p:txBody>
          <a:bodyPr>
            <a:normAutofit/>
          </a:bodyPr>
          <a:lstStyle/>
          <a:p>
            <a:r>
              <a:rPr lang="zh-CN" altLang="en-US" sz="3600" dirty="0">
                <a:solidFill>
                  <a:schemeClr val="bg1"/>
                </a:solidFill>
                <a:sym typeface="+mn-ea"/>
              </a:rPr>
              <a:t>验证结果：</a:t>
            </a:r>
          </a:p>
        </p:txBody>
      </p:sp>
      <p:sp>
        <p:nvSpPr>
          <p:cNvPr id="2" name="内容占位符 1"/>
          <p:cNvSpPr>
            <a:spLocks noGrp="1"/>
          </p:cNvSpPr>
          <p:nvPr>
            <p:ph idx="1"/>
          </p:nvPr>
        </p:nvSpPr>
        <p:spPr>
          <a:xfrm>
            <a:off x="252095" y="1629410"/>
            <a:ext cx="10657205" cy="4816475"/>
          </a:xfrm>
          <a:noFill/>
        </p:spPr>
        <p:style>
          <a:lnRef idx="2">
            <a:schemeClr val="accent1"/>
          </a:lnRef>
          <a:fillRef idx="1">
            <a:schemeClr val="lt1"/>
          </a:fillRef>
          <a:effectRef idx="0">
            <a:schemeClr val="accent1"/>
          </a:effectRef>
          <a:fontRef idx="minor">
            <a:schemeClr val="dk1"/>
          </a:fontRef>
        </p:style>
        <p:txBody>
          <a:bodyPr>
            <a:normAutofit/>
          </a:bodyPr>
          <a:lstStyle/>
          <a:p>
            <a:pPr marL="0" indent="0" algn="l">
              <a:buNone/>
            </a:pPr>
            <a:r>
              <a:rPr lang="zh-CN" altLang="en-US" b="1" dirty="0"/>
              <a:t>美式硬汉的成长历程：</a:t>
            </a:r>
          </a:p>
          <a:p>
            <a:pPr algn="l">
              <a:buFont typeface="Wingdings" panose="05000000000000000000" charset="0"/>
              <a:buChar char="u"/>
            </a:pPr>
            <a:r>
              <a:rPr lang="zh-CN" altLang="en-US" b="1" dirty="0"/>
              <a:t>坚强刚毅、勇敢正直，无畏地面对痛苦和死亡，处在尖锐剧烈的外部和内心冲突中，都面对严酷的悲剧命运，但无论情况多么严重，困难多么巨大，</a:t>
            </a:r>
          </a:p>
          <a:p>
            <a:pPr marL="0" indent="0" algn="l">
              <a:buFont typeface="Wingdings" panose="05000000000000000000" charset="0"/>
              <a:buNone/>
            </a:pPr>
            <a:r>
              <a:rPr lang="en-US" altLang="zh-CN" b="1" dirty="0"/>
              <a:t>  </a:t>
            </a:r>
            <a:r>
              <a:rPr lang="zh-CN" altLang="en-US" b="1" dirty="0"/>
              <a:t>死神多么可怕，都不失人的尊严，不失勇气和决心，</a:t>
            </a:r>
          </a:p>
          <a:p>
            <a:pPr marL="0" indent="0" algn="l">
              <a:buFont typeface="Wingdings" panose="05000000000000000000" charset="0"/>
              <a:buNone/>
            </a:pPr>
            <a:r>
              <a:rPr lang="zh-CN" altLang="en-US" b="1" dirty="0"/>
              <a:t> </a:t>
            </a:r>
            <a:r>
              <a:rPr lang="en-US" altLang="zh-CN" b="1" dirty="0"/>
              <a:t> </a:t>
            </a:r>
            <a:r>
              <a:rPr lang="zh-CN" altLang="en-US" b="1" dirty="0"/>
              <a:t>表现出临危时的优雅风度。</a:t>
            </a:r>
          </a:p>
          <a:p>
            <a:pPr marL="0" indent="0" algn="l">
              <a:buFont typeface="Wingdings" panose="05000000000000000000" charset="0"/>
              <a:buNone/>
            </a:pPr>
            <a:r>
              <a:rPr lang="zh-CN" altLang="en-US" b="1" dirty="0"/>
              <a:t> </a:t>
            </a:r>
            <a:r>
              <a:rPr lang="en-US" altLang="zh-CN" b="1" dirty="0"/>
              <a:t> </a:t>
            </a:r>
            <a:r>
              <a:rPr lang="zh-CN" altLang="en-US" b="1" dirty="0"/>
              <a:t>冒险精神</a:t>
            </a:r>
            <a:r>
              <a:rPr lang="zh-CN" altLang="en-US" b="1" dirty="0">
                <a:latin typeface="Arial" panose="020B0604020202020204" pitchFamily="34" charset="0"/>
                <a:cs typeface="Arial" panose="020B0604020202020204" pitchFamily="34" charset="0"/>
              </a:rPr>
              <a:t>→个人英雄主义</a:t>
            </a:r>
            <a:r>
              <a:rPr lang="zh-CN" altLang="en-US" b="1" dirty="0">
                <a:latin typeface="Arial" panose="020B0604020202020204" pitchFamily="34" charset="0"/>
                <a:cs typeface="Arial" panose="020B0604020202020204" pitchFamily="34" charset="0"/>
                <a:sym typeface="+mn-ea"/>
              </a:rPr>
              <a:t>→坚强与优雅</a:t>
            </a:r>
            <a:endParaRPr lang="zh-CN" altLang="en-US" b="1" dirty="0"/>
          </a:p>
          <a:p>
            <a:pPr marL="0" indent="0" algn="l">
              <a:buFont typeface="Wingdings" panose="05000000000000000000" charset="0"/>
              <a:buNone/>
            </a:pPr>
            <a:endParaRPr lang="en-US" altLang="zh-CN" b="1" dirty="0"/>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9" name="KSO_Shape"/>
          <p:cNvSpPr/>
          <p:nvPr>
            <p:custDataLst>
              <p:tags r:id="rId1"/>
            </p:custDataLst>
          </p:nvPr>
        </p:nvSpPr>
        <p:spPr bwMode="auto">
          <a:xfrm>
            <a:off x="2994993" y="5137798"/>
            <a:ext cx="906599" cy="483520"/>
          </a:xfrm>
          <a:custGeom>
            <a:avLst/>
            <a:gdLst>
              <a:gd name="T0" fmla="*/ 206912238 w 8379"/>
              <a:gd name="T1" fmla="*/ 207460042 h 4457"/>
              <a:gd name="T2" fmla="*/ 206912238 w 8379"/>
              <a:gd name="T3" fmla="*/ 207460042 h 4457"/>
              <a:gd name="T4" fmla="*/ 206912238 w 8379"/>
              <a:gd name="T5" fmla="*/ 207460042 h 4457"/>
              <a:gd name="T6" fmla="*/ 206912238 w 8379"/>
              <a:gd name="T7" fmla="*/ 207460042 h 4457"/>
              <a:gd name="T8" fmla="*/ 206912238 w 8379"/>
              <a:gd name="T9" fmla="*/ 207460042 h 4457"/>
              <a:gd name="T10" fmla="*/ 206912238 w 8379"/>
              <a:gd name="T11" fmla="*/ 207460042 h 4457"/>
              <a:gd name="T12" fmla="*/ 206912238 w 8379"/>
              <a:gd name="T13" fmla="*/ 207460042 h 4457"/>
              <a:gd name="T14" fmla="*/ 206912238 w 8379"/>
              <a:gd name="T15" fmla="*/ 207460042 h 4457"/>
              <a:gd name="T16" fmla="*/ 206912238 w 8379"/>
              <a:gd name="T17" fmla="*/ 207460042 h 4457"/>
              <a:gd name="T18" fmla="*/ 206912238 w 8379"/>
              <a:gd name="T19" fmla="*/ 207460042 h 4457"/>
              <a:gd name="T20" fmla="*/ 206912238 w 8379"/>
              <a:gd name="T21" fmla="*/ 207460042 h 4457"/>
              <a:gd name="T22" fmla="*/ 206912238 w 8379"/>
              <a:gd name="T23" fmla="*/ 207460042 h 4457"/>
              <a:gd name="T24" fmla="*/ 206912238 w 8379"/>
              <a:gd name="T25" fmla="*/ 207460042 h 4457"/>
              <a:gd name="T26" fmla="*/ 206912238 w 8379"/>
              <a:gd name="T27" fmla="*/ 207460042 h 4457"/>
              <a:gd name="T28" fmla="*/ 206912238 w 8379"/>
              <a:gd name="T29" fmla="*/ 207460042 h 4457"/>
              <a:gd name="T30" fmla="*/ 206912238 w 8379"/>
              <a:gd name="T31" fmla="*/ 207460042 h 4457"/>
              <a:gd name="T32" fmla="*/ 206912238 w 8379"/>
              <a:gd name="T33" fmla="*/ 207460042 h 4457"/>
              <a:gd name="T34" fmla="*/ 206912238 w 8379"/>
              <a:gd name="T35" fmla="*/ 207460042 h 4457"/>
              <a:gd name="T36" fmla="*/ 206912238 w 8379"/>
              <a:gd name="T37" fmla="*/ 207460042 h 4457"/>
              <a:gd name="T38" fmla="*/ 206912238 w 8379"/>
              <a:gd name="T39" fmla="*/ 207460042 h 4457"/>
              <a:gd name="T40" fmla="*/ 206912238 w 8379"/>
              <a:gd name="T41" fmla="*/ 207460042 h 4457"/>
              <a:gd name="T42" fmla="*/ 206912238 w 8379"/>
              <a:gd name="T43" fmla="*/ 207460042 h 4457"/>
              <a:gd name="T44" fmla="*/ 206912238 w 8379"/>
              <a:gd name="T45" fmla="*/ 207460042 h 4457"/>
              <a:gd name="T46" fmla="*/ 206912238 w 8379"/>
              <a:gd name="T47" fmla="*/ 207460042 h 4457"/>
              <a:gd name="T48" fmla="*/ 206912238 w 8379"/>
              <a:gd name="T49" fmla="*/ 207460042 h 4457"/>
              <a:gd name="T50" fmla="*/ 206912238 w 8379"/>
              <a:gd name="T51" fmla="*/ 207460042 h 4457"/>
              <a:gd name="T52" fmla="*/ 206912238 w 8379"/>
              <a:gd name="T53" fmla="*/ 207460042 h 4457"/>
              <a:gd name="T54" fmla="*/ 206912238 w 8379"/>
              <a:gd name="T55" fmla="*/ 207460042 h 4457"/>
              <a:gd name="T56" fmla="*/ 206912238 w 8379"/>
              <a:gd name="T57" fmla="*/ 207460042 h 4457"/>
              <a:gd name="T58" fmla="*/ 206912238 w 8379"/>
              <a:gd name="T59" fmla="*/ 207460042 h 4457"/>
              <a:gd name="T60" fmla="*/ 206912238 w 8379"/>
              <a:gd name="T61" fmla="*/ 207460042 h 4457"/>
              <a:gd name="T62" fmla="*/ 206912238 w 8379"/>
              <a:gd name="T63" fmla="*/ 207460042 h 4457"/>
              <a:gd name="T64" fmla="*/ 206912238 w 8379"/>
              <a:gd name="T65" fmla="*/ 207460042 h 4457"/>
              <a:gd name="T66" fmla="*/ 206912238 w 8379"/>
              <a:gd name="T67" fmla="*/ 207460042 h 4457"/>
              <a:gd name="T68" fmla="*/ 206912238 w 8379"/>
              <a:gd name="T69" fmla="*/ 207460042 h 4457"/>
              <a:gd name="T70" fmla="*/ 206912238 w 8379"/>
              <a:gd name="T71" fmla="*/ 207460042 h 4457"/>
              <a:gd name="T72" fmla="*/ 206912238 w 8379"/>
              <a:gd name="T73" fmla="*/ 207460042 h 4457"/>
              <a:gd name="T74" fmla="*/ 206912238 w 8379"/>
              <a:gd name="T75" fmla="*/ 207460042 h 4457"/>
              <a:gd name="T76" fmla="*/ 206912238 w 8379"/>
              <a:gd name="T77" fmla="*/ 207460042 h 4457"/>
              <a:gd name="T78" fmla="*/ 206912238 w 8379"/>
              <a:gd name="T79" fmla="*/ 207460042 h 4457"/>
              <a:gd name="T80" fmla="*/ 206912238 w 8379"/>
              <a:gd name="T81" fmla="*/ 207460042 h 4457"/>
              <a:gd name="T82" fmla="*/ 206912238 w 8379"/>
              <a:gd name="T83" fmla="*/ 207460042 h 4457"/>
              <a:gd name="T84" fmla="*/ 206912238 w 8379"/>
              <a:gd name="T85" fmla="*/ 207460042 h 4457"/>
              <a:gd name="T86" fmla="*/ 206912238 w 8379"/>
              <a:gd name="T87" fmla="*/ 207460042 h 4457"/>
              <a:gd name="T88" fmla="*/ 206912238 w 8379"/>
              <a:gd name="T89" fmla="*/ 207460042 h 4457"/>
              <a:gd name="T90" fmla="*/ 206912238 w 8379"/>
              <a:gd name="T91" fmla="*/ 207460042 h 4457"/>
              <a:gd name="T92" fmla="*/ 206912238 w 8379"/>
              <a:gd name="T93" fmla="*/ 207460042 h 4457"/>
              <a:gd name="T94" fmla="*/ 206912238 w 8379"/>
              <a:gd name="T95" fmla="*/ 207460042 h 4457"/>
              <a:gd name="T96" fmla="*/ 206912238 w 8379"/>
              <a:gd name="T97" fmla="*/ 207460042 h 4457"/>
              <a:gd name="T98" fmla="*/ 206912238 w 8379"/>
              <a:gd name="T99" fmla="*/ 207460042 h 4457"/>
              <a:gd name="T100" fmla="*/ 206912238 w 8379"/>
              <a:gd name="T101" fmla="*/ 207460042 h 4457"/>
              <a:gd name="T102" fmla="*/ 206912238 w 8379"/>
              <a:gd name="T103" fmla="*/ 207460042 h 4457"/>
              <a:gd name="T104" fmla="*/ 206912238 w 8379"/>
              <a:gd name="T105" fmla="*/ 207460042 h 4457"/>
              <a:gd name="T106" fmla="*/ 206912238 w 8379"/>
              <a:gd name="T107" fmla="*/ 207460042 h 4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79" h="4457">
                <a:moveTo>
                  <a:pt x="8379" y="0"/>
                </a:moveTo>
                <a:lnTo>
                  <a:pt x="4877" y="1121"/>
                </a:lnTo>
                <a:lnTo>
                  <a:pt x="5949" y="1618"/>
                </a:lnTo>
                <a:lnTo>
                  <a:pt x="5895" y="1677"/>
                </a:lnTo>
                <a:lnTo>
                  <a:pt x="5841" y="1733"/>
                </a:lnTo>
                <a:lnTo>
                  <a:pt x="5785" y="1788"/>
                </a:lnTo>
                <a:lnTo>
                  <a:pt x="5730" y="1841"/>
                </a:lnTo>
                <a:lnTo>
                  <a:pt x="5676" y="1893"/>
                </a:lnTo>
                <a:lnTo>
                  <a:pt x="5621" y="1942"/>
                </a:lnTo>
                <a:lnTo>
                  <a:pt x="5566" y="1991"/>
                </a:lnTo>
                <a:lnTo>
                  <a:pt x="5509" y="2037"/>
                </a:lnTo>
                <a:lnTo>
                  <a:pt x="5454" y="2081"/>
                </a:lnTo>
                <a:lnTo>
                  <a:pt x="5398" y="2124"/>
                </a:lnTo>
                <a:lnTo>
                  <a:pt x="5342" y="2166"/>
                </a:lnTo>
                <a:lnTo>
                  <a:pt x="5286" y="2206"/>
                </a:lnTo>
                <a:lnTo>
                  <a:pt x="5230" y="2244"/>
                </a:lnTo>
                <a:lnTo>
                  <a:pt x="5173" y="2282"/>
                </a:lnTo>
                <a:lnTo>
                  <a:pt x="5117" y="2318"/>
                </a:lnTo>
                <a:lnTo>
                  <a:pt x="5060" y="2351"/>
                </a:lnTo>
                <a:lnTo>
                  <a:pt x="5003" y="2384"/>
                </a:lnTo>
                <a:lnTo>
                  <a:pt x="4946" y="2415"/>
                </a:lnTo>
                <a:lnTo>
                  <a:pt x="4889" y="2445"/>
                </a:lnTo>
                <a:lnTo>
                  <a:pt x="4832" y="2474"/>
                </a:lnTo>
                <a:lnTo>
                  <a:pt x="4775" y="2501"/>
                </a:lnTo>
                <a:lnTo>
                  <a:pt x="4718" y="2528"/>
                </a:lnTo>
                <a:lnTo>
                  <a:pt x="4661" y="2553"/>
                </a:lnTo>
                <a:lnTo>
                  <a:pt x="4603" y="2577"/>
                </a:lnTo>
                <a:lnTo>
                  <a:pt x="4547" y="2598"/>
                </a:lnTo>
                <a:lnTo>
                  <a:pt x="4489" y="2620"/>
                </a:lnTo>
                <a:lnTo>
                  <a:pt x="4431" y="2640"/>
                </a:lnTo>
                <a:lnTo>
                  <a:pt x="4374" y="2660"/>
                </a:lnTo>
                <a:lnTo>
                  <a:pt x="4316" y="2679"/>
                </a:lnTo>
                <a:lnTo>
                  <a:pt x="4259" y="2696"/>
                </a:lnTo>
                <a:lnTo>
                  <a:pt x="4202" y="2712"/>
                </a:lnTo>
                <a:lnTo>
                  <a:pt x="4145" y="2727"/>
                </a:lnTo>
                <a:lnTo>
                  <a:pt x="4087" y="2742"/>
                </a:lnTo>
                <a:lnTo>
                  <a:pt x="4029" y="2756"/>
                </a:lnTo>
                <a:lnTo>
                  <a:pt x="3973" y="2768"/>
                </a:lnTo>
                <a:lnTo>
                  <a:pt x="3915" y="2780"/>
                </a:lnTo>
                <a:lnTo>
                  <a:pt x="3858" y="2792"/>
                </a:lnTo>
                <a:lnTo>
                  <a:pt x="3801" y="2801"/>
                </a:lnTo>
                <a:lnTo>
                  <a:pt x="3687" y="2820"/>
                </a:lnTo>
                <a:lnTo>
                  <a:pt x="3573" y="2836"/>
                </a:lnTo>
                <a:lnTo>
                  <a:pt x="3460" y="2849"/>
                </a:lnTo>
                <a:lnTo>
                  <a:pt x="3347" y="2861"/>
                </a:lnTo>
                <a:lnTo>
                  <a:pt x="3236" y="2871"/>
                </a:lnTo>
                <a:lnTo>
                  <a:pt x="3124" y="2878"/>
                </a:lnTo>
                <a:lnTo>
                  <a:pt x="3014" y="2884"/>
                </a:lnTo>
                <a:lnTo>
                  <a:pt x="2905" y="2890"/>
                </a:lnTo>
                <a:lnTo>
                  <a:pt x="2795" y="2894"/>
                </a:lnTo>
                <a:lnTo>
                  <a:pt x="2579" y="2900"/>
                </a:lnTo>
                <a:lnTo>
                  <a:pt x="2369" y="2906"/>
                </a:lnTo>
                <a:lnTo>
                  <a:pt x="2163" y="2912"/>
                </a:lnTo>
                <a:lnTo>
                  <a:pt x="2062" y="2916"/>
                </a:lnTo>
                <a:lnTo>
                  <a:pt x="1961" y="2921"/>
                </a:lnTo>
                <a:lnTo>
                  <a:pt x="1863" y="2927"/>
                </a:lnTo>
                <a:lnTo>
                  <a:pt x="1767" y="2936"/>
                </a:lnTo>
                <a:lnTo>
                  <a:pt x="1671" y="2945"/>
                </a:lnTo>
                <a:lnTo>
                  <a:pt x="1577" y="2957"/>
                </a:lnTo>
                <a:lnTo>
                  <a:pt x="1486" y="2970"/>
                </a:lnTo>
                <a:lnTo>
                  <a:pt x="1440" y="2979"/>
                </a:lnTo>
                <a:lnTo>
                  <a:pt x="1396" y="2987"/>
                </a:lnTo>
                <a:lnTo>
                  <a:pt x="1351" y="2996"/>
                </a:lnTo>
                <a:lnTo>
                  <a:pt x="1307" y="3005"/>
                </a:lnTo>
                <a:lnTo>
                  <a:pt x="1264" y="3016"/>
                </a:lnTo>
                <a:lnTo>
                  <a:pt x="1220" y="3028"/>
                </a:lnTo>
                <a:lnTo>
                  <a:pt x="1178" y="3040"/>
                </a:lnTo>
                <a:lnTo>
                  <a:pt x="1136" y="3052"/>
                </a:lnTo>
                <a:lnTo>
                  <a:pt x="1094" y="3066"/>
                </a:lnTo>
                <a:lnTo>
                  <a:pt x="1054" y="3081"/>
                </a:lnTo>
                <a:lnTo>
                  <a:pt x="1014" y="3096"/>
                </a:lnTo>
                <a:lnTo>
                  <a:pt x="974" y="3113"/>
                </a:lnTo>
                <a:lnTo>
                  <a:pt x="935" y="3131"/>
                </a:lnTo>
                <a:lnTo>
                  <a:pt x="896" y="3149"/>
                </a:lnTo>
                <a:lnTo>
                  <a:pt x="858" y="3168"/>
                </a:lnTo>
                <a:lnTo>
                  <a:pt x="820" y="3190"/>
                </a:lnTo>
                <a:lnTo>
                  <a:pt x="784" y="3212"/>
                </a:lnTo>
                <a:lnTo>
                  <a:pt x="746" y="3234"/>
                </a:lnTo>
                <a:lnTo>
                  <a:pt x="710" y="3258"/>
                </a:lnTo>
                <a:lnTo>
                  <a:pt x="675" y="3284"/>
                </a:lnTo>
                <a:lnTo>
                  <a:pt x="641" y="3310"/>
                </a:lnTo>
                <a:lnTo>
                  <a:pt x="607" y="3338"/>
                </a:lnTo>
                <a:lnTo>
                  <a:pt x="573" y="3366"/>
                </a:lnTo>
                <a:lnTo>
                  <a:pt x="541" y="3396"/>
                </a:lnTo>
                <a:lnTo>
                  <a:pt x="509" y="3429"/>
                </a:lnTo>
                <a:lnTo>
                  <a:pt x="477" y="3461"/>
                </a:lnTo>
                <a:lnTo>
                  <a:pt x="446" y="3496"/>
                </a:lnTo>
                <a:lnTo>
                  <a:pt x="416" y="3532"/>
                </a:lnTo>
                <a:lnTo>
                  <a:pt x="387" y="3569"/>
                </a:lnTo>
                <a:lnTo>
                  <a:pt x="359" y="3608"/>
                </a:lnTo>
                <a:lnTo>
                  <a:pt x="330" y="3648"/>
                </a:lnTo>
                <a:lnTo>
                  <a:pt x="303" y="3690"/>
                </a:lnTo>
                <a:lnTo>
                  <a:pt x="276" y="3734"/>
                </a:lnTo>
                <a:lnTo>
                  <a:pt x="251" y="3778"/>
                </a:lnTo>
                <a:lnTo>
                  <a:pt x="225" y="3825"/>
                </a:lnTo>
                <a:lnTo>
                  <a:pt x="201" y="3874"/>
                </a:lnTo>
                <a:lnTo>
                  <a:pt x="177" y="3923"/>
                </a:lnTo>
                <a:lnTo>
                  <a:pt x="155" y="3976"/>
                </a:lnTo>
                <a:lnTo>
                  <a:pt x="132" y="4029"/>
                </a:lnTo>
                <a:lnTo>
                  <a:pt x="111" y="4085"/>
                </a:lnTo>
                <a:lnTo>
                  <a:pt x="90" y="4142"/>
                </a:lnTo>
                <a:lnTo>
                  <a:pt x="71" y="4202"/>
                </a:lnTo>
                <a:lnTo>
                  <a:pt x="51" y="4262"/>
                </a:lnTo>
                <a:lnTo>
                  <a:pt x="33" y="4325"/>
                </a:lnTo>
                <a:lnTo>
                  <a:pt x="15" y="4390"/>
                </a:lnTo>
                <a:lnTo>
                  <a:pt x="0" y="4457"/>
                </a:lnTo>
                <a:lnTo>
                  <a:pt x="36" y="4393"/>
                </a:lnTo>
                <a:lnTo>
                  <a:pt x="74" y="4330"/>
                </a:lnTo>
                <a:lnTo>
                  <a:pt x="111" y="4271"/>
                </a:lnTo>
                <a:lnTo>
                  <a:pt x="150" y="4214"/>
                </a:lnTo>
                <a:lnTo>
                  <a:pt x="188" y="4159"/>
                </a:lnTo>
                <a:lnTo>
                  <a:pt x="227" y="4107"/>
                </a:lnTo>
                <a:lnTo>
                  <a:pt x="265" y="4057"/>
                </a:lnTo>
                <a:lnTo>
                  <a:pt x="305" y="4009"/>
                </a:lnTo>
                <a:lnTo>
                  <a:pt x="344" y="3963"/>
                </a:lnTo>
                <a:lnTo>
                  <a:pt x="384" y="3920"/>
                </a:lnTo>
                <a:lnTo>
                  <a:pt x="423" y="3879"/>
                </a:lnTo>
                <a:lnTo>
                  <a:pt x="464" y="3839"/>
                </a:lnTo>
                <a:lnTo>
                  <a:pt x="505" y="3802"/>
                </a:lnTo>
                <a:lnTo>
                  <a:pt x="546" y="3767"/>
                </a:lnTo>
                <a:lnTo>
                  <a:pt x="588" y="3734"/>
                </a:lnTo>
                <a:lnTo>
                  <a:pt x="629" y="3702"/>
                </a:lnTo>
                <a:lnTo>
                  <a:pt x="671" y="3674"/>
                </a:lnTo>
                <a:lnTo>
                  <a:pt x="714" y="3646"/>
                </a:lnTo>
                <a:lnTo>
                  <a:pt x="756" y="3621"/>
                </a:lnTo>
                <a:lnTo>
                  <a:pt x="799" y="3597"/>
                </a:lnTo>
                <a:lnTo>
                  <a:pt x="842" y="3575"/>
                </a:lnTo>
                <a:lnTo>
                  <a:pt x="886" y="3555"/>
                </a:lnTo>
                <a:lnTo>
                  <a:pt x="929" y="3536"/>
                </a:lnTo>
                <a:lnTo>
                  <a:pt x="973" y="3519"/>
                </a:lnTo>
                <a:lnTo>
                  <a:pt x="1018" y="3503"/>
                </a:lnTo>
                <a:lnTo>
                  <a:pt x="1062" y="3489"/>
                </a:lnTo>
                <a:lnTo>
                  <a:pt x="1108" y="3477"/>
                </a:lnTo>
                <a:lnTo>
                  <a:pt x="1153" y="3466"/>
                </a:lnTo>
                <a:lnTo>
                  <a:pt x="1199" y="3456"/>
                </a:lnTo>
                <a:lnTo>
                  <a:pt x="1244" y="3448"/>
                </a:lnTo>
                <a:lnTo>
                  <a:pt x="1291" y="3441"/>
                </a:lnTo>
                <a:lnTo>
                  <a:pt x="1337" y="3435"/>
                </a:lnTo>
                <a:lnTo>
                  <a:pt x="1384" y="3431"/>
                </a:lnTo>
                <a:lnTo>
                  <a:pt x="1432" y="3428"/>
                </a:lnTo>
                <a:lnTo>
                  <a:pt x="1479" y="3425"/>
                </a:lnTo>
                <a:lnTo>
                  <a:pt x="1527" y="3425"/>
                </a:lnTo>
                <a:lnTo>
                  <a:pt x="1575" y="3425"/>
                </a:lnTo>
                <a:lnTo>
                  <a:pt x="1624" y="3426"/>
                </a:lnTo>
                <a:lnTo>
                  <a:pt x="1672" y="3429"/>
                </a:lnTo>
                <a:lnTo>
                  <a:pt x="1721" y="3431"/>
                </a:lnTo>
                <a:lnTo>
                  <a:pt x="1770" y="3436"/>
                </a:lnTo>
                <a:lnTo>
                  <a:pt x="1821" y="3441"/>
                </a:lnTo>
                <a:lnTo>
                  <a:pt x="1870" y="3447"/>
                </a:lnTo>
                <a:lnTo>
                  <a:pt x="1920" y="3454"/>
                </a:lnTo>
                <a:lnTo>
                  <a:pt x="2022" y="3470"/>
                </a:lnTo>
                <a:lnTo>
                  <a:pt x="2126" y="3488"/>
                </a:lnTo>
                <a:lnTo>
                  <a:pt x="2229" y="3508"/>
                </a:lnTo>
                <a:lnTo>
                  <a:pt x="2334" y="3531"/>
                </a:lnTo>
                <a:lnTo>
                  <a:pt x="2441" y="3556"/>
                </a:lnTo>
                <a:lnTo>
                  <a:pt x="2549" y="3581"/>
                </a:lnTo>
                <a:lnTo>
                  <a:pt x="2769" y="3636"/>
                </a:lnTo>
                <a:lnTo>
                  <a:pt x="2993" y="3693"/>
                </a:lnTo>
                <a:lnTo>
                  <a:pt x="3107" y="3722"/>
                </a:lnTo>
                <a:lnTo>
                  <a:pt x="3223" y="3749"/>
                </a:lnTo>
                <a:lnTo>
                  <a:pt x="3339" y="3776"/>
                </a:lnTo>
                <a:lnTo>
                  <a:pt x="3457" y="3801"/>
                </a:lnTo>
                <a:lnTo>
                  <a:pt x="3577" y="3826"/>
                </a:lnTo>
                <a:lnTo>
                  <a:pt x="3697" y="3848"/>
                </a:lnTo>
                <a:lnTo>
                  <a:pt x="3819" y="3868"/>
                </a:lnTo>
                <a:lnTo>
                  <a:pt x="3942" y="3886"/>
                </a:lnTo>
                <a:lnTo>
                  <a:pt x="4004" y="3893"/>
                </a:lnTo>
                <a:lnTo>
                  <a:pt x="4066" y="3901"/>
                </a:lnTo>
                <a:lnTo>
                  <a:pt x="4129" y="3907"/>
                </a:lnTo>
                <a:lnTo>
                  <a:pt x="4193" y="3913"/>
                </a:lnTo>
                <a:lnTo>
                  <a:pt x="4255" y="3917"/>
                </a:lnTo>
                <a:lnTo>
                  <a:pt x="4319" y="3921"/>
                </a:lnTo>
                <a:lnTo>
                  <a:pt x="4383" y="3923"/>
                </a:lnTo>
                <a:lnTo>
                  <a:pt x="4447" y="3925"/>
                </a:lnTo>
                <a:lnTo>
                  <a:pt x="4512" y="3926"/>
                </a:lnTo>
                <a:lnTo>
                  <a:pt x="4577" y="3926"/>
                </a:lnTo>
                <a:lnTo>
                  <a:pt x="4641" y="3925"/>
                </a:lnTo>
                <a:lnTo>
                  <a:pt x="4707" y="3921"/>
                </a:lnTo>
                <a:lnTo>
                  <a:pt x="4773" y="3917"/>
                </a:lnTo>
                <a:lnTo>
                  <a:pt x="4840" y="3913"/>
                </a:lnTo>
                <a:lnTo>
                  <a:pt x="4907" y="3907"/>
                </a:lnTo>
                <a:lnTo>
                  <a:pt x="4973" y="3899"/>
                </a:lnTo>
                <a:lnTo>
                  <a:pt x="5040" y="3890"/>
                </a:lnTo>
                <a:lnTo>
                  <a:pt x="5107" y="3880"/>
                </a:lnTo>
                <a:lnTo>
                  <a:pt x="5176" y="3868"/>
                </a:lnTo>
                <a:lnTo>
                  <a:pt x="5244" y="3855"/>
                </a:lnTo>
                <a:lnTo>
                  <a:pt x="5312" y="3839"/>
                </a:lnTo>
                <a:lnTo>
                  <a:pt x="5381" y="3824"/>
                </a:lnTo>
                <a:lnTo>
                  <a:pt x="5450" y="3806"/>
                </a:lnTo>
                <a:lnTo>
                  <a:pt x="5520" y="3786"/>
                </a:lnTo>
                <a:lnTo>
                  <a:pt x="5590" y="3765"/>
                </a:lnTo>
                <a:lnTo>
                  <a:pt x="5659" y="3742"/>
                </a:lnTo>
                <a:lnTo>
                  <a:pt x="5730" y="3717"/>
                </a:lnTo>
                <a:lnTo>
                  <a:pt x="5801" y="3690"/>
                </a:lnTo>
                <a:lnTo>
                  <a:pt x="5872" y="3663"/>
                </a:lnTo>
                <a:lnTo>
                  <a:pt x="5944" y="3632"/>
                </a:lnTo>
                <a:lnTo>
                  <a:pt x="6015" y="3600"/>
                </a:lnTo>
                <a:lnTo>
                  <a:pt x="6087" y="3566"/>
                </a:lnTo>
                <a:lnTo>
                  <a:pt x="6160" y="3530"/>
                </a:lnTo>
                <a:lnTo>
                  <a:pt x="6232" y="3491"/>
                </a:lnTo>
                <a:lnTo>
                  <a:pt x="6305" y="3452"/>
                </a:lnTo>
                <a:lnTo>
                  <a:pt x="6378" y="3410"/>
                </a:lnTo>
                <a:lnTo>
                  <a:pt x="6453" y="3365"/>
                </a:lnTo>
                <a:lnTo>
                  <a:pt x="6526" y="3318"/>
                </a:lnTo>
                <a:lnTo>
                  <a:pt x="6600" y="3269"/>
                </a:lnTo>
                <a:lnTo>
                  <a:pt x="6676" y="3218"/>
                </a:lnTo>
                <a:lnTo>
                  <a:pt x="6750" y="3164"/>
                </a:lnTo>
                <a:lnTo>
                  <a:pt x="6826" y="3108"/>
                </a:lnTo>
                <a:lnTo>
                  <a:pt x="6902" y="3050"/>
                </a:lnTo>
                <a:lnTo>
                  <a:pt x="6977" y="2990"/>
                </a:lnTo>
                <a:lnTo>
                  <a:pt x="7054" y="2926"/>
                </a:lnTo>
                <a:lnTo>
                  <a:pt x="7131" y="2860"/>
                </a:lnTo>
                <a:lnTo>
                  <a:pt x="7208" y="2792"/>
                </a:lnTo>
                <a:lnTo>
                  <a:pt x="7286" y="2721"/>
                </a:lnTo>
                <a:lnTo>
                  <a:pt x="7969" y="3654"/>
                </a:lnTo>
                <a:lnTo>
                  <a:pt x="8379" y="0"/>
                </a:lnTo>
                <a:close/>
              </a:path>
            </a:pathLst>
          </a:custGeom>
          <a:solidFill>
            <a:srgbClr val="FFC000"/>
          </a:solidFill>
          <a:ln>
            <a:noFill/>
          </a:ln>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组合 36"/>
          <p:cNvGrpSpPr/>
          <p:nvPr>
            <p:custDataLst>
              <p:tags r:id="rId2"/>
            </p:custDataLst>
          </p:nvPr>
        </p:nvGrpSpPr>
        <p:grpSpPr>
          <a:xfrm>
            <a:off x="320675" y="5402580"/>
            <a:ext cx="3133725" cy="1073150"/>
            <a:chOff x="1235318" y="5168777"/>
            <a:chExt cx="2031030" cy="524243"/>
          </a:xfrm>
        </p:grpSpPr>
        <p:sp>
          <p:nvSpPr>
            <p:cNvPr id="28" name="任意多边形 27"/>
            <p:cNvSpPr/>
            <p:nvPr>
              <p:custDataLst>
                <p:tags r:id="rId10"/>
              </p:custDataLst>
            </p:nvPr>
          </p:nvSpPr>
          <p:spPr>
            <a:xfrm>
              <a:off x="1235318" y="5168777"/>
              <a:ext cx="1869288" cy="524243"/>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solidFill>
              <a:srgbClr val="018BE9"/>
            </a:solidFill>
            <a:ln w="12700" cap="flat" cmpd="sng" algn="ctr">
              <a:noFill/>
              <a:prstDash val="solid"/>
              <a:miter lim="800000"/>
            </a:ln>
            <a:effectLst/>
          </p:spPr>
          <p:txBody>
            <a:bodyPr rIns="23069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   </a:t>
              </a:r>
              <a:r>
                <a:rPr kumimoji="0" lang="zh-CN" altLang="en-US"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斗牛场、拳击场：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FFFF00"/>
                  </a:solidFill>
                  <a:effectLst/>
                  <a:uLnTx/>
                  <a:uFillTx/>
                  <a:latin typeface="Calibri"/>
                  <a:ea typeface="宋体" panose="02010600030101010101" pitchFamily="2" charset="-122"/>
                  <a:cs typeface="+mn-cs"/>
                </a:rPr>
                <a:t>《打不败的人》曼努尔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        </a:t>
              </a:r>
              <a:r>
                <a:rPr kumimoji="0" lang="zh-CN" altLang="en-US"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孤独、倔强、争强好胜，</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为人格尊严和职业荣誉不惜</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   </a:t>
              </a:r>
              <a:r>
                <a:rPr kumimoji="0" lang="zh-CN" altLang="en-US" sz="140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孤注一掷，以死相搏。</a:t>
              </a:r>
            </a:p>
          </p:txBody>
        </p:sp>
        <p:sp>
          <p:nvSpPr>
            <p:cNvPr id="25" name="椭圆 24"/>
            <p:cNvSpPr/>
            <p:nvPr>
              <p:custDataLst>
                <p:tags r:id="rId11"/>
              </p:custDataLst>
            </p:nvPr>
          </p:nvSpPr>
          <p:spPr>
            <a:xfrm>
              <a:off x="2771657" y="5257805"/>
              <a:ext cx="494691" cy="435215"/>
            </a:xfrm>
            <a:prstGeom prst="ellipse">
              <a:avLst/>
            </a:prstGeom>
            <a:solidFill>
              <a:srgbClr val="FFC000"/>
            </a:solidFill>
            <a:ln w="12700" cap="flat" cmpd="sng" algn="ctr">
              <a:noFill/>
              <a:prstDash val="solid"/>
              <a:miter lim="800000"/>
            </a:ln>
            <a:effectLst/>
          </p:spPr>
          <p:txBody>
            <a:bodyPr rtlCol="0" anchor="ctr">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早期硬汉</a:t>
              </a:r>
            </a:p>
          </p:txBody>
        </p:sp>
      </p:grpSp>
      <p:sp>
        <p:nvSpPr>
          <p:cNvPr id="30" name="KSO_Shape"/>
          <p:cNvSpPr/>
          <p:nvPr>
            <p:custDataLst>
              <p:tags r:id="rId3"/>
            </p:custDataLst>
          </p:nvPr>
        </p:nvSpPr>
        <p:spPr bwMode="auto">
          <a:xfrm>
            <a:off x="6576200" y="3799671"/>
            <a:ext cx="906599" cy="483520"/>
          </a:xfrm>
          <a:custGeom>
            <a:avLst/>
            <a:gdLst>
              <a:gd name="T0" fmla="*/ 206912238 w 8379"/>
              <a:gd name="T1" fmla="*/ 207460042 h 4457"/>
              <a:gd name="T2" fmla="*/ 206912238 w 8379"/>
              <a:gd name="T3" fmla="*/ 207460042 h 4457"/>
              <a:gd name="T4" fmla="*/ 206912238 w 8379"/>
              <a:gd name="T5" fmla="*/ 207460042 h 4457"/>
              <a:gd name="T6" fmla="*/ 206912238 w 8379"/>
              <a:gd name="T7" fmla="*/ 207460042 h 4457"/>
              <a:gd name="T8" fmla="*/ 206912238 w 8379"/>
              <a:gd name="T9" fmla="*/ 207460042 h 4457"/>
              <a:gd name="T10" fmla="*/ 206912238 w 8379"/>
              <a:gd name="T11" fmla="*/ 207460042 h 4457"/>
              <a:gd name="T12" fmla="*/ 206912238 w 8379"/>
              <a:gd name="T13" fmla="*/ 207460042 h 4457"/>
              <a:gd name="T14" fmla="*/ 206912238 w 8379"/>
              <a:gd name="T15" fmla="*/ 207460042 h 4457"/>
              <a:gd name="T16" fmla="*/ 206912238 w 8379"/>
              <a:gd name="T17" fmla="*/ 207460042 h 4457"/>
              <a:gd name="T18" fmla="*/ 206912238 w 8379"/>
              <a:gd name="T19" fmla="*/ 207460042 h 4457"/>
              <a:gd name="T20" fmla="*/ 206912238 w 8379"/>
              <a:gd name="T21" fmla="*/ 207460042 h 4457"/>
              <a:gd name="T22" fmla="*/ 206912238 w 8379"/>
              <a:gd name="T23" fmla="*/ 207460042 h 4457"/>
              <a:gd name="T24" fmla="*/ 206912238 w 8379"/>
              <a:gd name="T25" fmla="*/ 207460042 h 4457"/>
              <a:gd name="T26" fmla="*/ 206912238 w 8379"/>
              <a:gd name="T27" fmla="*/ 207460042 h 4457"/>
              <a:gd name="T28" fmla="*/ 206912238 w 8379"/>
              <a:gd name="T29" fmla="*/ 207460042 h 4457"/>
              <a:gd name="T30" fmla="*/ 206912238 w 8379"/>
              <a:gd name="T31" fmla="*/ 207460042 h 4457"/>
              <a:gd name="T32" fmla="*/ 206912238 w 8379"/>
              <a:gd name="T33" fmla="*/ 207460042 h 4457"/>
              <a:gd name="T34" fmla="*/ 206912238 w 8379"/>
              <a:gd name="T35" fmla="*/ 207460042 h 4457"/>
              <a:gd name="T36" fmla="*/ 206912238 w 8379"/>
              <a:gd name="T37" fmla="*/ 207460042 h 4457"/>
              <a:gd name="T38" fmla="*/ 206912238 w 8379"/>
              <a:gd name="T39" fmla="*/ 207460042 h 4457"/>
              <a:gd name="T40" fmla="*/ 206912238 w 8379"/>
              <a:gd name="T41" fmla="*/ 207460042 h 4457"/>
              <a:gd name="T42" fmla="*/ 206912238 w 8379"/>
              <a:gd name="T43" fmla="*/ 207460042 h 4457"/>
              <a:gd name="T44" fmla="*/ 206912238 w 8379"/>
              <a:gd name="T45" fmla="*/ 207460042 h 4457"/>
              <a:gd name="T46" fmla="*/ 206912238 w 8379"/>
              <a:gd name="T47" fmla="*/ 207460042 h 4457"/>
              <a:gd name="T48" fmla="*/ 206912238 w 8379"/>
              <a:gd name="T49" fmla="*/ 207460042 h 4457"/>
              <a:gd name="T50" fmla="*/ 206912238 w 8379"/>
              <a:gd name="T51" fmla="*/ 207460042 h 4457"/>
              <a:gd name="T52" fmla="*/ 206912238 w 8379"/>
              <a:gd name="T53" fmla="*/ 207460042 h 4457"/>
              <a:gd name="T54" fmla="*/ 206912238 w 8379"/>
              <a:gd name="T55" fmla="*/ 207460042 h 4457"/>
              <a:gd name="T56" fmla="*/ 206912238 w 8379"/>
              <a:gd name="T57" fmla="*/ 207460042 h 4457"/>
              <a:gd name="T58" fmla="*/ 206912238 w 8379"/>
              <a:gd name="T59" fmla="*/ 207460042 h 4457"/>
              <a:gd name="T60" fmla="*/ 206912238 w 8379"/>
              <a:gd name="T61" fmla="*/ 207460042 h 4457"/>
              <a:gd name="T62" fmla="*/ 206912238 w 8379"/>
              <a:gd name="T63" fmla="*/ 207460042 h 4457"/>
              <a:gd name="T64" fmla="*/ 206912238 w 8379"/>
              <a:gd name="T65" fmla="*/ 207460042 h 4457"/>
              <a:gd name="T66" fmla="*/ 206912238 w 8379"/>
              <a:gd name="T67" fmla="*/ 207460042 h 4457"/>
              <a:gd name="T68" fmla="*/ 206912238 w 8379"/>
              <a:gd name="T69" fmla="*/ 207460042 h 4457"/>
              <a:gd name="T70" fmla="*/ 206912238 w 8379"/>
              <a:gd name="T71" fmla="*/ 207460042 h 4457"/>
              <a:gd name="T72" fmla="*/ 206912238 w 8379"/>
              <a:gd name="T73" fmla="*/ 207460042 h 4457"/>
              <a:gd name="T74" fmla="*/ 206912238 w 8379"/>
              <a:gd name="T75" fmla="*/ 207460042 h 4457"/>
              <a:gd name="T76" fmla="*/ 206912238 w 8379"/>
              <a:gd name="T77" fmla="*/ 207460042 h 4457"/>
              <a:gd name="T78" fmla="*/ 206912238 w 8379"/>
              <a:gd name="T79" fmla="*/ 207460042 h 4457"/>
              <a:gd name="T80" fmla="*/ 206912238 w 8379"/>
              <a:gd name="T81" fmla="*/ 207460042 h 4457"/>
              <a:gd name="T82" fmla="*/ 206912238 w 8379"/>
              <a:gd name="T83" fmla="*/ 207460042 h 4457"/>
              <a:gd name="T84" fmla="*/ 206912238 w 8379"/>
              <a:gd name="T85" fmla="*/ 207460042 h 4457"/>
              <a:gd name="T86" fmla="*/ 206912238 w 8379"/>
              <a:gd name="T87" fmla="*/ 207460042 h 4457"/>
              <a:gd name="T88" fmla="*/ 206912238 w 8379"/>
              <a:gd name="T89" fmla="*/ 207460042 h 4457"/>
              <a:gd name="T90" fmla="*/ 206912238 w 8379"/>
              <a:gd name="T91" fmla="*/ 207460042 h 4457"/>
              <a:gd name="T92" fmla="*/ 206912238 w 8379"/>
              <a:gd name="T93" fmla="*/ 207460042 h 4457"/>
              <a:gd name="T94" fmla="*/ 206912238 w 8379"/>
              <a:gd name="T95" fmla="*/ 207460042 h 4457"/>
              <a:gd name="T96" fmla="*/ 206912238 w 8379"/>
              <a:gd name="T97" fmla="*/ 207460042 h 4457"/>
              <a:gd name="T98" fmla="*/ 206912238 w 8379"/>
              <a:gd name="T99" fmla="*/ 207460042 h 4457"/>
              <a:gd name="T100" fmla="*/ 206912238 w 8379"/>
              <a:gd name="T101" fmla="*/ 207460042 h 4457"/>
              <a:gd name="T102" fmla="*/ 206912238 w 8379"/>
              <a:gd name="T103" fmla="*/ 207460042 h 4457"/>
              <a:gd name="T104" fmla="*/ 206912238 w 8379"/>
              <a:gd name="T105" fmla="*/ 207460042 h 4457"/>
              <a:gd name="T106" fmla="*/ 206912238 w 8379"/>
              <a:gd name="T107" fmla="*/ 207460042 h 4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79" h="4457">
                <a:moveTo>
                  <a:pt x="8379" y="0"/>
                </a:moveTo>
                <a:lnTo>
                  <a:pt x="4877" y="1121"/>
                </a:lnTo>
                <a:lnTo>
                  <a:pt x="5949" y="1618"/>
                </a:lnTo>
                <a:lnTo>
                  <a:pt x="5895" y="1677"/>
                </a:lnTo>
                <a:lnTo>
                  <a:pt x="5841" y="1733"/>
                </a:lnTo>
                <a:lnTo>
                  <a:pt x="5785" y="1788"/>
                </a:lnTo>
                <a:lnTo>
                  <a:pt x="5730" y="1841"/>
                </a:lnTo>
                <a:lnTo>
                  <a:pt x="5676" y="1893"/>
                </a:lnTo>
                <a:lnTo>
                  <a:pt x="5621" y="1942"/>
                </a:lnTo>
                <a:lnTo>
                  <a:pt x="5566" y="1991"/>
                </a:lnTo>
                <a:lnTo>
                  <a:pt x="5509" y="2037"/>
                </a:lnTo>
                <a:lnTo>
                  <a:pt x="5454" y="2081"/>
                </a:lnTo>
                <a:lnTo>
                  <a:pt x="5398" y="2124"/>
                </a:lnTo>
                <a:lnTo>
                  <a:pt x="5342" y="2166"/>
                </a:lnTo>
                <a:lnTo>
                  <a:pt x="5286" y="2206"/>
                </a:lnTo>
                <a:lnTo>
                  <a:pt x="5230" y="2244"/>
                </a:lnTo>
                <a:lnTo>
                  <a:pt x="5173" y="2282"/>
                </a:lnTo>
                <a:lnTo>
                  <a:pt x="5117" y="2318"/>
                </a:lnTo>
                <a:lnTo>
                  <a:pt x="5060" y="2351"/>
                </a:lnTo>
                <a:lnTo>
                  <a:pt x="5003" y="2384"/>
                </a:lnTo>
                <a:lnTo>
                  <a:pt x="4946" y="2415"/>
                </a:lnTo>
                <a:lnTo>
                  <a:pt x="4889" y="2445"/>
                </a:lnTo>
                <a:lnTo>
                  <a:pt x="4832" y="2474"/>
                </a:lnTo>
                <a:lnTo>
                  <a:pt x="4775" y="2501"/>
                </a:lnTo>
                <a:lnTo>
                  <a:pt x="4718" y="2528"/>
                </a:lnTo>
                <a:lnTo>
                  <a:pt x="4661" y="2553"/>
                </a:lnTo>
                <a:lnTo>
                  <a:pt x="4603" y="2577"/>
                </a:lnTo>
                <a:lnTo>
                  <a:pt x="4547" y="2598"/>
                </a:lnTo>
                <a:lnTo>
                  <a:pt x="4489" y="2620"/>
                </a:lnTo>
                <a:lnTo>
                  <a:pt x="4431" y="2640"/>
                </a:lnTo>
                <a:lnTo>
                  <a:pt x="4374" y="2660"/>
                </a:lnTo>
                <a:lnTo>
                  <a:pt x="4316" y="2679"/>
                </a:lnTo>
                <a:lnTo>
                  <a:pt x="4259" y="2696"/>
                </a:lnTo>
                <a:lnTo>
                  <a:pt x="4202" y="2712"/>
                </a:lnTo>
                <a:lnTo>
                  <a:pt x="4145" y="2727"/>
                </a:lnTo>
                <a:lnTo>
                  <a:pt x="4087" y="2742"/>
                </a:lnTo>
                <a:lnTo>
                  <a:pt x="4029" y="2756"/>
                </a:lnTo>
                <a:lnTo>
                  <a:pt x="3973" y="2768"/>
                </a:lnTo>
                <a:lnTo>
                  <a:pt x="3915" y="2780"/>
                </a:lnTo>
                <a:lnTo>
                  <a:pt x="3858" y="2792"/>
                </a:lnTo>
                <a:lnTo>
                  <a:pt x="3801" y="2801"/>
                </a:lnTo>
                <a:lnTo>
                  <a:pt x="3687" y="2820"/>
                </a:lnTo>
                <a:lnTo>
                  <a:pt x="3573" y="2836"/>
                </a:lnTo>
                <a:lnTo>
                  <a:pt x="3460" y="2849"/>
                </a:lnTo>
                <a:lnTo>
                  <a:pt x="3347" y="2861"/>
                </a:lnTo>
                <a:lnTo>
                  <a:pt x="3236" y="2871"/>
                </a:lnTo>
                <a:lnTo>
                  <a:pt x="3124" y="2878"/>
                </a:lnTo>
                <a:lnTo>
                  <a:pt x="3014" y="2884"/>
                </a:lnTo>
                <a:lnTo>
                  <a:pt x="2905" y="2890"/>
                </a:lnTo>
                <a:lnTo>
                  <a:pt x="2795" y="2894"/>
                </a:lnTo>
                <a:lnTo>
                  <a:pt x="2579" y="2900"/>
                </a:lnTo>
                <a:lnTo>
                  <a:pt x="2369" y="2906"/>
                </a:lnTo>
                <a:lnTo>
                  <a:pt x="2163" y="2912"/>
                </a:lnTo>
                <a:lnTo>
                  <a:pt x="2062" y="2916"/>
                </a:lnTo>
                <a:lnTo>
                  <a:pt x="1961" y="2921"/>
                </a:lnTo>
                <a:lnTo>
                  <a:pt x="1863" y="2927"/>
                </a:lnTo>
                <a:lnTo>
                  <a:pt x="1767" y="2936"/>
                </a:lnTo>
                <a:lnTo>
                  <a:pt x="1671" y="2945"/>
                </a:lnTo>
                <a:lnTo>
                  <a:pt x="1577" y="2957"/>
                </a:lnTo>
                <a:lnTo>
                  <a:pt x="1486" y="2970"/>
                </a:lnTo>
                <a:lnTo>
                  <a:pt x="1440" y="2979"/>
                </a:lnTo>
                <a:lnTo>
                  <a:pt x="1396" y="2987"/>
                </a:lnTo>
                <a:lnTo>
                  <a:pt x="1351" y="2996"/>
                </a:lnTo>
                <a:lnTo>
                  <a:pt x="1307" y="3005"/>
                </a:lnTo>
                <a:lnTo>
                  <a:pt x="1264" y="3016"/>
                </a:lnTo>
                <a:lnTo>
                  <a:pt x="1220" y="3028"/>
                </a:lnTo>
                <a:lnTo>
                  <a:pt x="1178" y="3040"/>
                </a:lnTo>
                <a:lnTo>
                  <a:pt x="1136" y="3052"/>
                </a:lnTo>
                <a:lnTo>
                  <a:pt x="1094" y="3066"/>
                </a:lnTo>
                <a:lnTo>
                  <a:pt x="1054" y="3081"/>
                </a:lnTo>
                <a:lnTo>
                  <a:pt x="1014" y="3096"/>
                </a:lnTo>
                <a:lnTo>
                  <a:pt x="974" y="3113"/>
                </a:lnTo>
                <a:lnTo>
                  <a:pt x="935" y="3131"/>
                </a:lnTo>
                <a:lnTo>
                  <a:pt x="896" y="3149"/>
                </a:lnTo>
                <a:lnTo>
                  <a:pt x="858" y="3168"/>
                </a:lnTo>
                <a:lnTo>
                  <a:pt x="820" y="3190"/>
                </a:lnTo>
                <a:lnTo>
                  <a:pt x="784" y="3212"/>
                </a:lnTo>
                <a:lnTo>
                  <a:pt x="746" y="3234"/>
                </a:lnTo>
                <a:lnTo>
                  <a:pt x="710" y="3258"/>
                </a:lnTo>
                <a:lnTo>
                  <a:pt x="675" y="3284"/>
                </a:lnTo>
                <a:lnTo>
                  <a:pt x="641" y="3310"/>
                </a:lnTo>
                <a:lnTo>
                  <a:pt x="607" y="3338"/>
                </a:lnTo>
                <a:lnTo>
                  <a:pt x="573" y="3366"/>
                </a:lnTo>
                <a:lnTo>
                  <a:pt x="541" y="3396"/>
                </a:lnTo>
                <a:lnTo>
                  <a:pt x="509" y="3429"/>
                </a:lnTo>
                <a:lnTo>
                  <a:pt x="477" y="3461"/>
                </a:lnTo>
                <a:lnTo>
                  <a:pt x="446" y="3496"/>
                </a:lnTo>
                <a:lnTo>
                  <a:pt x="416" y="3532"/>
                </a:lnTo>
                <a:lnTo>
                  <a:pt x="387" y="3569"/>
                </a:lnTo>
                <a:lnTo>
                  <a:pt x="359" y="3608"/>
                </a:lnTo>
                <a:lnTo>
                  <a:pt x="330" y="3648"/>
                </a:lnTo>
                <a:lnTo>
                  <a:pt x="303" y="3690"/>
                </a:lnTo>
                <a:lnTo>
                  <a:pt x="276" y="3734"/>
                </a:lnTo>
                <a:lnTo>
                  <a:pt x="251" y="3778"/>
                </a:lnTo>
                <a:lnTo>
                  <a:pt x="225" y="3825"/>
                </a:lnTo>
                <a:lnTo>
                  <a:pt x="201" y="3874"/>
                </a:lnTo>
                <a:lnTo>
                  <a:pt x="177" y="3923"/>
                </a:lnTo>
                <a:lnTo>
                  <a:pt x="155" y="3976"/>
                </a:lnTo>
                <a:lnTo>
                  <a:pt x="132" y="4029"/>
                </a:lnTo>
                <a:lnTo>
                  <a:pt x="111" y="4085"/>
                </a:lnTo>
                <a:lnTo>
                  <a:pt x="90" y="4142"/>
                </a:lnTo>
                <a:lnTo>
                  <a:pt x="71" y="4202"/>
                </a:lnTo>
                <a:lnTo>
                  <a:pt x="51" y="4262"/>
                </a:lnTo>
                <a:lnTo>
                  <a:pt x="33" y="4325"/>
                </a:lnTo>
                <a:lnTo>
                  <a:pt x="15" y="4390"/>
                </a:lnTo>
                <a:lnTo>
                  <a:pt x="0" y="4457"/>
                </a:lnTo>
                <a:lnTo>
                  <a:pt x="36" y="4393"/>
                </a:lnTo>
                <a:lnTo>
                  <a:pt x="74" y="4330"/>
                </a:lnTo>
                <a:lnTo>
                  <a:pt x="111" y="4271"/>
                </a:lnTo>
                <a:lnTo>
                  <a:pt x="150" y="4214"/>
                </a:lnTo>
                <a:lnTo>
                  <a:pt x="188" y="4159"/>
                </a:lnTo>
                <a:lnTo>
                  <a:pt x="227" y="4107"/>
                </a:lnTo>
                <a:lnTo>
                  <a:pt x="265" y="4057"/>
                </a:lnTo>
                <a:lnTo>
                  <a:pt x="305" y="4009"/>
                </a:lnTo>
                <a:lnTo>
                  <a:pt x="344" y="3963"/>
                </a:lnTo>
                <a:lnTo>
                  <a:pt x="384" y="3920"/>
                </a:lnTo>
                <a:lnTo>
                  <a:pt x="423" y="3879"/>
                </a:lnTo>
                <a:lnTo>
                  <a:pt x="464" y="3839"/>
                </a:lnTo>
                <a:lnTo>
                  <a:pt x="505" y="3802"/>
                </a:lnTo>
                <a:lnTo>
                  <a:pt x="546" y="3767"/>
                </a:lnTo>
                <a:lnTo>
                  <a:pt x="588" y="3734"/>
                </a:lnTo>
                <a:lnTo>
                  <a:pt x="629" y="3702"/>
                </a:lnTo>
                <a:lnTo>
                  <a:pt x="671" y="3674"/>
                </a:lnTo>
                <a:lnTo>
                  <a:pt x="714" y="3646"/>
                </a:lnTo>
                <a:lnTo>
                  <a:pt x="756" y="3621"/>
                </a:lnTo>
                <a:lnTo>
                  <a:pt x="799" y="3597"/>
                </a:lnTo>
                <a:lnTo>
                  <a:pt x="842" y="3575"/>
                </a:lnTo>
                <a:lnTo>
                  <a:pt x="886" y="3555"/>
                </a:lnTo>
                <a:lnTo>
                  <a:pt x="929" y="3536"/>
                </a:lnTo>
                <a:lnTo>
                  <a:pt x="973" y="3519"/>
                </a:lnTo>
                <a:lnTo>
                  <a:pt x="1018" y="3503"/>
                </a:lnTo>
                <a:lnTo>
                  <a:pt x="1062" y="3489"/>
                </a:lnTo>
                <a:lnTo>
                  <a:pt x="1108" y="3477"/>
                </a:lnTo>
                <a:lnTo>
                  <a:pt x="1153" y="3466"/>
                </a:lnTo>
                <a:lnTo>
                  <a:pt x="1199" y="3456"/>
                </a:lnTo>
                <a:lnTo>
                  <a:pt x="1244" y="3448"/>
                </a:lnTo>
                <a:lnTo>
                  <a:pt x="1291" y="3441"/>
                </a:lnTo>
                <a:lnTo>
                  <a:pt x="1337" y="3435"/>
                </a:lnTo>
                <a:lnTo>
                  <a:pt x="1384" y="3431"/>
                </a:lnTo>
                <a:lnTo>
                  <a:pt x="1432" y="3428"/>
                </a:lnTo>
                <a:lnTo>
                  <a:pt x="1479" y="3425"/>
                </a:lnTo>
                <a:lnTo>
                  <a:pt x="1527" y="3425"/>
                </a:lnTo>
                <a:lnTo>
                  <a:pt x="1575" y="3425"/>
                </a:lnTo>
                <a:lnTo>
                  <a:pt x="1624" y="3426"/>
                </a:lnTo>
                <a:lnTo>
                  <a:pt x="1672" y="3429"/>
                </a:lnTo>
                <a:lnTo>
                  <a:pt x="1721" y="3431"/>
                </a:lnTo>
                <a:lnTo>
                  <a:pt x="1770" y="3436"/>
                </a:lnTo>
                <a:lnTo>
                  <a:pt x="1821" y="3441"/>
                </a:lnTo>
                <a:lnTo>
                  <a:pt x="1870" y="3447"/>
                </a:lnTo>
                <a:lnTo>
                  <a:pt x="1920" y="3454"/>
                </a:lnTo>
                <a:lnTo>
                  <a:pt x="2022" y="3470"/>
                </a:lnTo>
                <a:lnTo>
                  <a:pt x="2126" y="3488"/>
                </a:lnTo>
                <a:lnTo>
                  <a:pt x="2229" y="3508"/>
                </a:lnTo>
                <a:lnTo>
                  <a:pt x="2334" y="3531"/>
                </a:lnTo>
                <a:lnTo>
                  <a:pt x="2441" y="3556"/>
                </a:lnTo>
                <a:lnTo>
                  <a:pt x="2549" y="3581"/>
                </a:lnTo>
                <a:lnTo>
                  <a:pt x="2769" y="3636"/>
                </a:lnTo>
                <a:lnTo>
                  <a:pt x="2993" y="3693"/>
                </a:lnTo>
                <a:lnTo>
                  <a:pt x="3107" y="3722"/>
                </a:lnTo>
                <a:lnTo>
                  <a:pt x="3223" y="3749"/>
                </a:lnTo>
                <a:lnTo>
                  <a:pt x="3339" y="3776"/>
                </a:lnTo>
                <a:lnTo>
                  <a:pt x="3457" y="3801"/>
                </a:lnTo>
                <a:lnTo>
                  <a:pt x="3577" y="3826"/>
                </a:lnTo>
                <a:lnTo>
                  <a:pt x="3697" y="3848"/>
                </a:lnTo>
                <a:lnTo>
                  <a:pt x="3819" y="3868"/>
                </a:lnTo>
                <a:lnTo>
                  <a:pt x="3942" y="3886"/>
                </a:lnTo>
                <a:lnTo>
                  <a:pt x="4004" y="3893"/>
                </a:lnTo>
                <a:lnTo>
                  <a:pt x="4066" y="3901"/>
                </a:lnTo>
                <a:lnTo>
                  <a:pt x="4129" y="3907"/>
                </a:lnTo>
                <a:lnTo>
                  <a:pt x="4193" y="3913"/>
                </a:lnTo>
                <a:lnTo>
                  <a:pt x="4255" y="3917"/>
                </a:lnTo>
                <a:lnTo>
                  <a:pt x="4319" y="3921"/>
                </a:lnTo>
                <a:lnTo>
                  <a:pt x="4383" y="3923"/>
                </a:lnTo>
                <a:lnTo>
                  <a:pt x="4447" y="3925"/>
                </a:lnTo>
                <a:lnTo>
                  <a:pt x="4512" y="3926"/>
                </a:lnTo>
                <a:lnTo>
                  <a:pt x="4577" y="3926"/>
                </a:lnTo>
                <a:lnTo>
                  <a:pt x="4641" y="3925"/>
                </a:lnTo>
                <a:lnTo>
                  <a:pt x="4707" y="3921"/>
                </a:lnTo>
                <a:lnTo>
                  <a:pt x="4773" y="3917"/>
                </a:lnTo>
                <a:lnTo>
                  <a:pt x="4840" y="3913"/>
                </a:lnTo>
                <a:lnTo>
                  <a:pt x="4907" y="3907"/>
                </a:lnTo>
                <a:lnTo>
                  <a:pt x="4973" y="3899"/>
                </a:lnTo>
                <a:lnTo>
                  <a:pt x="5040" y="3890"/>
                </a:lnTo>
                <a:lnTo>
                  <a:pt x="5107" y="3880"/>
                </a:lnTo>
                <a:lnTo>
                  <a:pt x="5176" y="3868"/>
                </a:lnTo>
                <a:lnTo>
                  <a:pt x="5244" y="3855"/>
                </a:lnTo>
                <a:lnTo>
                  <a:pt x="5312" y="3839"/>
                </a:lnTo>
                <a:lnTo>
                  <a:pt x="5381" y="3824"/>
                </a:lnTo>
                <a:lnTo>
                  <a:pt x="5450" y="3806"/>
                </a:lnTo>
                <a:lnTo>
                  <a:pt x="5520" y="3786"/>
                </a:lnTo>
                <a:lnTo>
                  <a:pt x="5590" y="3765"/>
                </a:lnTo>
                <a:lnTo>
                  <a:pt x="5659" y="3742"/>
                </a:lnTo>
                <a:lnTo>
                  <a:pt x="5730" y="3717"/>
                </a:lnTo>
                <a:lnTo>
                  <a:pt x="5801" y="3690"/>
                </a:lnTo>
                <a:lnTo>
                  <a:pt x="5872" y="3663"/>
                </a:lnTo>
                <a:lnTo>
                  <a:pt x="5944" y="3632"/>
                </a:lnTo>
                <a:lnTo>
                  <a:pt x="6015" y="3600"/>
                </a:lnTo>
                <a:lnTo>
                  <a:pt x="6087" y="3566"/>
                </a:lnTo>
                <a:lnTo>
                  <a:pt x="6160" y="3530"/>
                </a:lnTo>
                <a:lnTo>
                  <a:pt x="6232" y="3491"/>
                </a:lnTo>
                <a:lnTo>
                  <a:pt x="6305" y="3452"/>
                </a:lnTo>
                <a:lnTo>
                  <a:pt x="6378" y="3410"/>
                </a:lnTo>
                <a:lnTo>
                  <a:pt x="6453" y="3365"/>
                </a:lnTo>
                <a:lnTo>
                  <a:pt x="6526" y="3318"/>
                </a:lnTo>
                <a:lnTo>
                  <a:pt x="6600" y="3269"/>
                </a:lnTo>
                <a:lnTo>
                  <a:pt x="6676" y="3218"/>
                </a:lnTo>
                <a:lnTo>
                  <a:pt x="6750" y="3164"/>
                </a:lnTo>
                <a:lnTo>
                  <a:pt x="6826" y="3108"/>
                </a:lnTo>
                <a:lnTo>
                  <a:pt x="6902" y="3050"/>
                </a:lnTo>
                <a:lnTo>
                  <a:pt x="6977" y="2990"/>
                </a:lnTo>
                <a:lnTo>
                  <a:pt x="7054" y="2926"/>
                </a:lnTo>
                <a:lnTo>
                  <a:pt x="7131" y="2860"/>
                </a:lnTo>
                <a:lnTo>
                  <a:pt x="7208" y="2792"/>
                </a:lnTo>
                <a:lnTo>
                  <a:pt x="7286" y="2721"/>
                </a:lnTo>
                <a:lnTo>
                  <a:pt x="7969" y="3654"/>
                </a:lnTo>
                <a:lnTo>
                  <a:pt x="8379" y="0"/>
                </a:lnTo>
                <a:close/>
              </a:path>
            </a:pathLst>
          </a:custGeom>
          <a:solidFill>
            <a:srgbClr val="FFC000"/>
          </a:solidFill>
          <a:ln>
            <a:noFill/>
          </a:ln>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8" name="组合 37"/>
          <p:cNvGrpSpPr/>
          <p:nvPr>
            <p:custDataLst>
              <p:tags r:id="rId4"/>
            </p:custDataLst>
          </p:nvPr>
        </p:nvGrpSpPr>
        <p:grpSpPr>
          <a:xfrm>
            <a:off x="3714750" y="4090672"/>
            <a:ext cx="3228341" cy="1047113"/>
            <a:chOff x="3556485" y="4408487"/>
            <a:chExt cx="1974710" cy="417223"/>
          </a:xfrm>
        </p:grpSpPr>
        <p:sp>
          <p:nvSpPr>
            <p:cNvPr id="29" name="任意多边形 28"/>
            <p:cNvSpPr/>
            <p:nvPr>
              <p:custDataLst>
                <p:tags r:id="rId8"/>
              </p:custDataLst>
            </p:nvPr>
          </p:nvSpPr>
          <p:spPr>
            <a:xfrm>
              <a:off x="3556485" y="4430056"/>
              <a:ext cx="1706945" cy="395654"/>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solidFill>
              <a:srgbClr val="018BE9"/>
            </a:solidFill>
            <a:ln w="12700" cap="flat" cmpd="sng" algn="ctr">
              <a:noFill/>
              <a:prstDash val="solid"/>
              <a:miter lim="800000"/>
            </a:ln>
            <a:effectLst/>
          </p:spPr>
          <p:txBody>
            <a:bodyPr rIns="230698" rtlCol="0"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srgbClr val="FFFF00"/>
                  </a:solidFill>
                  <a:effectLst/>
                  <a:uLnTx/>
                  <a:uFillTx/>
                  <a:latin typeface="Calibri"/>
                  <a:ea typeface="宋体" panose="02010600030101010101" pitchFamily="2" charset="-122"/>
                  <a:cs typeface="+mn-cs"/>
                </a:rPr>
                <a:t>《丧钟为谁而鸣》乔丹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为了反法西斯的人民事业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献身的英雄，摆脱孤立主义，为正义、民主而战，与人民生死与共。</a:t>
              </a:r>
            </a:p>
          </p:txBody>
        </p:sp>
        <p:sp>
          <p:nvSpPr>
            <p:cNvPr id="31" name="椭圆 30"/>
            <p:cNvSpPr/>
            <p:nvPr>
              <p:custDataLst>
                <p:tags r:id="rId9"/>
              </p:custDataLst>
            </p:nvPr>
          </p:nvSpPr>
          <p:spPr>
            <a:xfrm>
              <a:off x="4968379" y="4408487"/>
              <a:ext cx="562816" cy="396982"/>
            </a:xfrm>
            <a:prstGeom prst="ellipse">
              <a:avLst/>
            </a:prstGeom>
            <a:solidFill>
              <a:srgbClr val="FFC000"/>
            </a:solidFill>
            <a:ln w="12700" cap="flat" cmpd="sng" algn="ctr">
              <a:noFill/>
              <a:prstDash val="solid"/>
              <a:miter lim="800000"/>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中期硬汉</a:t>
              </a:r>
            </a:p>
          </p:txBody>
        </p:sp>
      </p:grpSp>
      <p:grpSp>
        <p:nvGrpSpPr>
          <p:cNvPr id="39" name="组合 38"/>
          <p:cNvGrpSpPr/>
          <p:nvPr>
            <p:custDataLst>
              <p:tags r:id="rId5"/>
            </p:custDataLst>
          </p:nvPr>
        </p:nvGrpSpPr>
        <p:grpSpPr>
          <a:xfrm>
            <a:off x="7535505" y="2866093"/>
            <a:ext cx="3028796" cy="991234"/>
            <a:chOff x="5911813" y="3353300"/>
            <a:chExt cx="1963120" cy="642470"/>
          </a:xfrm>
        </p:grpSpPr>
        <p:sp>
          <p:nvSpPr>
            <p:cNvPr id="32" name="任意多边形 31"/>
            <p:cNvSpPr/>
            <p:nvPr>
              <p:custDataLst>
                <p:tags r:id="rId6"/>
              </p:custDataLst>
            </p:nvPr>
          </p:nvSpPr>
          <p:spPr>
            <a:xfrm>
              <a:off x="5911813" y="3358238"/>
              <a:ext cx="1706807" cy="637532"/>
            </a:xfrm>
            <a:custGeom>
              <a:avLst/>
              <a:gdLst>
                <a:gd name="connsiteX0" fmla="*/ 197827 w 1706945"/>
                <a:gd name="connsiteY0" fmla="*/ 0 h 395654"/>
                <a:gd name="connsiteX1" fmla="*/ 1493658 w 1706945"/>
                <a:gd name="connsiteY1" fmla="*/ 0 h 395654"/>
                <a:gd name="connsiteX2" fmla="*/ 1490432 w 1706945"/>
                <a:gd name="connsiteY2" fmla="*/ 4784 h 395654"/>
                <a:gd name="connsiteX3" fmla="*/ 1468322 w 1706945"/>
                <a:gd name="connsiteY3" fmla="*/ 114300 h 395654"/>
                <a:gd name="connsiteX4" fmla="*/ 1692973 w 1706945"/>
                <a:gd name="connsiteY4" fmla="*/ 389938 h 395654"/>
                <a:gd name="connsiteX5" fmla="*/ 1706945 w 1706945"/>
                <a:gd name="connsiteY5" fmla="*/ 391347 h 395654"/>
                <a:gd name="connsiteX6" fmla="*/ 1706015 w 1706945"/>
                <a:gd name="connsiteY6" fmla="*/ 391635 h 395654"/>
                <a:gd name="connsiteX7" fmla="*/ 1666146 w 1706945"/>
                <a:gd name="connsiteY7" fmla="*/ 395654 h 395654"/>
                <a:gd name="connsiteX8" fmla="*/ 197827 w 1706945"/>
                <a:gd name="connsiteY8" fmla="*/ 395654 h 395654"/>
                <a:gd name="connsiteX9" fmla="*/ 0 w 1706945"/>
                <a:gd name="connsiteY9" fmla="*/ 197827 h 395654"/>
                <a:gd name="connsiteX10" fmla="*/ 197827 w 1706945"/>
                <a:gd name="connsiteY10"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6945" h="395654">
                  <a:moveTo>
                    <a:pt x="197827" y="0"/>
                  </a:moveTo>
                  <a:lnTo>
                    <a:pt x="1493658" y="0"/>
                  </a:lnTo>
                  <a:lnTo>
                    <a:pt x="1490432" y="4784"/>
                  </a:lnTo>
                  <a:cubicBezTo>
                    <a:pt x="1476195" y="38445"/>
                    <a:pt x="1468322" y="75453"/>
                    <a:pt x="1468322" y="114300"/>
                  </a:cubicBezTo>
                  <a:cubicBezTo>
                    <a:pt x="1468322" y="250265"/>
                    <a:pt x="1564765" y="363703"/>
                    <a:pt x="1692973" y="389938"/>
                  </a:cubicBezTo>
                  <a:lnTo>
                    <a:pt x="1706945" y="391347"/>
                  </a:lnTo>
                  <a:lnTo>
                    <a:pt x="1706015" y="391635"/>
                  </a:lnTo>
                  <a:cubicBezTo>
                    <a:pt x="1693137" y="394270"/>
                    <a:pt x="1679803" y="395654"/>
                    <a:pt x="1666146" y="395654"/>
                  </a:cubicBezTo>
                  <a:lnTo>
                    <a:pt x="197827" y="395654"/>
                  </a:lnTo>
                  <a:cubicBezTo>
                    <a:pt x="88570" y="395654"/>
                    <a:pt x="0" y="307084"/>
                    <a:pt x="0" y="197827"/>
                  </a:cubicBezTo>
                  <a:cubicBezTo>
                    <a:pt x="0" y="88570"/>
                    <a:pt x="88570" y="0"/>
                    <a:pt x="197827" y="0"/>
                  </a:cubicBezTo>
                  <a:close/>
                </a:path>
              </a:pathLst>
            </a:custGeom>
            <a:solidFill>
              <a:srgbClr val="018BE9"/>
            </a:solidFill>
            <a:ln w="12700" cap="flat" cmpd="sng" algn="ctr">
              <a:noFill/>
              <a:prstDash val="solid"/>
              <a:miter lim="800000"/>
            </a:ln>
            <a:effectLst/>
          </p:spPr>
          <p:txBody>
            <a:bodyPr rIns="230698" rtlCol="0"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srgbClr val="FFFF00"/>
                  </a:solidFill>
                  <a:effectLst/>
                  <a:uLnTx/>
                  <a:uFillTx/>
                  <a:latin typeface="Calibri"/>
                  <a:ea typeface="宋体" panose="02010600030101010101" pitchFamily="2" charset="-122"/>
                  <a:cs typeface="+mn-cs"/>
                </a:rPr>
                <a:t>《老人与海》桑迪亚哥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a:ln>
                    <a:noFill/>
                  </a:ln>
                  <a:solidFill>
                    <a:srgbClr val="FEFFFF"/>
                  </a:solidFill>
                  <a:effectLst/>
                  <a:uLnTx/>
                  <a:uFillTx/>
                  <a:latin typeface="Calibri"/>
                  <a:ea typeface="宋体" panose="02010600030101010101" pitchFamily="2" charset="-122"/>
                  <a:cs typeface="+mn-cs"/>
                </a:rPr>
                <a:t>哲理化意味，永恒的超时空的存在，压倒命运，体现人类的尊严，在命运重压下依然保持优雅。</a:t>
              </a:r>
            </a:p>
          </p:txBody>
        </p:sp>
        <p:sp>
          <p:nvSpPr>
            <p:cNvPr id="34" name="椭圆 33"/>
            <p:cNvSpPr/>
            <p:nvPr>
              <p:custDataLst>
                <p:tags r:id="rId7"/>
              </p:custDataLst>
            </p:nvPr>
          </p:nvSpPr>
          <p:spPr>
            <a:xfrm>
              <a:off x="7312225" y="3353300"/>
              <a:ext cx="562708" cy="562708"/>
            </a:xfrm>
            <a:prstGeom prst="ellipse">
              <a:avLst/>
            </a:prstGeom>
            <a:solidFill>
              <a:srgbClr val="FFC000"/>
            </a:solidFill>
            <a:ln w="12700" cap="flat" cmpd="sng" algn="ctr">
              <a:noFill/>
              <a:prstDash val="solid"/>
              <a:miter lim="800000"/>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晚期硬汉</a:t>
              </a:r>
            </a:p>
          </p:txBody>
        </p:sp>
      </p:gr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378E90-7AC9-4D97-B18B-42C094A8897A}"/>
              </a:ext>
            </a:extLst>
          </p:cNvPr>
          <p:cNvSpPr>
            <a:spLocks noGrp="1"/>
          </p:cNvSpPr>
          <p:nvPr>
            <p:ph type="title"/>
          </p:nvPr>
        </p:nvSpPr>
        <p:spPr>
          <a:xfrm>
            <a:off x="0" y="302670"/>
            <a:ext cx="11153328" cy="822074"/>
          </a:xfrm>
        </p:spPr>
        <p:txBody>
          <a:bodyPr>
            <a:normAutofit/>
          </a:bodyPr>
          <a:lstStyle/>
          <a:p>
            <a:r>
              <a:rPr lang="zh-CN" altLang="en-US" sz="4000" dirty="0">
                <a:solidFill>
                  <a:schemeClr val="bg1"/>
                </a:solidFill>
              </a:rPr>
              <a:t>验证方法：美式“冰山”</a:t>
            </a:r>
          </a:p>
        </p:txBody>
      </p:sp>
      <p:sp>
        <p:nvSpPr>
          <p:cNvPr id="3" name="内容占位符 2">
            <a:extLst>
              <a:ext uri="{FF2B5EF4-FFF2-40B4-BE49-F238E27FC236}">
                <a16:creationId xmlns:a16="http://schemas.microsoft.com/office/drawing/2014/main" id="{6A8A01C9-4EC5-49F1-9346-440B6325CF9D}"/>
              </a:ext>
            </a:extLst>
          </p:cNvPr>
          <p:cNvSpPr>
            <a:spLocks noGrp="1"/>
          </p:cNvSpPr>
          <p:nvPr>
            <p:ph idx="1"/>
          </p:nvPr>
        </p:nvSpPr>
        <p:spPr>
          <a:xfrm>
            <a:off x="0" y="1412776"/>
            <a:ext cx="10909448" cy="5142554"/>
          </a:xfrm>
        </p:spPr>
        <p:txBody>
          <a:bodyPr/>
          <a:lstStyle/>
          <a:p>
            <a:pPr algn="l"/>
            <a:r>
              <a:rPr lang="zh-CN" altLang="en-US" sz="3600" dirty="0"/>
              <a:t>海明威的“冰山理论”：</a:t>
            </a:r>
            <a:endParaRPr lang="en-US" altLang="zh-CN" sz="3600" dirty="0"/>
          </a:p>
          <a:p>
            <a:pPr algn="l"/>
            <a:r>
              <a:rPr lang="zh-CN" altLang="en-US" sz="3600" dirty="0"/>
              <a:t>“八分之一”与“八分之七”；</a:t>
            </a:r>
            <a:endParaRPr lang="en-US" altLang="zh-CN" sz="3600" dirty="0"/>
          </a:p>
          <a:p>
            <a:pPr marL="0" indent="0" algn="l">
              <a:buNone/>
            </a:pPr>
            <a:r>
              <a:rPr lang="en-US" altLang="zh-CN" sz="3600" dirty="0"/>
              <a:t>  </a:t>
            </a:r>
            <a:r>
              <a:rPr lang="zh-CN" altLang="en-US" sz="3600" dirty="0"/>
              <a:t>挖掘埋藏在简洁词句背后的丰富内涵；</a:t>
            </a:r>
            <a:endParaRPr lang="en-US" altLang="zh-CN" sz="3600" dirty="0"/>
          </a:p>
          <a:p>
            <a:pPr marL="0" indent="0" algn="l">
              <a:buNone/>
            </a:pPr>
            <a:r>
              <a:rPr lang="en-US" altLang="zh-CN" sz="3600" dirty="0"/>
              <a:t> </a:t>
            </a:r>
            <a:r>
              <a:rPr lang="zh-CN" altLang="en-US" sz="3600" dirty="0"/>
              <a:t>“冰山理论”与“电报风格”</a:t>
            </a:r>
            <a:endParaRPr lang="en-US" altLang="zh-CN" sz="3600" dirty="0"/>
          </a:p>
          <a:p>
            <a:pPr marL="0" indent="0" algn="l">
              <a:buNone/>
            </a:pPr>
            <a:r>
              <a:rPr lang="en-US" altLang="zh-CN" sz="3600" dirty="0"/>
              <a:t>  </a:t>
            </a:r>
            <a:r>
              <a:rPr lang="zh-CN" altLang="en-US" sz="3600" dirty="0"/>
              <a:t>分析“真希望这是一场梦”时也用了同样的方法。</a:t>
            </a:r>
            <a:endParaRPr lang="en-US" altLang="zh-CN" sz="3600" dirty="0"/>
          </a:p>
          <a:p>
            <a:pPr marL="0" indent="0" algn="l">
              <a:buNone/>
            </a:pPr>
            <a:r>
              <a:rPr lang="en-US" altLang="zh-CN" sz="3600" dirty="0"/>
              <a:t>  </a:t>
            </a:r>
            <a:endParaRPr lang="zh-CN" altLang="en-US" sz="3600" dirty="0"/>
          </a:p>
        </p:txBody>
      </p:sp>
    </p:spTree>
    <p:extLst>
      <p:ext uri="{BB962C8B-B14F-4D97-AF65-F5344CB8AC3E}">
        <p14:creationId xmlns:p14="http://schemas.microsoft.com/office/powerpoint/2010/main" val="22362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7675E8-8A72-4B00-8389-CF294C47433C}"/>
              </a:ext>
            </a:extLst>
          </p:cNvPr>
          <p:cNvSpPr>
            <a:spLocks noGrp="1"/>
          </p:cNvSpPr>
          <p:nvPr>
            <p:ph type="title"/>
          </p:nvPr>
        </p:nvSpPr>
        <p:spPr>
          <a:xfrm>
            <a:off x="0" y="116632"/>
            <a:ext cx="11153328" cy="1152128"/>
          </a:xfrm>
        </p:spPr>
        <p:txBody>
          <a:bodyPr>
            <a:normAutofit/>
          </a:bodyPr>
          <a:lstStyle/>
          <a:p>
            <a:r>
              <a:rPr lang="en-US" altLang="zh-CN" sz="4000" dirty="0">
                <a:solidFill>
                  <a:schemeClr val="bg1"/>
                </a:solidFill>
              </a:rPr>
              <a:t>《</a:t>
            </a:r>
            <a:r>
              <a:rPr lang="zh-CN" altLang="en-US" sz="4000" dirty="0">
                <a:solidFill>
                  <a:schemeClr val="bg1"/>
                </a:solidFill>
              </a:rPr>
              <a:t>百年孤独</a:t>
            </a:r>
            <a:r>
              <a:rPr lang="en-US" altLang="zh-CN" sz="4000" dirty="0">
                <a:solidFill>
                  <a:schemeClr val="bg1"/>
                </a:solidFill>
              </a:rPr>
              <a:t>》</a:t>
            </a:r>
            <a:r>
              <a:rPr lang="zh-CN" altLang="en-US" sz="4000" dirty="0">
                <a:solidFill>
                  <a:schemeClr val="bg1"/>
                </a:solidFill>
              </a:rPr>
              <a:t>（略讲）</a:t>
            </a:r>
          </a:p>
        </p:txBody>
      </p:sp>
      <p:sp>
        <p:nvSpPr>
          <p:cNvPr id="3" name="内容占位符 2">
            <a:extLst>
              <a:ext uri="{FF2B5EF4-FFF2-40B4-BE49-F238E27FC236}">
                <a16:creationId xmlns:a16="http://schemas.microsoft.com/office/drawing/2014/main" id="{5558D498-955A-4F15-8932-48BEED12C055}"/>
              </a:ext>
            </a:extLst>
          </p:cNvPr>
          <p:cNvSpPr>
            <a:spLocks noGrp="1"/>
          </p:cNvSpPr>
          <p:nvPr>
            <p:ph idx="1"/>
          </p:nvPr>
        </p:nvSpPr>
        <p:spPr>
          <a:xfrm>
            <a:off x="396280" y="1412776"/>
            <a:ext cx="10513168" cy="5142554"/>
          </a:xfrm>
        </p:spPr>
        <p:txBody>
          <a:bodyPr>
            <a:normAutofit/>
          </a:bodyPr>
          <a:lstStyle/>
          <a:p>
            <a:pPr algn="l"/>
            <a:r>
              <a:rPr lang="zh-CN" altLang="en-US" sz="2800" dirty="0"/>
              <a:t>任务一：</a:t>
            </a:r>
            <a:endParaRPr lang="en-US" altLang="zh-CN" sz="2800" dirty="0"/>
          </a:p>
          <a:p>
            <a:pPr marL="0" indent="0" algn="l">
              <a:buNone/>
            </a:pPr>
            <a:r>
              <a:rPr lang="en-US" altLang="zh-CN" sz="2800" dirty="0"/>
              <a:t>    《</a:t>
            </a:r>
            <a:r>
              <a:rPr lang="zh-CN" altLang="en-US" sz="2800" dirty="0"/>
              <a:t>百年孤独</a:t>
            </a:r>
            <a:r>
              <a:rPr lang="en-US" altLang="zh-CN" sz="2800" dirty="0"/>
              <a:t>》</a:t>
            </a:r>
            <a:r>
              <a:rPr lang="zh-CN" altLang="en-US" sz="2800" dirty="0"/>
              <a:t>中虽然没有口头禅或类口头禅，但有与口头禅相反相成的语言现象，请指出这种语言现象是什么，分析其象征意义以及人物“丽贝卡”的象征内涵。</a:t>
            </a:r>
            <a:endParaRPr lang="en-US" altLang="zh-CN" sz="2800" dirty="0"/>
          </a:p>
          <a:p>
            <a:pPr marL="0" indent="0" algn="l">
              <a:buNone/>
            </a:pPr>
            <a:r>
              <a:rPr lang="zh-CN" altLang="en-US" sz="2800" dirty="0">
                <a:solidFill>
                  <a:srgbClr val="FF0000"/>
                </a:solidFill>
              </a:rPr>
              <a:t>明确：</a:t>
            </a:r>
            <a:endParaRPr lang="en-US" altLang="zh-CN" sz="2800" dirty="0">
              <a:solidFill>
                <a:srgbClr val="FF0000"/>
              </a:solidFill>
            </a:endParaRPr>
          </a:p>
          <a:p>
            <a:pPr marL="0" indent="0" algn="l">
              <a:buNone/>
            </a:pPr>
            <a:r>
              <a:rPr lang="zh-CN" altLang="en-US" sz="2800" dirty="0"/>
              <a:t>口头禅</a:t>
            </a:r>
            <a:r>
              <a:rPr lang="en-US" altLang="zh-CN" sz="2800" dirty="0"/>
              <a:t>——</a:t>
            </a:r>
            <a:r>
              <a:rPr lang="zh-CN" altLang="en-US" sz="2800" dirty="0"/>
              <a:t>重复</a:t>
            </a:r>
            <a:r>
              <a:rPr lang="en-US" altLang="zh-CN" sz="2800" dirty="0"/>
              <a:t>——</a:t>
            </a:r>
            <a:r>
              <a:rPr lang="zh-CN" altLang="en-US" sz="2800" dirty="0"/>
              <a:t>“啰嗦</a:t>
            </a:r>
            <a:r>
              <a:rPr lang="en-US" altLang="zh-CN" sz="2800" dirty="0"/>
              <a:t>”——</a:t>
            </a:r>
            <a:r>
              <a:rPr lang="zh-CN" altLang="en-US" sz="2800" dirty="0"/>
              <a:t>话多</a:t>
            </a:r>
            <a:endParaRPr lang="en-US" altLang="zh-CN" sz="2800" dirty="0"/>
          </a:p>
          <a:p>
            <a:pPr marL="0" indent="0" algn="l">
              <a:buNone/>
            </a:pPr>
            <a:r>
              <a:rPr lang="zh-CN" altLang="en-US" sz="2800" dirty="0"/>
              <a:t>它的对立面：</a:t>
            </a:r>
            <a:endParaRPr lang="en-US" altLang="zh-CN" sz="2800" dirty="0"/>
          </a:p>
          <a:p>
            <a:pPr marL="0" indent="0" algn="l">
              <a:buNone/>
            </a:pPr>
            <a:r>
              <a:rPr lang="zh-CN" altLang="en-US" sz="2800" dirty="0"/>
              <a:t>无言</a:t>
            </a:r>
            <a:r>
              <a:rPr lang="en-US" altLang="zh-CN" sz="2800" dirty="0"/>
              <a:t>——</a:t>
            </a:r>
            <a:r>
              <a:rPr lang="zh-CN" altLang="en-US" sz="2800" dirty="0"/>
              <a:t>失语</a:t>
            </a:r>
            <a:endParaRPr lang="en-US" altLang="zh-CN" sz="2800" dirty="0"/>
          </a:p>
          <a:p>
            <a:pPr marL="0" indent="0" algn="l">
              <a:buNone/>
            </a:pPr>
            <a:r>
              <a:rPr lang="en-US" altLang="zh-CN" sz="2800" dirty="0"/>
              <a:t>《</a:t>
            </a:r>
            <a:r>
              <a:rPr lang="zh-CN" altLang="en-US" sz="2800" dirty="0"/>
              <a:t>百年孤独</a:t>
            </a:r>
            <a:r>
              <a:rPr lang="en-US" altLang="zh-CN" sz="2800" dirty="0"/>
              <a:t>》</a:t>
            </a:r>
            <a:r>
              <a:rPr lang="zh-CN" altLang="en-US" sz="2800" dirty="0"/>
              <a:t>中的语言现象：</a:t>
            </a:r>
            <a:endParaRPr lang="en-US" altLang="zh-CN" sz="2800" dirty="0"/>
          </a:p>
          <a:p>
            <a:pPr marL="0" indent="0" algn="l">
              <a:buNone/>
            </a:pPr>
            <a:r>
              <a:rPr lang="zh-CN" altLang="en-US" sz="2800" dirty="0"/>
              <a:t>“失语症”</a:t>
            </a:r>
            <a:endParaRPr lang="en-US" altLang="zh-CN" sz="2800" dirty="0"/>
          </a:p>
          <a:p>
            <a:pPr marL="0" indent="0" algn="l">
              <a:buNone/>
            </a:pPr>
            <a:endParaRPr lang="en-US" altLang="zh-CN" sz="2800" dirty="0"/>
          </a:p>
          <a:p>
            <a:pPr marL="0" indent="0" algn="l">
              <a:buNone/>
            </a:pPr>
            <a:endParaRPr lang="zh-CN" altLang="en-US" sz="2800" dirty="0"/>
          </a:p>
        </p:txBody>
      </p:sp>
    </p:spTree>
    <p:extLst>
      <p:ext uri="{BB962C8B-B14F-4D97-AF65-F5344CB8AC3E}">
        <p14:creationId xmlns:p14="http://schemas.microsoft.com/office/powerpoint/2010/main" val="11764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down)">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down)">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ircle(in)">
                                      <p:cBhvr>
                                        <p:cTn id="5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8248" y="119858"/>
            <a:ext cx="11369565" cy="920327"/>
          </a:xfrm>
        </p:spPr>
        <p:txBody>
          <a:bodyPr>
            <a:normAutofit/>
          </a:bodyPr>
          <a:lstStyle/>
          <a:p>
            <a:r>
              <a:rPr lang="zh-CN" sz="3200" dirty="0">
                <a:solidFill>
                  <a:schemeClr val="bg1"/>
                </a:solidFill>
                <a:sym typeface="+mn-ea"/>
              </a:rPr>
              <a:t>《百年孤独</a:t>
            </a:r>
            <a:r>
              <a:rPr lang="zh-CN" altLang="en-US" sz="3200"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 name="文本框 4"/>
          <p:cNvSpPr txBox="1"/>
          <p:nvPr/>
        </p:nvSpPr>
        <p:spPr>
          <a:xfrm>
            <a:off x="2772410" y="1484630"/>
            <a:ext cx="5760720" cy="50774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sym typeface="+mn-ea"/>
              </a:rPr>
              <a:t>失语症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         </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从来到的那一刻起，她就一直坐在摇椅上吮手指，一双受惊的大眼睛打量着所有人，不曾流露出能听懂别人提问的迹象。</a:t>
            </a:r>
            <a:r>
              <a:rPr kumimoji="0" lang="en-US" altLang="zh-CN" sz="18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sym typeface="+mn-ea"/>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大家几乎要相信她是个聋哑儿，</a:t>
            </a:r>
            <a:r>
              <a:rPr kumimoji="0" lang="en-US" altLang="zh-CN"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sym typeface="+mn-ea"/>
              </a:rPr>
              <a:t>直到印第安</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sym typeface="+mn-ea"/>
              </a:rPr>
              <a:t>人</a:t>
            </a:r>
            <a:r>
              <a:rPr kumimoji="0" lang="en-US" altLang="zh-CN"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sym typeface="+mn-ea"/>
              </a:rPr>
              <a:t>用他们的语言问她要不要喝点儿水的时候</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，她才眼神一动</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仿佛认出了他们，点了点头。……她对所有名字都没有反应，</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家人只好</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根据信中她母亲的名字叫她丽贝卡。</a:t>
            </a:r>
            <a:r>
              <a:rPr kumimoji="0" lang="en-US" altLang="zh-CN" sz="18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sym typeface="+mn-ea"/>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丽贝卡过了很久</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才融入</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家庭生活。她总是缩到家</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中</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最偏僻的角落，坐在摇椅上</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吮</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吸手指。什么都无法引起她的注意，除了那些钟表奏出的音乐，她每过半小时就会瞪着受惊的眼睛四下寻找，仿佛想在空中某个位置找到那乐声。数天过去，她什么也不肯吃。谁都无法理解她居然没有饿死，</a:t>
            </a:r>
            <a:r>
              <a:rPr kumimoji="0" lang="en-US" altLang="zh-CN"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sym typeface="+mn-ea"/>
              </a:rPr>
              <a:t>后来印第安人——他们一刻不停、悄无声息地在家里走来走去，一切都逃不过他们的眼晴</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——发现她只喜欢吃院子里的湿士和用指甲刮下的石灰墙皮，显然她父母或是其他抚养人曾</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斥责</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过这</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一</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恶习，因为她总是心有愧疚暗中行事，藏起口粮来</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等</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sym typeface="+mn-ea"/>
              </a:rPr>
              <a:t>没人时再享用。</a:t>
            </a:r>
          </a:p>
        </p:txBody>
      </p:sp>
      <p:pic>
        <p:nvPicPr>
          <p:cNvPr id="9" name="内容占位符 8" descr="src=http___qqpublic.qpic.cn_qq_public_0_0-2621588568-8836D53DF1E58F5DD1A87946416EEF97_0_fmt=jpg&amp;size=65&amp;h=1554&amp;w=640&amp;ppv=1.jpg&amp;refer=http___qqpublic.qpic"/>
          <p:cNvPicPr>
            <a:picLocks noGrp="1" noChangeAspect="1"/>
          </p:cNvPicPr>
          <p:nvPr>
            <p:ph sz="half" idx="1"/>
            <p:custDataLst>
              <p:tags r:id="rId1"/>
            </p:custDataLst>
          </p:nvPr>
        </p:nvPicPr>
        <p:blipFill>
          <a:blip r:embed="rId3"/>
          <a:stretch>
            <a:fillRect/>
          </a:stretch>
        </p:blipFill>
        <p:spPr>
          <a:xfrm>
            <a:off x="160338" y="1313779"/>
            <a:ext cx="2468245" cy="5253990"/>
          </a:xfrm>
          <a:prstGeom prst="rect">
            <a:avLst/>
          </a:prstGeom>
        </p:spPr>
      </p:pic>
      <p:sp>
        <p:nvSpPr>
          <p:cNvPr id="2" name="文本框 1"/>
          <p:cNvSpPr txBox="1"/>
          <p:nvPr/>
        </p:nvSpPr>
        <p:spPr>
          <a:xfrm>
            <a:off x="8714105" y="1661160"/>
            <a:ext cx="2337435"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吮手指</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受惊</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打量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听不懂</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rPr>
              <a:t>（印第安语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rPr>
              <a:t>眼神一动、点了点头）</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对所有名字没反应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缩到角落</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摇椅上吮手指</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受惊，寻找钟表声</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什么也不吃</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只喜欢吃湿土和石灰墙皮（没人时偷偷食用）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人物的状态：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自闭、孤独、恐惧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丽贝卡代表：</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外来的闯入者</a:t>
            </a:r>
            <a:endPar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外来文明</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1D41D5"/>
                </a:solidFill>
                <a:effectLst/>
                <a:uLnTx/>
                <a:uFillTx/>
                <a:latin typeface="Calibri"/>
                <a:ea typeface="宋体" panose="02010600030101010101" pitchFamily="2" charset="-122"/>
                <a:cs typeface="+mn-cs"/>
              </a:rPr>
              <a:t>失语症象征：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文明间的矛盾冲突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融合的困难。</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C839F-10C8-4994-ACF3-8E6B67EE95CF}"/>
              </a:ext>
            </a:extLst>
          </p:cNvPr>
          <p:cNvSpPr>
            <a:spLocks noGrp="1"/>
          </p:cNvSpPr>
          <p:nvPr>
            <p:ph type="title"/>
          </p:nvPr>
        </p:nvSpPr>
        <p:spPr>
          <a:xfrm>
            <a:off x="0" y="0"/>
            <a:ext cx="11153328" cy="1196752"/>
          </a:xfrm>
        </p:spPr>
        <p:txBody>
          <a:bodyPr>
            <a:normAutofit/>
          </a:bodyPr>
          <a:lstStyle/>
          <a:p>
            <a:r>
              <a:rPr lang="zh-CN" altLang="zh-CN" sz="3600" dirty="0">
                <a:solidFill>
                  <a:schemeClr val="bg1"/>
                </a:solidFill>
                <a:sym typeface="+mn-ea"/>
              </a:rPr>
              <a:t>《百年孤独</a:t>
            </a:r>
            <a:r>
              <a:rPr lang="zh-CN" altLang="en-US" sz="3600" dirty="0">
                <a:solidFill>
                  <a:schemeClr val="bg1"/>
                </a:solidFill>
                <a:sym typeface="+mn-ea"/>
              </a:rPr>
              <a:t>》</a:t>
            </a:r>
            <a:endParaRPr lang="zh-CN" altLang="en-US" sz="3600" dirty="0"/>
          </a:p>
        </p:txBody>
      </p:sp>
      <p:sp>
        <p:nvSpPr>
          <p:cNvPr id="3" name="内容占位符 2">
            <a:extLst>
              <a:ext uri="{FF2B5EF4-FFF2-40B4-BE49-F238E27FC236}">
                <a16:creationId xmlns:a16="http://schemas.microsoft.com/office/drawing/2014/main" id="{3B11C8F3-96BC-4AEB-A246-620088E722B6}"/>
              </a:ext>
            </a:extLst>
          </p:cNvPr>
          <p:cNvSpPr>
            <a:spLocks noGrp="1"/>
          </p:cNvSpPr>
          <p:nvPr>
            <p:ph idx="1"/>
          </p:nvPr>
        </p:nvSpPr>
        <p:spPr>
          <a:xfrm>
            <a:off x="108248" y="1484784"/>
            <a:ext cx="10801200" cy="5070546"/>
          </a:xfrm>
        </p:spPr>
        <p:txBody>
          <a:bodyPr>
            <a:normAutofit/>
          </a:bodyPr>
          <a:lstStyle/>
          <a:p>
            <a:pPr algn="l"/>
            <a:r>
              <a:rPr lang="zh-CN" altLang="en-US" sz="3200" dirty="0"/>
              <a:t>任务二：</a:t>
            </a:r>
            <a:endParaRPr lang="en-US" altLang="zh-CN" sz="3200" dirty="0"/>
          </a:p>
          <a:p>
            <a:pPr marL="0" indent="0" algn="l">
              <a:buNone/>
            </a:pPr>
            <a:r>
              <a:rPr lang="en-US" altLang="zh-CN" sz="3200" dirty="0"/>
              <a:t>     </a:t>
            </a:r>
            <a:r>
              <a:rPr lang="zh-CN" altLang="en-US" sz="3200" dirty="0"/>
              <a:t>请</a:t>
            </a:r>
            <a:r>
              <a:rPr lang="zh-CN" altLang="en-US" sz="3200" dirty="0">
                <a:highlight>
                  <a:srgbClr val="FFFF00"/>
                </a:highlight>
              </a:rPr>
              <a:t>结合课文</a:t>
            </a:r>
            <a:r>
              <a:rPr lang="zh-CN" altLang="en-US" sz="3200" dirty="0"/>
              <a:t>，分析“失语症”所带来的“失眠症”“健忘症”的象征内涵。</a:t>
            </a:r>
          </a:p>
        </p:txBody>
      </p:sp>
    </p:spTree>
    <p:extLst>
      <p:ext uri="{BB962C8B-B14F-4D97-AF65-F5344CB8AC3E}">
        <p14:creationId xmlns:p14="http://schemas.microsoft.com/office/powerpoint/2010/main" val="30753052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24485" y="404587"/>
            <a:ext cx="11153328" cy="635598"/>
          </a:xfrm>
        </p:spPr>
        <p:txBody>
          <a:bodyPr>
            <a:normAutofit/>
          </a:bodyPr>
          <a:lstStyle/>
          <a:p>
            <a:r>
              <a:rPr lang="zh-CN" sz="3200" dirty="0">
                <a:solidFill>
                  <a:schemeClr val="bg1"/>
                </a:solidFill>
                <a:sym typeface="+mn-ea"/>
              </a:rPr>
              <a:t>《百年孤独</a:t>
            </a:r>
            <a:r>
              <a:rPr lang="zh-CN" altLang="en-US" sz="3200" dirty="0">
                <a:solidFill>
                  <a:schemeClr val="bg1"/>
                </a:solidFill>
                <a:sym typeface="+mn-ea"/>
              </a:rPr>
              <a:t>》</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5" name="文本框 4"/>
          <p:cNvSpPr txBox="1"/>
          <p:nvPr/>
        </p:nvSpPr>
        <p:spPr>
          <a:xfrm>
            <a:off x="2700655" y="1484630"/>
            <a:ext cx="5760720" cy="49847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sym typeface="+mn-ea"/>
              </a:rPr>
              <a:t>失语症的治愈：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         </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严加监视</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洒牛胆汁，涂辣椒油</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→服特效药</a:t>
            </a:r>
            <a:r>
              <a:rPr kumimoji="0" lang="zh-CN" altLang="en-US" sz="1800" b="1" i="0" u="sng"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（反抗呼号）</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→皮带抽打→康复迹象</a:t>
            </a:r>
            <a:r>
              <a:rPr kumimoji="0" lang="zh-CN" altLang="en-US" sz="1800" b="1" i="0" u="sng"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（变成姐姐、胃口颇佳、会用刀叉，能说卡斯蒂利亚语，活计出色，哼曲编歌，融入家族）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sym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sym typeface="+mn-ea"/>
              </a:rPr>
              <a:t>失眠症的首发：</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        </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 丽贝卡：坐在摇椅上吮着手指，双眼像猫眼一般在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黑暗中放光。（传播疫病</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失眠）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sym typeface="+mn-ea"/>
              </a:rPr>
              <a:t>↓</a:t>
            </a: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sym typeface="+mn-ea"/>
              </a:rPr>
              <a:t>失眠症的危害：</a:t>
            </a: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       </a:t>
            </a:r>
            <a:r>
              <a:rPr kumimoji="0" lang="zh-CN" altLang="en-US" sz="2800" b="1" i="0" u="none"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失眠</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a:t>
            </a:r>
            <a:r>
              <a:rPr kumimoji="0" lang="zh-CN" altLang="en-US" sz="2800" b="1" i="0" u="none"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健忘</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a:t>
            </a:r>
            <a:r>
              <a:rPr kumimoji="0" lang="zh-CN" altLang="en-US" sz="1800" b="1" i="0" u="sng"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sym typeface="+mn-ea"/>
              </a:rPr>
              <a:t>丢掉历史，失去自我，沦为白痴</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→家族染病（宿命意味）→</a:t>
            </a:r>
            <a:r>
              <a:rPr kumimoji="0" lang="zh-CN" altLang="en-US" sz="2800" b="1" i="0" u="none"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醒着做梦</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→全镇染病→标记访客、有效隔离→复工复产→</a:t>
            </a:r>
            <a:r>
              <a:rPr kumimoji="0" lang="zh-CN" altLang="en-US" sz="2800" b="1" i="0" u="none" strike="noStrike" kern="1200" cap="none" spc="0" normalizeH="0" baseline="0" noProof="0" dirty="0">
                <a:ln>
                  <a:noFill/>
                </a:ln>
                <a:solidFill>
                  <a:srgbClr val="1D41D5"/>
                </a:solidFill>
                <a:effectLst/>
                <a:uLnTx/>
                <a:uFillTx/>
                <a:latin typeface="Arial" panose="020B0604020202020204" pitchFamily="34" charset="0"/>
                <a:ea typeface="宋体" panose="02010600030101010101" pitchFamily="2" charset="-122"/>
                <a:cs typeface="Arial" panose="020B0604020202020204" pitchFamily="34" charset="0"/>
                <a:sym typeface="+mn-ea"/>
              </a:rPr>
              <a:t>抵御失忆</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sym typeface="+mn-ea"/>
              </a:rPr>
              <a:t>（奥蕾里亚诺）→标记名称（家中试行，全镇推广）→详加注释→</a:t>
            </a:r>
            <a:r>
              <a:rPr kumimoji="0" lang="zh-CN" altLang="en-US" sz="1800" b="1" i="0" u="sng" strike="noStrike" kern="1200" cap="none" spc="0" normalizeH="0" baseline="0" noProof="0" dirty="0">
                <a:ln>
                  <a:noFill/>
                </a:ln>
                <a:solidFill>
                  <a:srgbClr val="C00000"/>
                </a:solidFill>
                <a:effectLst/>
                <a:uLnTx/>
                <a:uFillTx/>
                <a:latin typeface="Arial" panose="020B0604020202020204" pitchFamily="34" charset="0"/>
                <a:ea typeface="宋体" panose="02010600030101010101" pitchFamily="2" charset="-122"/>
                <a:cs typeface="Arial" panose="020B0604020202020204" pitchFamily="34" charset="0"/>
                <a:sym typeface="+mn-ea"/>
              </a:rPr>
              <a:t>遗忘文字意义，现实一样抹去</a:t>
            </a:r>
          </a:p>
        </p:txBody>
      </p:sp>
      <p:pic>
        <p:nvPicPr>
          <p:cNvPr id="9" name="内容占位符 8" descr="src=http___qqpublic.qpic.cn_qq_public_0_0-2621588568-8836D53DF1E58F5DD1A87946416EEF97_0_fmt=jpg&amp;size=65&amp;h=1554&amp;w=640&amp;ppv=1.jpg&amp;refer=http___qqpublic.qpic"/>
          <p:cNvPicPr>
            <a:picLocks noGrp="1" noChangeAspect="1"/>
          </p:cNvPicPr>
          <p:nvPr>
            <p:ph sz="half" idx="1"/>
            <p:custDataLst>
              <p:tags r:id="rId1"/>
            </p:custDataLst>
          </p:nvPr>
        </p:nvPicPr>
        <p:blipFill>
          <a:blip r:embed="rId3"/>
          <a:stretch>
            <a:fillRect/>
          </a:stretch>
        </p:blipFill>
        <p:spPr>
          <a:xfrm>
            <a:off x="180340" y="1340485"/>
            <a:ext cx="2468245" cy="5253990"/>
          </a:xfrm>
          <a:prstGeom prst="rect">
            <a:avLst/>
          </a:prstGeom>
        </p:spPr>
      </p:pic>
      <p:sp>
        <p:nvSpPr>
          <p:cNvPr id="2" name="文本框 1"/>
          <p:cNvSpPr txBox="1"/>
          <p:nvPr/>
        </p:nvSpPr>
        <p:spPr>
          <a:xfrm>
            <a:off x="8605520" y="1705610"/>
            <a:ext cx="2483485" cy="4523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rPr>
              <a:t>失语</a:t>
            </a:r>
            <a:r>
              <a:rPr kumimoji="0" lang="zh-CN" altLang="en-US" sz="1800" b="1" i="0" u="none" strike="noStrike" kern="1200" cap="none" spc="0" normalizeH="0" baseline="0" noProof="0">
                <a:ln>
                  <a:noFill/>
                </a:ln>
                <a:solidFill>
                  <a:prstClr val="black"/>
                </a:solidFill>
                <a:effectLst/>
                <a:highlight>
                  <a:srgbClr val="FFFF00"/>
                </a:highligh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a:ln>
                  <a:noFill/>
                </a:ln>
                <a:solidFill>
                  <a:prstClr val="black"/>
                </a:solidFill>
                <a:effectLst/>
                <a:highlight>
                  <a:srgbClr val="FFFF00"/>
                </a:highlight>
                <a:uLnTx/>
                <a:uFillTx/>
                <a:latin typeface="Calibri"/>
                <a:ea typeface="宋体" panose="02010600030101010101" pitchFamily="2" charset="-122"/>
                <a:cs typeface="+mn-cs"/>
              </a:rPr>
              <a:t>失忆的隐喻：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外来文明被强行植入本土文化，将向本土文明传播</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疫病</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让人们对本民族历史与文化失忆，从而迷失自我。这种疫病成波纹状扩散，纵使找到抵御失忆的方式，一旦记忆历史的语言文字都被遗忘意义，民族的文化一样会被抹去，这是所有被殖民（封闭）文化的悲哀与孤独</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被外来文明洗礼，丢失自己，抹掉过去，消弭共同的家园记忆。</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80256" y="119858"/>
            <a:ext cx="11121027" cy="1004885"/>
          </a:xfrm>
        </p:spPr>
        <p:txBody>
          <a:bodyPr>
            <a:normAutofit/>
          </a:bodyPr>
          <a:lstStyle/>
          <a:p>
            <a:r>
              <a:rPr lang="zh-CN" sz="3200" dirty="0">
                <a:solidFill>
                  <a:schemeClr val="bg1"/>
                </a:solidFill>
                <a:sym typeface="+mn-ea"/>
              </a:rPr>
              <a:t>《百年孤独</a:t>
            </a:r>
            <a:r>
              <a:rPr lang="zh-CN" altLang="en-US" sz="3200" dirty="0">
                <a:solidFill>
                  <a:schemeClr val="bg1"/>
                </a:solidFill>
                <a:sym typeface="+mn-ea"/>
              </a:rPr>
              <a:t>》</a:t>
            </a:r>
          </a:p>
        </p:txBody>
      </p:sp>
      <p:sp>
        <p:nvSpPr>
          <p:cNvPr id="2" name="内容占位符 1"/>
          <p:cNvSpPr>
            <a:spLocks noGrp="1"/>
          </p:cNvSpPr>
          <p:nvPr>
            <p:ph idx="1"/>
          </p:nvPr>
        </p:nvSpPr>
        <p:spPr>
          <a:xfrm>
            <a:off x="252095" y="1412776"/>
            <a:ext cx="10644490" cy="5184576"/>
          </a:xfrm>
          <a:noFill/>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p>
            <a:pPr marL="0" indent="0" algn="l">
              <a:buNone/>
            </a:pPr>
            <a:r>
              <a:rPr lang="zh-CN" altLang="en-US" sz="2800" dirty="0"/>
              <a:t>任务三：</a:t>
            </a:r>
            <a:endParaRPr lang="en-US" altLang="zh-CN" sz="2800" dirty="0"/>
          </a:p>
          <a:p>
            <a:pPr marL="0" indent="0" algn="l">
              <a:buNone/>
            </a:pPr>
            <a:r>
              <a:rPr lang="en-US" altLang="zh-CN" sz="2800" dirty="0"/>
              <a:t>    </a:t>
            </a:r>
            <a:r>
              <a:rPr lang="zh-CN" altLang="en-US" sz="2800" dirty="0"/>
              <a:t>请结合课文的其他情节，验证“失语症”“失眠症”“健忘症”的象征内涵是否准确？并给出理由。</a:t>
            </a:r>
            <a:endParaRPr lang="en-US" altLang="zh-CN" sz="2800" dirty="0"/>
          </a:p>
          <a:p>
            <a:pPr marL="0" indent="0" algn="l">
              <a:buNone/>
            </a:pPr>
            <a:r>
              <a:rPr lang="zh-CN" altLang="en-US" sz="2800" dirty="0">
                <a:solidFill>
                  <a:srgbClr val="FF0000"/>
                </a:solidFill>
              </a:rPr>
              <a:t>明确</a:t>
            </a:r>
            <a:r>
              <a:rPr lang="zh-CN" altLang="en-US" sz="2800" dirty="0"/>
              <a:t>：</a:t>
            </a:r>
            <a:endParaRPr lang="en-US" altLang="zh-CN" sz="2800" dirty="0"/>
          </a:p>
          <a:p>
            <a:pPr marL="0" indent="0" algn="l">
              <a:buNone/>
            </a:pPr>
            <a:r>
              <a:rPr lang="zh-CN" altLang="en-US" sz="2800" dirty="0"/>
              <a:t>认为准确的依据：</a:t>
            </a:r>
            <a:endParaRPr lang="en-US" altLang="zh-CN" sz="2800" dirty="0"/>
          </a:p>
          <a:p>
            <a:pPr marL="0" indent="0" algn="l">
              <a:buNone/>
            </a:pPr>
            <a:r>
              <a:rPr lang="zh-CN" altLang="en-US" sz="2800" dirty="0"/>
              <a:t>丽贝卡背着父母的骨殖来到马孔多</a:t>
            </a:r>
            <a:r>
              <a:rPr lang="en-US" altLang="zh-CN" sz="2800" dirty="0"/>
              <a:t>——</a:t>
            </a:r>
            <a:r>
              <a:rPr lang="zh-CN" altLang="en-US" sz="2800" dirty="0"/>
              <a:t>象征着带着自身历史传统的外来文明殖民者；</a:t>
            </a:r>
            <a:endParaRPr lang="en-US" altLang="zh-CN" sz="2800" dirty="0"/>
          </a:p>
          <a:p>
            <a:pPr marL="0" indent="0" algn="l">
              <a:buNone/>
            </a:pPr>
            <a:r>
              <a:rPr lang="zh-CN" altLang="en-US" sz="2800" dirty="0"/>
              <a:t>丽贝卡来到马孔多后开始不吃不喝正常食物，但吃土</a:t>
            </a:r>
            <a:r>
              <a:rPr lang="en-US" altLang="zh-CN" sz="2800" dirty="0"/>
              <a:t>——</a:t>
            </a:r>
            <a:r>
              <a:rPr lang="zh-CN" altLang="en-US" sz="2800" dirty="0"/>
              <a:t>象征外来文明的水土不服；</a:t>
            </a:r>
            <a:endParaRPr lang="en-US" altLang="zh-CN" sz="2800" dirty="0"/>
          </a:p>
          <a:p>
            <a:pPr marL="0" indent="0" algn="l">
              <a:buNone/>
            </a:pPr>
            <a:r>
              <a:rPr lang="zh-CN" altLang="en-US" sz="2800" dirty="0"/>
              <a:t>丽贝卡的父母骨殖在家中到处碍事，总在意想不到的地方出现</a:t>
            </a:r>
            <a:r>
              <a:rPr lang="en-US" altLang="zh-CN" sz="2800" dirty="0"/>
              <a:t>——</a:t>
            </a:r>
            <a:r>
              <a:rPr lang="zh-CN" altLang="en-US" sz="2800" dirty="0"/>
              <a:t>象征外来传统与本地的不兼容；</a:t>
            </a:r>
            <a:endParaRPr lang="en-US" altLang="zh-CN" sz="2800" dirty="0"/>
          </a:p>
          <a:p>
            <a:pPr marL="0" indent="0" algn="l">
              <a:buNone/>
            </a:pPr>
            <a:r>
              <a:rPr lang="zh-CN" altLang="en-US" sz="2800" dirty="0"/>
              <a:t>丽贝卡对喂药者使用最污秽的语言进行咒骂</a:t>
            </a:r>
            <a:r>
              <a:rPr lang="en-US" altLang="zh-CN" sz="2800" dirty="0"/>
              <a:t>——</a:t>
            </a:r>
            <a:r>
              <a:rPr lang="zh-CN" altLang="en-US" sz="2800" dirty="0"/>
              <a:t>象征外来文明融入本地的艰难</a:t>
            </a:r>
            <a:r>
              <a:rPr lang="en-US" altLang="zh-CN" sz="2800" dirty="0"/>
              <a:t>……</a:t>
            </a:r>
          </a:p>
          <a:p>
            <a:pPr marL="0" indent="0" algn="l">
              <a:buNone/>
            </a:pPr>
            <a:endParaRPr lang="zh-CN" altLang="en-US" sz="2800" dirty="0"/>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40632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barn(inVertical)">
                                      <p:cBhvr>
                                        <p:cTn id="53" dur="500"/>
                                        <p:tgtEl>
                                          <p:spTgt spid="2">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barn(inVertical)">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68FA37-C9E9-48FA-B088-530324C78CAD}"/>
              </a:ext>
            </a:extLst>
          </p:cNvPr>
          <p:cNvSpPr>
            <a:spLocks noGrp="1"/>
          </p:cNvSpPr>
          <p:nvPr>
            <p:ph type="title"/>
          </p:nvPr>
        </p:nvSpPr>
        <p:spPr>
          <a:xfrm>
            <a:off x="0" y="0"/>
            <a:ext cx="11153328" cy="1196752"/>
          </a:xfrm>
        </p:spPr>
        <p:txBody>
          <a:bodyPr/>
          <a:lstStyle/>
          <a:p>
            <a:r>
              <a:rPr lang="en-US" altLang="zh-CN" sz="3200" dirty="0">
                <a:solidFill>
                  <a:prstClr val="white"/>
                </a:solidFill>
                <a:sym typeface="+mn-ea"/>
              </a:rPr>
              <a:t>《</a:t>
            </a:r>
            <a:r>
              <a:rPr lang="zh-CN" altLang="en-US" sz="3200" dirty="0">
                <a:solidFill>
                  <a:prstClr val="white"/>
                </a:solidFill>
                <a:sym typeface="+mn-ea"/>
              </a:rPr>
              <a:t>百年孤独》</a:t>
            </a:r>
            <a:endParaRPr lang="zh-CN" altLang="en-US" dirty="0"/>
          </a:p>
        </p:txBody>
      </p:sp>
      <p:sp>
        <p:nvSpPr>
          <p:cNvPr id="3" name="内容占位符 2">
            <a:extLst>
              <a:ext uri="{FF2B5EF4-FFF2-40B4-BE49-F238E27FC236}">
                <a16:creationId xmlns:a16="http://schemas.microsoft.com/office/drawing/2014/main" id="{0D115712-DE9D-43BC-9635-9A6DF0700A99}"/>
              </a:ext>
            </a:extLst>
          </p:cNvPr>
          <p:cNvSpPr>
            <a:spLocks noGrp="1"/>
          </p:cNvSpPr>
          <p:nvPr>
            <p:ph idx="1"/>
          </p:nvPr>
        </p:nvSpPr>
        <p:spPr>
          <a:xfrm>
            <a:off x="0" y="1412776"/>
            <a:ext cx="11153328" cy="5142554"/>
          </a:xfrm>
        </p:spPr>
        <p:txBody>
          <a:bodyPr>
            <a:normAutofit/>
          </a:bodyPr>
          <a:lstStyle/>
          <a:p>
            <a:pPr algn="l"/>
            <a:r>
              <a:rPr lang="zh-CN" altLang="en-US" sz="2800" dirty="0"/>
              <a:t>认为不准确的依据：</a:t>
            </a:r>
            <a:endParaRPr lang="en-US" altLang="zh-CN" sz="2800" dirty="0"/>
          </a:p>
          <a:p>
            <a:pPr marL="0" indent="0" algn="l">
              <a:buNone/>
            </a:pPr>
            <a:r>
              <a:rPr lang="en-US" altLang="zh-CN" sz="2800" dirty="0"/>
              <a:t>   </a:t>
            </a:r>
            <a:r>
              <a:rPr lang="zh-CN" altLang="en-US" sz="2800" dirty="0"/>
              <a:t>“放大镜”“磁铁”“阿拉伯人”也是马孔多的外来文明闯入者，但并没有出现丽贝卡带来的情况。</a:t>
            </a:r>
            <a:endParaRPr lang="en-US" altLang="zh-CN" sz="2800" dirty="0"/>
          </a:p>
          <a:p>
            <a:pPr marL="0" indent="0" algn="l">
              <a:buNone/>
            </a:pPr>
            <a:r>
              <a:rPr lang="en-US" altLang="zh-CN" sz="2800" dirty="0"/>
              <a:t>    </a:t>
            </a:r>
            <a:r>
              <a:rPr lang="zh-CN" altLang="en-US" sz="2800" dirty="0"/>
              <a:t>可是，如果我们否认“失语症”“失眠症”“健忘症”的象征意义，从其他情节中去思考“放大镜”“磁铁”“阿拉伯人”的象征内涵，发现也能说得通，但很快又会被整本书中的其他情节所否定</a:t>
            </a:r>
            <a:r>
              <a:rPr lang="en-US" altLang="zh-CN" sz="2800" dirty="0"/>
              <a:t>……</a:t>
            </a:r>
          </a:p>
          <a:p>
            <a:pPr marL="0" indent="0" algn="l">
              <a:buNone/>
            </a:pPr>
            <a:r>
              <a:rPr lang="en-US" altLang="zh-CN" sz="2800" dirty="0"/>
              <a:t>    </a:t>
            </a:r>
            <a:r>
              <a:rPr lang="zh-CN" altLang="en-US" sz="2800" dirty="0"/>
              <a:t>同理，这部小说的主题也是如此，当我们尝试找到一个</a:t>
            </a:r>
            <a:r>
              <a:rPr lang="en-US" altLang="zh-CN" sz="2800" dirty="0"/>
              <a:t>《</a:t>
            </a:r>
            <a:r>
              <a:rPr lang="zh-CN" altLang="en-US" sz="2800" dirty="0"/>
              <a:t>百年孤独</a:t>
            </a:r>
            <a:r>
              <a:rPr lang="en-US" altLang="zh-CN" sz="2800" dirty="0"/>
              <a:t>》</a:t>
            </a:r>
            <a:r>
              <a:rPr lang="zh-CN" altLang="en-US" sz="2800" dirty="0"/>
              <a:t>的主题时，它很快就被某些情节所否定，我们从别的情节中再建立一个符合逻辑的主题时，很快又被其他内容否定。</a:t>
            </a:r>
            <a:r>
              <a:rPr lang="en-US" altLang="zh-CN" sz="2800" dirty="0"/>
              <a:t> </a:t>
            </a:r>
          </a:p>
          <a:p>
            <a:pPr marL="0" indent="0" algn="l">
              <a:buNone/>
            </a:pPr>
            <a:r>
              <a:rPr lang="en-US" altLang="zh-CN" sz="2800" dirty="0"/>
              <a:t>     </a:t>
            </a:r>
            <a:r>
              <a:rPr lang="zh-CN" altLang="en-US" sz="2800" dirty="0"/>
              <a:t>这到底是怎么回事呢？</a:t>
            </a:r>
            <a:r>
              <a:rPr lang="en-US" altLang="zh-CN" sz="2800" dirty="0"/>
              <a:t> </a:t>
            </a:r>
            <a:endParaRPr lang="zh-CN" altLang="en-US" sz="2800" dirty="0"/>
          </a:p>
        </p:txBody>
      </p:sp>
    </p:spTree>
    <p:extLst>
      <p:ext uri="{BB962C8B-B14F-4D97-AF65-F5344CB8AC3E}">
        <p14:creationId xmlns:p14="http://schemas.microsoft.com/office/powerpoint/2010/main" val="9262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8248" y="119858"/>
            <a:ext cx="11193035" cy="1080347"/>
          </a:xfrm>
        </p:spPr>
        <p:txBody>
          <a:bodyPr>
            <a:normAutofit/>
          </a:bodyPr>
          <a:lstStyle/>
          <a:p>
            <a:r>
              <a:rPr lang="zh-CN" altLang="en-US" sz="3200" dirty="0">
                <a:solidFill>
                  <a:schemeClr val="bg1"/>
                </a:solidFill>
                <a:sym typeface="+mn-ea"/>
              </a:rPr>
              <a:t>教学支架：拉美魔幻</a:t>
            </a:r>
          </a:p>
        </p:txBody>
      </p:sp>
      <p:sp>
        <p:nvSpPr>
          <p:cNvPr id="2" name="内容占位符 1"/>
          <p:cNvSpPr>
            <a:spLocks noGrp="1"/>
          </p:cNvSpPr>
          <p:nvPr>
            <p:ph idx="1"/>
          </p:nvPr>
        </p:nvSpPr>
        <p:spPr>
          <a:xfrm>
            <a:off x="252095" y="1629410"/>
            <a:ext cx="10657205" cy="4816475"/>
          </a:xfrm>
          <a:noFill/>
        </p:spPr>
        <p:style>
          <a:lnRef idx="2">
            <a:schemeClr val="accent1"/>
          </a:lnRef>
          <a:fillRef idx="1">
            <a:schemeClr val="lt1"/>
          </a:fillRef>
          <a:effectRef idx="0">
            <a:schemeClr val="accent1"/>
          </a:effectRef>
          <a:fontRef idx="minor">
            <a:schemeClr val="dk1"/>
          </a:fontRef>
        </p:style>
        <p:txBody>
          <a:bodyPr>
            <a:normAutofit fontScale="97500"/>
          </a:bodyPr>
          <a:lstStyle/>
          <a:p>
            <a:pPr marL="0" indent="0" algn="l">
              <a:buNone/>
            </a:pPr>
            <a:r>
              <a:rPr lang="zh-CN" altLang="en-US" sz="2800" b="1" dirty="0"/>
              <a:t>“魔幻现实主义”</a:t>
            </a:r>
          </a:p>
          <a:p>
            <a:pPr algn="l">
              <a:buFont typeface="Wingdings" panose="05000000000000000000" charset="0"/>
              <a:buChar char="u"/>
            </a:pPr>
            <a:r>
              <a:rPr lang="zh-CN" altLang="en-US" sz="2800" b="1" dirty="0"/>
              <a:t>这一流派的作家，执意于把现实投放到虚幻的环境和气氛中，给以客观，详尽的描绘，使现实披上一层光怪陆离的魔幻的外衣，既在作品中坚持反映社会现实生活的原则，又在创作方法上运用欧美现代派的手法，插入许多神奇，怪诞的幻景，使整个画面呈现出似真非真、似假非假、虚虚实实、真假难辨的特征。</a:t>
            </a:r>
          </a:p>
          <a:p>
            <a:pPr algn="l">
              <a:buFont typeface="Wingdings" panose="05000000000000000000" charset="0"/>
              <a:buChar char="u"/>
            </a:pPr>
            <a:r>
              <a:rPr lang="zh-CN" altLang="en-US" sz="2800" b="1" dirty="0"/>
              <a:t>无论如何挣扎，终究走向衰亡</a:t>
            </a:r>
            <a:r>
              <a:rPr lang="zh-CN" altLang="en-US" sz="2800" b="1" dirty="0">
                <a:latin typeface="Arial" panose="020B0604020202020204" pitchFamily="34" charset="0"/>
                <a:cs typeface="Arial" panose="020B0604020202020204" pitchFamily="34" charset="0"/>
              </a:rPr>
              <a:t>→神秘力量操控</a:t>
            </a:r>
            <a:endParaRPr lang="zh-CN" altLang="en-US" sz="2800" b="1" dirty="0">
              <a:latin typeface="Arial" panose="020B0604020202020204" pitchFamily="34" charset="0"/>
              <a:cs typeface="Arial" panose="020B0604020202020204" pitchFamily="34" charset="0"/>
              <a:sym typeface="+mn-ea"/>
            </a:endParaRPr>
          </a:p>
          <a:p>
            <a:pPr algn="l">
              <a:buFont typeface="Wingdings" panose="05000000000000000000" charset="0"/>
              <a:buChar char="u"/>
            </a:pPr>
            <a:r>
              <a:rPr lang="zh-CN" altLang="en-US" sz="2800" b="1" dirty="0">
                <a:latin typeface="Arial" panose="020B0604020202020204" pitchFamily="34" charset="0"/>
                <a:cs typeface="Arial" panose="020B0604020202020204" pitchFamily="34" charset="0"/>
                <a:sym typeface="+mn-ea"/>
              </a:rPr>
              <a:t>现代人并不因为自己有了科学和文明的长足进步而忘乎所以，恰恰是这种进步使他们感到了人的无能为力与前途的渺茫，感到陷于更深的迷惘与困惑中。</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4C63EAB-A9DB-46E0-8CE1-1A947A99A09E}"/>
              </a:ext>
            </a:extLst>
          </p:cNvPr>
          <p:cNvSpPr>
            <a:spLocks noGrp="1"/>
          </p:cNvSpPr>
          <p:nvPr>
            <p:ph idx="1"/>
          </p:nvPr>
        </p:nvSpPr>
        <p:spPr>
          <a:xfrm>
            <a:off x="0" y="1340768"/>
            <a:ext cx="10909448" cy="5214562"/>
          </a:xfrm>
        </p:spPr>
        <p:txBody>
          <a:bodyPr/>
          <a:lstStyle/>
          <a:p>
            <a:pPr algn="l"/>
            <a:r>
              <a:rPr lang="zh-CN" altLang="en-US" sz="3200" dirty="0"/>
              <a:t>“我写小说，从来都拒绝单一的主题；我的小说一向都是一个开放的结构，结构中包含很多缺口，任何一个读者都可以从任何一个缺口走进，进行体验和思索，完成他对文本的再度创作。所以，我写的小说只是文本的胚胎，只有经过读者的自我加工，才能成为真正的文本。”</a:t>
            </a:r>
          </a:p>
          <a:p>
            <a:pPr marL="0" indent="0" algn="l">
              <a:buNone/>
            </a:pPr>
            <a:r>
              <a:rPr lang="en-US" altLang="zh-CN" sz="3200" dirty="0"/>
              <a:t>                  </a:t>
            </a:r>
          </a:p>
          <a:p>
            <a:pPr marL="0" indent="0" algn="l">
              <a:buNone/>
            </a:pPr>
            <a:r>
              <a:rPr lang="en-US" altLang="zh-CN" sz="3200" dirty="0"/>
              <a:t>                   ——</a:t>
            </a:r>
            <a:r>
              <a:rPr lang="zh-CN" altLang="en-US" sz="3200" dirty="0"/>
              <a:t>博尔赫斯</a:t>
            </a:r>
            <a:r>
              <a:rPr lang="en-US" altLang="zh-CN" sz="3200" dirty="0"/>
              <a:t>《&lt;</a:t>
            </a:r>
            <a:r>
              <a:rPr lang="zh-CN" altLang="en-US" sz="3200" dirty="0"/>
              <a:t>小径分叉的花园</a:t>
            </a:r>
            <a:r>
              <a:rPr lang="en-US" altLang="zh-CN" sz="3200" dirty="0"/>
              <a:t>&gt;</a:t>
            </a:r>
            <a:r>
              <a:rPr lang="zh-CN" altLang="en-US" sz="3200" dirty="0"/>
              <a:t>序</a:t>
            </a:r>
            <a:r>
              <a:rPr lang="en-US" altLang="zh-CN" sz="3200" dirty="0"/>
              <a:t>》</a:t>
            </a:r>
          </a:p>
          <a:p>
            <a:pPr algn="l"/>
            <a:endParaRPr lang="zh-CN" altLang="en-US" dirty="0"/>
          </a:p>
        </p:txBody>
      </p:sp>
      <p:sp>
        <p:nvSpPr>
          <p:cNvPr id="2" name="文本框 1">
            <a:extLst>
              <a:ext uri="{FF2B5EF4-FFF2-40B4-BE49-F238E27FC236}">
                <a16:creationId xmlns:a16="http://schemas.microsoft.com/office/drawing/2014/main" id="{D5967061-E0E0-4C32-970E-2661BE1C011B}"/>
              </a:ext>
            </a:extLst>
          </p:cNvPr>
          <p:cNvSpPr txBox="1"/>
          <p:nvPr/>
        </p:nvSpPr>
        <p:spPr>
          <a:xfrm>
            <a:off x="1044352" y="404664"/>
            <a:ext cx="79928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黑体" panose="02010600030101010101" pitchFamily="49" charset="-122"/>
                <a:ea typeface="黑体" panose="02010600030101010101" pitchFamily="49" charset="-122"/>
                <a:cs typeface="+mn-cs"/>
                <a:sym typeface="+mn-ea"/>
              </a:rPr>
              <a:t>           教学支架：拉美魔幻</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99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br>
              <a:rPr lang="zh-CN" altLang="en-US" dirty="0">
                <a:sym typeface="+mn-ea"/>
              </a:rPr>
            </a:br>
            <a:r>
              <a:rPr lang="zh-CN" altLang="en-US" dirty="0">
                <a:sym typeface="+mn-ea"/>
              </a:rPr>
              <a:t>2022朝阳期末</a:t>
            </a:r>
            <a:br>
              <a:rPr lang="zh-CN" altLang="en-US" dirty="0"/>
            </a:br>
            <a:endParaRPr lang="zh-CN" altLang="en-US" dirty="0"/>
          </a:p>
        </p:txBody>
      </p:sp>
      <p:sp>
        <p:nvSpPr>
          <p:cNvPr id="5" name="内容占位符 4"/>
          <p:cNvSpPr>
            <a:spLocks noGrp="1"/>
          </p:cNvSpPr>
          <p:nvPr>
            <p:ph idx="1"/>
          </p:nvPr>
        </p:nvSpPr>
        <p:spPr>
          <a:xfrm>
            <a:off x="179705" y="1917065"/>
            <a:ext cx="4065270" cy="4712970"/>
          </a:xfrm>
          <a:ln w="28575" cmpd="sng">
            <a:solidFill>
              <a:schemeClr val="accent1">
                <a:shade val="50000"/>
              </a:schemeClr>
            </a:solidFill>
            <a:prstDash val="solid"/>
          </a:ln>
        </p:spPr>
        <p:txBody>
          <a:bodyPr>
            <a:noAutofit/>
          </a:bodyPr>
          <a:lstStyle/>
          <a:p>
            <a:pPr marL="0" indent="0" algn="l">
              <a:buNone/>
            </a:pPr>
            <a:r>
              <a:rPr lang="zh-CN" altLang="en-US" sz="1500"/>
              <a:t>①</a:t>
            </a:r>
            <a:r>
              <a:rPr lang="zh-CN" altLang="en-US" sz="1500">
                <a:solidFill>
                  <a:srgbClr val="FF0000"/>
                </a:solidFill>
              </a:rPr>
              <a:t>颜渊季路侍。子曰：“盍各言尔志？”子路曰：“愿车马，衣轻裘，与朋友共敝之而无憾。”颜渊曰：“愿无伐善，无施劳。”子路曰：“愿闻子之志。”子曰：“老者安之，朋友信之，少者怀之。”（《公冶长》）</a:t>
            </a:r>
          </a:p>
          <a:p>
            <a:pPr marL="0" indent="0" algn="l">
              <a:buNone/>
            </a:pPr>
            <a:r>
              <a:rPr lang="zh-CN" altLang="en-US" sz="1500"/>
              <a:t>②子路问君子。子曰：“修己以敬。”曰：“如斯而已乎？”曰：“修己以安人。”曰：“如斯而已乎？”曰：“修己以安百姓。修己以安百姓，尧舜其犹病诸！” </a:t>
            </a:r>
          </a:p>
          <a:p>
            <a:pPr marL="0" indent="0" algn="l">
              <a:buNone/>
            </a:pPr>
            <a:r>
              <a:rPr lang="zh-CN" altLang="en-US" sz="1500"/>
              <a:t>（《宪问》）</a:t>
            </a:r>
          </a:p>
          <a:p>
            <a:pPr marL="0" indent="0" algn="l">
              <a:buNone/>
            </a:pPr>
            <a:r>
              <a:rPr lang="zh-CN" altLang="en-US" sz="1500"/>
              <a:t>11．根据第①则章句，简要说明子路、颜渊的“志”各是什么，由此体现了人物怎样的特点。（6分）</a:t>
            </a:r>
          </a:p>
          <a:p>
            <a:pPr marL="0" indent="0" algn="l">
              <a:buNone/>
            </a:pPr>
            <a:r>
              <a:rPr lang="zh-CN" altLang="en-US" sz="1500"/>
              <a:t>12．“老者安之，朋友信之，少者怀之”，有的学者译为“使老年人安逸，使朋友信任我，使年轻人怀念我”，有的学者译为“老年人得到安顿，朋友间相互信任，年轻人得到关怀爱护”。你认为哪种译法更好？请加以比较，并结合第②则章句简要说明理由。（6分）</a:t>
            </a:r>
          </a:p>
        </p:txBody>
      </p:sp>
      <p:pic>
        <p:nvPicPr>
          <p:cNvPr id="2" name="图片 1"/>
          <p:cNvPicPr>
            <a:picLocks noChangeAspect="1"/>
          </p:cNvPicPr>
          <p:nvPr/>
        </p:nvPicPr>
        <p:blipFill>
          <a:blip r:embed="rId2"/>
          <a:stretch>
            <a:fillRect/>
          </a:stretch>
        </p:blipFill>
        <p:spPr>
          <a:xfrm>
            <a:off x="4356100" y="2421255"/>
            <a:ext cx="6621780" cy="3590925"/>
          </a:xfrm>
          <a:prstGeom prst="rect">
            <a:avLst/>
          </a:prstGeom>
        </p:spPr>
      </p:pic>
      <p:sp>
        <p:nvSpPr>
          <p:cNvPr id="3" name="文本框 2"/>
          <p:cNvSpPr txBox="1"/>
          <p:nvPr/>
        </p:nvSpPr>
        <p:spPr>
          <a:xfrm>
            <a:off x="4432935" y="4229735"/>
            <a:ext cx="6403975" cy="1708785"/>
          </a:xfrm>
          <a:prstGeom prst="rect">
            <a:avLst/>
          </a:prstGeom>
          <a:noFill/>
          <a:ln w="28575" cmpd="sng">
            <a:solidFill>
              <a:srgbClr val="C00000"/>
            </a:solidFill>
            <a:prstDash val="solid"/>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240" y="1556792"/>
            <a:ext cx="10945216" cy="5301208"/>
          </a:xfrm>
        </p:spPr>
        <p:txBody>
          <a:bodyPr/>
          <a:lstStyle/>
          <a:p>
            <a:pPr>
              <a:buNone/>
            </a:pPr>
            <a:r>
              <a:rPr lang="zh-CN" altLang="zh-CN" sz="3600" b="1" dirty="0"/>
              <a:t>“我的小说总是不断地召唤读者进行参与，不断生成新的观点，参与是无尽的，生成也是无尽的。我主张片面的深刻，拒绝全面的平庸。”</a:t>
            </a:r>
            <a:endParaRPr lang="en-US" altLang="zh-CN" sz="3600" b="1" dirty="0"/>
          </a:p>
          <a:p>
            <a:pPr>
              <a:buNone/>
            </a:pPr>
            <a:endParaRPr lang="en-US" altLang="zh-CN" sz="3600" b="1" dirty="0"/>
          </a:p>
          <a:p>
            <a:pPr>
              <a:buNone/>
            </a:pPr>
            <a:r>
              <a:rPr lang="en-US" altLang="zh-CN" sz="3600" b="1" dirty="0"/>
              <a:t>               ——</a:t>
            </a:r>
            <a:r>
              <a:rPr lang="zh-CN" altLang="en-US" sz="3600" b="1" dirty="0"/>
              <a:t>博尔赫斯</a:t>
            </a:r>
            <a:r>
              <a:rPr lang="en-US" altLang="zh-CN" sz="3600" b="1" dirty="0"/>
              <a:t>《&lt;</a:t>
            </a:r>
            <a:r>
              <a:rPr lang="zh-CN" altLang="en-US" sz="3600" b="1" dirty="0"/>
              <a:t>巴别图书馆</a:t>
            </a:r>
            <a:r>
              <a:rPr lang="en-US" altLang="zh-CN" sz="3600" b="1" dirty="0"/>
              <a:t>&gt;</a:t>
            </a:r>
            <a:r>
              <a:rPr lang="zh-CN" altLang="en-US" sz="3600" b="1" dirty="0"/>
              <a:t>序言</a:t>
            </a:r>
            <a:r>
              <a:rPr lang="en-US" altLang="zh-CN" sz="3600" b="1" dirty="0"/>
              <a:t>》</a:t>
            </a:r>
            <a:endParaRPr lang="zh-CN" altLang="zh-CN" sz="3600" b="1" dirty="0"/>
          </a:p>
          <a:p>
            <a:endParaRPr lang="zh-CN" altLang="en-US" dirty="0"/>
          </a:p>
        </p:txBody>
      </p:sp>
      <p:sp>
        <p:nvSpPr>
          <p:cNvPr id="2" name="文本框 1">
            <a:extLst>
              <a:ext uri="{FF2B5EF4-FFF2-40B4-BE49-F238E27FC236}">
                <a16:creationId xmlns:a16="http://schemas.microsoft.com/office/drawing/2014/main" id="{5D44CABB-FE75-44EA-9826-86F1B3EAFD7A}"/>
              </a:ext>
            </a:extLst>
          </p:cNvPr>
          <p:cNvSpPr txBox="1"/>
          <p:nvPr/>
        </p:nvSpPr>
        <p:spPr>
          <a:xfrm>
            <a:off x="1692424" y="188640"/>
            <a:ext cx="66967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黑体" panose="02010600030101010101" pitchFamily="49" charset="-122"/>
                <a:ea typeface="黑体" panose="02010600030101010101" pitchFamily="49" charset="-122"/>
                <a:cs typeface="+mn-cs"/>
                <a:sym typeface="+mn-ea"/>
              </a:rPr>
              <a:t>       教学支架：拉美魔幻</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526CEE-A7B3-4D10-BFC5-810D836296F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FC79077-8C51-4917-A275-882D89C61D71}"/>
              </a:ext>
            </a:extLst>
          </p:cNvPr>
          <p:cNvSpPr>
            <a:spLocks noGrp="1"/>
          </p:cNvSpPr>
          <p:nvPr>
            <p:ph sz="half" idx="1"/>
          </p:nvPr>
        </p:nvSpPr>
        <p:spPr/>
        <p:txBody>
          <a:bodyPr>
            <a:normAutofit/>
          </a:bodyPr>
          <a:lstStyle/>
          <a:p>
            <a:r>
              <a:rPr lang="zh-CN" altLang="en-US" sz="2800" dirty="0"/>
              <a:t>从这个角度思考，我们可以理解“失语”在</a:t>
            </a:r>
            <a:r>
              <a:rPr lang="en-US" altLang="zh-CN" sz="2800" dirty="0"/>
              <a:t>《</a:t>
            </a:r>
            <a:r>
              <a:rPr lang="zh-CN" altLang="en-US" sz="2800" dirty="0"/>
              <a:t>百年孤独</a:t>
            </a:r>
            <a:r>
              <a:rPr lang="en-US" altLang="zh-CN" sz="2800" dirty="0"/>
              <a:t>》</a:t>
            </a:r>
            <a:r>
              <a:rPr lang="zh-CN" altLang="en-US" sz="2800" dirty="0"/>
              <a:t>中的重要意义：</a:t>
            </a:r>
            <a:endParaRPr lang="en-US" altLang="zh-CN" sz="2800" dirty="0"/>
          </a:p>
          <a:p>
            <a:r>
              <a:rPr lang="zh-CN" altLang="en-US" sz="2800" dirty="0"/>
              <a:t>失去了语言带来的确定意义，他人反而能更好地实现建构。</a:t>
            </a:r>
            <a:endParaRPr lang="en-US" altLang="zh-CN" sz="2800" dirty="0"/>
          </a:p>
          <a:p>
            <a:r>
              <a:rPr lang="zh-CN" altLang="en-US" sz="2800" dirty="0"/>
              <a:t>从这个角度，我们也可以这样理解</a:t>
            </a:r>
            <a:r>
              <a:rPr lang="en-US" altLang="zh-CN" sz="2800" dirty="0"/>
              <a:t>《</a:t>
            </a:r>
            <a:r>
              <a:rPr lang="zh-CN" altLang="en-US" sz="2800" dirty="0"/>
              <a:t>百年孤独</a:t>
            </a:r>
            <a:r>
              <a:rPr lang="en-US" altLang="zh-CN" sz="2800" dirty="0"/>
              <a:t>》</a:t>
            </a:r>
            <a:r>
              <a:rPr lang="zh-CN" altLang="en-US" sz="2800" dirty="0"/>
              <a:t>主题的一种可能性：</a:t>
            </a:r>
            <a:endParaRPr lang="en-US" altLang="zh-CN" sz="2800" dirty="0"/>
          </a:p>
          <a:p>
            <a:r>
              <a:rPr lang="zh-CN" altLang="en-US" sz="2800" dirty="0"/>
              <a:t>虽然不能确定马孔多的人是否实现了精神成长，但我们可以看到他们为突围、开放（成长）而做出的努力！</a:t>
            </a:r>
          </a:p>
        </p:txBody>
      </p:sp>
    </p:spTree>
    <p:extLst>
      <p:ext uri="{BB962C8B-B14F-4D97-AF65-F5344CB8AC3E}">
        <p14:creationId xmlns:p14="http://schemas.microsoft.com/office/powerpoint/2010/main" val="20448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7950" y="362042"/>
            <a:ext cx="11153328" cy="635598"/>
          </a:xfrm>
        </p:spPr>
        <p:txBody>
          <a:bodyPr/>
          <a:lstStyle/>
          <a:p>
            <a:r>
              <a:rPr lang="zh-CN" altLang="en-US" dirty="0">
                <a:solidFill>
                  <a:srgbClr val="FFFF00"/>
                </a:solidFill>
                <a:sym typeface="+mn-ea"/>
              </a:rPr>
              <a:t>文学中的</a:t>
            </a:r>
            <a:r>
              <a:rPr lang="en-US" altLang="zh-CN" dirty="0">
                <a:solidFill>
                  <a:srgbClr val="FFFF00"/>
                </a:solidFill>
                <a:sym typeface="+mn-ea"/>
              </a:rPr>
              <a:t>“</a:t>
            </a:r>
            <a:r>
              <a:rPr lang="zh-CN" altLang="en-US" dirty="0">
                <a:solidFill>
                  <a:srgbClr val="FFFF00"/>
                </a:solidFill>
                <a:sym typeface="+mn-ea"/>
              </a:rPr>
              <a:t>孤独</a:t>
            </a:r>
            <a:r>
              <a:rPr lang="en-US" altLang="zh-CN" dirty="0">
                <a:solidFill>
                  <a:srgbClr val="FFFF00"/>
                </a:solidFill>
                <a:sym typeface="+mn-ea"/>
              </a:rPr>
              <a:t>”</a:t>
            </a:r>
            <a:r>
              <a:rPr lang="zh-CN" altLang="en-US" dirty="0">
                <a:solidFill>
                  <a:srgbClr val="FFFF00"/>
                </a:solidFill>
                <a:sym typeface="+mn-ea"/>
              </a:rPr>
              <a:t>：展示孤独</a:t>
            </a:r>
            <a:r>
              <a:rPr lang="zh-CN" altLang="en-US" dirty="0">
                <a:solidFill>
                  <a:srgbClr val="FFFF00"/>
                </a:solidFill>
                <a:latin typeface="Arial" panose="020B0604020202020204" pitchFamily="34" charset="0"/>
                <a:cs typeface="Arial" panose="020B0604020202020204" pitchFamily="34" charset="0"/>
                <a:sym typeface="+mn-ea"/>
              </a:rPr>
              <a:t>→破解孤独→实现成长</a:t>
            </a:r>
          </a:p>
        </p:txBody>
      </p:sp>
      <p:sp>
        <p:nvSpPr>
          <p:cNvPr id="2" name="内容占位符 1"/>
          <p:cNvSpPr>
            <a:spLocks noGrp="1"/>
          </p:cNvSpPr>
          <p:nvPr>
            <p:ph idx="1"/>
          </p:nvPr>
        </p:nvSpPr>
        <p:spPr>
          <a:xfrm>
            <a:off x="239395" y="1402715"/>
            <a:ext cx="10657205" cy="5114925"/>
          </a:xfrm>
          <a:noFill/>
        </p:spPr>
        <p:style>
          <a:lnRef idx="2">
            <a:schemeClr val="accent1"/>
          </a:lnRef>
          <a:fillRef idx="1">
            <a:schemeClr val="lt1"/>
          </a:fillRef>
          <a:effectRef idx="0">
            <a:schemeClr val="accent1"/>
          </a:effectRef>
          <a:fontRef idx="minor">
            <a:schemeClr val="dk1"/>
          </a:fontRef>
        </p:style>
        <p:txBody>
          <a:bodyPr>
            <a:normAutofit/>
          </a:bodyPr>
          <a:lstStyle/>
          <a:p>
            <a:pPr marL="0" indent="0" algn="l">
              <a:buNone/>
            </a:pPr>
            <a:endParaRPr lang="zh-CN" altLang="en-US" b="1" dirty="0">
              <a:latin typeface="Arial" panose="020B0604020202020204" pitchFamily="34" charset="0"/>
              <a:cs typeface="Arial" panose="020B0604020202020204" pitchFamily="34" charset="0"/>
              <a:sym typeface="+mn-ea"/>
            </a:endParaRP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45" name="Freeform 3"/>
          <p:cNvSpPr/>
          <p:nvPr>
            <p:custDataLst>
              <p:tags r:id="rId1"/>
            </p:custDataLst>
          </p:nvPr>
        </p:nvSpPr>
        <p:spPr bwMode="auto">
          <a:xfrm>
            <a:off x="3305701" y="3607420"/>
            <a:ext cx="4546224" cy="459140"/>
          </a:xfrm>
          <a:custGeom>
            <a:avLst/>
            <a:gdLst>
              <a:gd name="T0" fmla="*/ 3020 w 3020"/>
              <a:gd name="T1" fmla="*/ 152 h 305"/>
              <a:gd name="T2" fmla="*/ 2825 w 3020"/>
              <a:gd name="T3" fmla="*/ 0 h 305"/>
              <a:gd name="T4" fmla="*/ 2825 w 3020"/>
              <a:gd name="T5" fmla="*/ 121 h 305"/>
              <a:gd name="T6" fmla="*/ 195 w 3020"/>
              <a:gd name="T7" fmla="*/ 121 h 305"/>
              <a:gd name="T8" fmla="*/ 195 w 3020"/>
              <a:gd name="T9" fmla="*/ 0 h 305"/>
              <a:gd name="T10" fmla="*/ 0 w 3020"/>
              <a:gd name="T11" fmla="*/ 152 h 305"/>
              <a:gd name="T12" fmla="*/ 195 w 3020"/>
              <a:gd name="T13" fmla="*/ 305 h 305"/>
              <a:gd name="T14" fmla="*/ 195 w 3020"/>
              <a:gd name="T15" fmla="*/ 196 h 305"/>
              <a:gd name="T16" fmla="*/ 2825 w 3020"/>
              <a:gd name="T17" fmla="*/ 196 h 305"/>
              <a:gd name="T18" fmla="*/ 2825 w 3020"/>
              <a:gd name="T19" fmla="*/ 305 h 305"/>
              <a:gd name="T20" fmla="*/ 3020 w 3020"/>
              <a:gd name="T21" fmla="*/ 1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0" h="305">
                <a:moveTo>
                  <a:pt x="3020" y="152"/>
                </a:moveTo>
                <a:lnTo>
                  <a:pt x="2825" y="0"/>
                </a:lnTo>
                <a:lnTo>
                  <a:pt x="2825" y="121"/>
                </a:lnTo>
                <a:lnTo>
                  <a:pt x="195" y="121"/>
                </a:lnTo>
                <a:lnTo>
                  <a:pt x="195" y="0"/>
                </a:lnTo>
                <a:lnTo>
                  <a:pt x="0" y="152"/>
                </a:lnTo>
                <a:lnTo>
                  <a:pt x="195" y="305"/>
                </a:lnTo>
                <a:lnTo>
                  <a:pt x="195" y="196"/>
                </a:lnTo>
                <a:lnTo>
                  <a:pt x="2825" y="196"/>
                </a:lnTo>
                <a:lnTo>
                  <a:pt x="2825" y="305"/>
                </a:lnTo>
                <a:lnTo>
                  <a:pt x="3020" y="152"/>
                </a:lnTo>
                <a:close/>
              </a:path>
            </a:pathLst>
          </a:custGeom>
          <a:solidFill>
            <a:srgbClr val="4D576B"/>
          </a:solidFill>
          <a:ln>
            <a:noFill/>
          </a:ln>
        </p:spPr>
        <p:txBody>
          <a:bodyPr vert="horz" wrap="square" lIns="83710" tIns="41855" rIns="83710" bIns="41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Freeform 4"/>
          <p:cNvSpPr/>
          <p:nvPr>
            <p:custDataLst>
              <p:tags r:id="rId2"/>
            </p:custDataLst>
          </p:nvPr>
        </p:nvSpPr>
        <p:spPr bwMode="auto">
          <a:xfrm>
            <a:off x="5349996" y="1563124"/>
            <a:ext cx="457634" cy="4547730"/>
          </a:xfrm>
          <a:custGeom>
            <a:avLst/>
            <a:gdLst>
              <a:gd name="T0" fmla="*/ 184 w 304"/>
              <a:gd name="T1" fmla="*/ 195 h 3021"/>
              <a:gd name="T2" fmla="*/ 304 w 304"/>
              <a:gd name="T3" fmla="*/ 195 h 3021"/>
              <a:gd name="T4" fmla="*/ 152 w 304"/>
              <a:gd name="T5" fmla="*/ 0 h 3021"/>
              <a:gd name="T6" fmla="*/ 0 w 304"/>
              <a:gd name="T7" fmla="*/ 195 h 3021"/>
              <a:gd name="T8" fmla="*/ 108 w 304"/>
              <a:gd name="T9" fmla="*/ 195 h 3021"/>
              <a:gd name="T10" fmla="*/ 108 w 304"/>
              <a:gd name="T11" fmla="*/ 2826 h 3021"/>
              <a:gd name="T12" fmla="*/ 0 w 304"/>
              <a:gd name="T13" fmla="*/ 2826 h 3021"/>
              <a:gd name="T14" fmla="*/ 152 w 304"/>
              <a:gd name="T15" fmla="*/ 3021 h 3021"/>
              <a:gd name="T16" fmla="*/ 304 w 304"/>
              <a:gd name="T17" fmla="*/ 2826 h 3021"/>
              <a:gd name="T18" fmla="*/ 184 w 304"/>
              <a:gd name="T19" fmla="*/ 2826 h 3021"/>
              <a:gd name="T20" fmla="*/ 184 w 304"/>
              <a:gd name="T21" fmla="*/ 195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021">
                <a:moveTo>
                  <a:pt x="184" y="195"/>
                </a:moveTo>
                <a:lnTo>
                  <a:pt x="304" y="195"/>
                </a:lnTo>
                <a:lnTo>
                  <a:pt x="152" y="0"/>
                </a:lnTo>
                <a:lnTo>
                  <a:pt x="0" y="195"/>
                </a:lnTo>
                <a:lnTo>
                  <a:pt x="108" y="195"/>
                </a:lnTo>
                <a:lnTo>
                  <a:pt x="108" y="2826"/>
                </a:lnTo>
                <a:lnTo>
                  <a:pt x="0" y="2826"/>
                </a:lnTo>
                <a:lnTo>
                  <a:pt x="152" y="3021"/>
                </a:lnTo>
                <a:lnTo>
                  <a:pt x="304" y="2826"/>
                </a:lnTo>
                <a:lnTo>
                  <a:pt x="184" y="2826"/>
                </a:lnTo>
                <a:lnTo>
                  <a:pt x="184" y="195"/>
                </a:lnTo>
                <a:close/>
              </a:path>
            </a:pathLst>
          </a:custGeom>
          <a:solidFill>
            <a:srgbClr val="4D576B"/>
          </a:solidFill>
          <a:ln>
            <a:noFill/>
          </a:ln>
        </p:spPr>
        <p:txBody>
          <a:bodyPr vert="horz" wrap="square" lIns="83710" tIns="41855" rIns="83710" bIns="4185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Rounded Rectangle 7"/>
          <p:cNvSpPr/>
          <p:nvPr>
            <p:custDataLst>
              <p:tags r:id="rId3"/>
            </p:custDataLst>
          </p:nvPr>
        </p:nvSpPr>
        <p:spPr>
          <a:xfrm>
            <a:off x="3818437" y="2043001"/>
            <a:ext cx="1590444" cy="1590444"/>
          </a:xfrm>
          <a:prstGeom prst="roundRect">
            <a:avLst/>
          </a:prstGeom>
          <a:solidFill>
            <a:srgbClr val="1F74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TextBox 49"/>
          <p:cNvSpPr txBox="1"/>
          <p:nvPr>
            <p:custDataLst>
              <p:tags r:id="rId4"/>
            </p:custDataLst>
          </p:nvPr>
        </p:nvSpPr>
        <p:spPr>
          <a:xfrm>
            <a:off x="3984014" y="2924610"/>
            <a:ext cx="1259693" cy="489500"/>
          </a:xfrm>
          <a:prstGeom prst="roundRect">
            <a:avLst/>
          </a:prstGeom>
          <a:noFill/>
        </p:spPr>
        <p:txBody>
          <a:bodyPr wrap="square" rtlCol="0" anchor="ctr" anchorCtr="0">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50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《大卫科波菲尔》</a:t>
            </a:r>
          </a:p>
        </p:txBody>
      </p:sp>
      <p:sp>
        <p:nvSpPr>
          <p:cNvPr id="53" name="Rounded Rectangle 12"/>
          <p:cNvSpPr/>
          <p:nvPr>
            <p:custDataLst>
              <p:tags r:id="rId5"/>
            </p:custDataLst>
          </p:nvPr>
        </p:nvSpPr>
        <p:spPr>
          <a:xfrm>
            <a:off x="5747834" y="2043025"/>
            <a:ext cx="1590444" cy="159044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TextBox 53"/>
          <p:cNvSpPr txBox="1"/>
          <p:nvPr>
            <p:custDataLst>
              <p:tags r:id="rId6"/>
            </p:custDataLst>
          </p:nvPr>
        </p:nvSpPr>
        <p:spPr>
          <a:xfrm>
            <a:off x="5907737" y="2924610"/>
            <a:ext cx="1259693" cy="489500"/>
          </a:xfrm>
          <a:prstGeom prst="roundRect">
            <a:avLst/>
          </a:prstGeom>
          <a:noFill/>
        </p:spPr>
        <p:txBody>
          <a:bodyPr wrap="square" rtlCol="0" anchor="ctr" anchorCtr="0">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《复活》</a:t>
            </a:r>
          </a:p>
        </p:txBody>
      </p:sp>
      <p:sp>
        <p:nvSpPr>
          <p:cNvPr id="57" name="Rounded Rectangle 17"/>
          <p:cNvSpPr/>
          <p:nvPr>
            <p:custDataLst>
              <p:tags r:id="rId7"/>
            </p:custDataLst>
          </p:nvPr>
        </p:nvSpPr>
        <p:spPr>
          <a:xfrm>
            <a:off x="3809425" y="4057888"/>
            <a:ext cx="1590444" cy="1590445"/>
          </a:xfrm>
          <a:prstGeom prst="round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8" name="TextBox 57"/>
          <p:cNvSpPr txBox="1"/>
          <p:nvPr>
            <p:custDataLst>
              <p:tags r:id="rId8"/>
            </p:custDataLst>
          </p:nvPr>
        </p:nvSpPr>
        <p:spPr>
          <a:xfrm>
            <a:off x="3990057" y="4959517"/>
            <a:ext cx="1259693" cy="489500"/>
          </a:xfrm>
          <a:prstGeom prst="roundRect">
            <a:avLst/>
          </a:prstGeom>
          <a:noFill/>
        </p:spPr>
        <p:txBody>
          <a:bodyPr wrap="square" rtlCol="0" anchor="ctr" anchorCtr="0">
            <a:normAutofit fontScale="80000" lnSpcReduction="100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《百年孤独》</a:t>
            </a:r>
          </a:p>
        </p:txBody>
      </p:sp>
      <p:sp>
        <p:nvSpPr>
          <p:cNvPr id="61" name="Rounded Rectangle 22"/>
          <p:cNvSpPr/>
          <p:nvPr>
            <p:custDataLst>
              <p:tags r:id="rId9"/>
            </p:custDataLst>
          </p:nvPr>
        </p:nvSpPr>
        <p:spPr>
          <a:xfrm>
            <a:off x="5735791" y="4058180"/>
            <a:ext cx="1590444" cy="1590445"/>
          </a:xfrm>
          <a:prstGeom prst="roundRect">
            <a:avLst/>
          </a:prstGeom>
          <a:solidFill>
            <a:srgbClr val="1F74A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5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TextBox 61"/>
          <p:cNvSpPr txBox="1"/>
          <p:nvPr>
            <p:custDataLst>
              <p:tags r:id="rId10"/>
            </p:custDataLst>
          </p:nvPr>
        </p:nvSpPr>
        <p:spPr>
          <a:xfrm>
            <a:off x="5907734" y="4954285"/>
            <a:ext cx="1259693" cy="489500"/>
          </a:xfrm>
          <a:prstGeom prst="roundRect">
            <a:avLst/>
          </a:prstGeom>
          <a:noFill/>
        </p:spPr>
        <p:txBody>
          <a:bodyPr wrap="square" rtlCol="0" anchor="ctr" anchorCtr="0">
            <a:normAutofit fontScale="80000" lnSpcReduction="100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《老人与海》</a:t>
            </a:r>
          </a:p>
        </p:txBody>
      </p:sp>
      <p:sp>
        <p:nvSpPr>
          <p:cNvPr id="79" name="TextBox 78"/>
          <p:cNvSpPr txBox="1"/>
          <p:nvPr>
            <p:custDataLst>
              <p:tags r:id="rId11"/>
            </p:custDataLst>
          </p:nvPr>
        </p:nvSpPr>
        <p:spPr>
          <a:xfrm>
            <a:off x="955392" y="2182992"/>
            <a:ext cx="2578332" cy="339952"/>
          </a:xfrm>
          <a:prstGeom prst="rect">
            <a:avLst/>
          </a:prstGeom>
          <a:noFill/>
        </p:spPr>
        <p:txBody>
          <a:bodyPr wrap="square" bIns="0" rtlCol="0" anchor="b" anchorCtr="0">
            <a:norm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情感的孤独</a:t>
            </a:r>
          </a:p>
        </p:txBody>
      </p:sp>
      <p:sp>
        <p:nvSpPr>
          <p:cNvPr id="80" name="Rectangle 79"/>
          <p:cNvSpPr/>
          <p:nvPr>
            <p:custDataLst>
              <p:tags r:id="rId12"/>
            </p:custDataLst>
          </p:nvPr>
        </p:nvSpPr>
        <p:spPr>
          <a:xfrm>
            <a:off x="612775" y="2572385"/>
            <a:ext cx="3049270" cy="1765935"/>
          </a:xfrm>
          <a:prstGeom prst="rect">
            <a:avLst/>
          </a:prstGeom>
        </p:spPr>
        <p:style>
          <a:lnRef idx="2">
            <a:schemeClr val="accent1"/>
          </a:lnRef>
          <a:fillRef idx="1">
            <a:schemeClr val="lt1"/>
          </a:fillRef>
          <a:effectRef idx="0">
            <a:schemeClr val="accent1"/>
          </a:effectRef>
          <a:fontRef idx="minor">
            <a:schemeClr val="dk1"/>
          </a:fontRef>
        </p:style>
        <p:txBody>
          <a:bodyPr wrap="square" lIns="82392" tIns="0" rIns="82392" bIns="42843">
            <a:noAutofit/>
          </a:bodyPr>
          <a:lstStyle/>
          <a:p>
            <a:pPr marL="0" marR="0" lvl="0" indent="0" algn="l" defTabSz="571500" rtl="0" eaLnBrk="1" fontAlgn="auto" latinLnBrk="0" hangingPunct="1">
              <a:lnSpc>
                <a:spcPct val="120000"/>
              </a:lnSpc>
              <a:spcBef>
                <a:spcPts val="0"/>
              </a:spcBef>
              <a:spcAft>
                <a:spcPts val="625"/>
              </a:spcAft>
              <a:buClrTx/>
              <a:buSzTx/>
              <a:buFontTx/>
              <a:buNone/>
              <a:tabLst/>
              <a:defRPr/>
            </a:pPr>
            <a:r>
              <a:rPr kumimoji="0" lang="zh-CN" altLang="en-US" sz="1100" b="1" i="0" u="none" strike="noStrike" kern="1200" cap="none" spc="150" normalizeH="0" baseline="0" noProof="0" dirty="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大卫：为失学痛苦，为地位羞耻，因前途无望而忧愁、孤独，没有人给予劝告、建议、鼓励、安慰，孤苦伶仃。成为米考伯家的房客，感受到他们的真挚善良，倾听他们的不易困窘，给予他们实在的帮助，产生患难与共的亲密温情。</a:t>
            </a:r>
          </a:p>
          <a:p>
            <a:pPr marL="0" marR="0" lvl="0" indent="0" algn="l" defTabSz="571500" rtl="0" eaLnBrk="1" fontAlgn="auto" latinLnBrk="0" hangingPunct="1">
              <a:lnSpc>
                <a:spcPct val="120000"/>
              </a:lnSpc>
              <a:spcBef>
                <a:spcPts val="0"/>
              </a:spcBef>
              <a:spcAft>
                <a:spcPts val="625"/>
              </a:spcAft>
              <a:buClrTx/>
              <a:buSzTx/>
              <a:buFontTx/>
              <a:buNone/>
              <a:tabLst/>
              <a:defRPr/>
            </a:pPr>
            <a:endParaRPr kumimoji="0" lang="zh-CN" altLang="en-US" sz="1100" b="1" i="0" u="none" strike="noStrike" kern="1200" cap="none" spc="150" normalizeH="0" baseline="0" noProof="0" dirty="0">
              <a:ln>
                <a:noFill/>
              </a:ln>
              <a:solidFill>
                <a:srgbClr val="1D41D5"/>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81" name="TextBox 80"/>
          <p:cNvSpPr txBox="1"/>
          <p:nvPr>
            <p:custDataLst>
              <p:tags r:id="rId13"/>
            </p:custDataLst>
          </p:nvPr>
        </p:nvSpPr>
        <p:spPr>
          <a:xfrm>
            <a:off x="955391" y="4339340"/>
            <a:ext cx="2578332" cy="339952"/>
          </a:xfrm>
          <a:prstGeom prst="rect">
            <a:avLst/>
          </a:prstGeom>
          <a:noFill/>
        </p:spPr>
        <p:txBody>
          <a:bodyPr wrap="square" bIns="0" rtlCol="0" anchor="b" anchorCtr="0">
            <a:norm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文明的孤独</a:t>
            </a:r>
          </a:p>
        </p:txBody>
      </p:sp>
      <p:sp>
        <p:nvSpPr>
          <p:cNvPr id="83" name="TextBox 82"/>
          <p:cNvSpPr txBox="1"/>
          <p:nvPr>
            <p:custDataLst>
              <p:tags r:id="rId14"/>
            </p:custDataLst>
          </p:nvPr>
        </p:nvSpPr>
        <p:spPr>
          <a:xfrm>
            <a:off x="8150225" y="2000826"/>
            <a:ext cx="2069862" cy="355930"/>
          </a:xfrm>
          <a:prstGeom prst="rect">
            <a:avLst/>
          </a:prstGeom>
          <a:noFill/>
        </p:spPr>
        <p:txBody>
          <a:bodyPr wrap="square" bIns="0" rtlCol="0" anchor="b" anchorCtr="0">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心灵的孤独</a:t>
            </a:r>
          </a:p>
        </p:txBody>
      </p:sp>
      <p:sp>
        <p:nvSpPr>
          <p:cNvPr id="84" name="Rectangle 83"/>
          <p:cNvSpPr/>
          <p:nvPr>
            <p:custDataLst>
              <p:tags r:id="rId15"/>
            </p:custDataLst>
          </p:nvPr>
        </p:nvSpPr>
        <p:spPr>
          <a:xfrm>
            <a:off x="7851925" y="2514236"/>
            <a:ext cx="2835760" cy="1648189"/>
          </a:xfrm>
          <a:prstGeom prst="rect">
            <a:avLst/>
          </a:prstGeom>
        </p:spPr>
        <p:style>
          <a:lnRef idx="2">
            <a:schemeClr val="accent1"/>
          </a:lnRef>
          <a:fillRef idx="1">
            <a:schemeClr val="lt1"/>
          </a:fillRef>
          <a:effectRef idx="0">
            <a:schemeClr val="accent1"/>
          </a:effectRef>
          <a:fontRef idx="minor">
            <a:schemeClr val="dk1"/>
          </a:fontRef>
        </p:style>
        <p:txBody>
          <a:bodyPr wrap="square" lIns="82392" tIns="0" rIns="82392" bIns="42843">
            <a:normAutofit/>
          </a:bodyPr>
          <a:lstStyle/>
          <a:p>
            <a:pPr marL="0" marR="0" lvl="0" indent="0" algn="l" defTabSz="571500" rtl="0" eaLnBrk="1" fontAlgn="auto" latinLnBrk="0" hangingPunct="1">
              <a:lnSpc>
                <a:spcPct val="120000"/>
              </a:lnSpc>
              <a:spcBef>
                <a:spcPts val="0"/>
              </a:spcBef>
              <a:spcAft>
                <a:spcPts val="625"/>
              </a:spcAft>
              <a:buClrTx/>
              <a:buSzTx/>
              <a:buFontTx/>
              <a:buNone/>
              <a:tabLst/>
              <a:defRPr/>
            </a:pPr>
            <a:r>
              <a:rPr kumimoji="0" lang="zh-CN" altLang="en-US" sz="1100" b="1" i="0" u="none" strike="noStrike" kern="1200" cap="none" spc="150" normalizeH="0" baseline="0" noProof="0" dirty="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聂赫留朵夫：隐秘而不光彩的往事，包藏着兽性的自己，得知身负罪孽后苦寻赎罪机会而不得的怅惘，面对甘堕风尘的玛丝洛娃的愧悔，决心以赎罪自赎，冲破精神的罗网，洗刷人性的耻辱。</a:t>
            </a:r>
          </a:p>
          <a:p>
            <a:pPr marL="0" marR="0" lvl="0" indent="0" algn="l" defTabSz="571500" rtl="0" eaLnBrk="1" fontAlgn="auto" latinLnBrk="0" hangingPunct="1">
              <a:lnSpc>
                <a:spcPct val="120000"/>
              </a:lnSpc>
              <a:spcBef>
                <a:spcPts val="0"/>
              </a:spcBef>
              <a:spcAft>
                <a:spcPts val="625"/>
              </a:spcAft>
              <a:buClrTx/>
              <a:buSzTx/>
              <a:buFontTx/>
              <a:buNone/>
              <a:tabLst/>
              <a:defRPr/>
            </a:pPr>
            <a:endParaRPr kumimoji="0" lang="zh-CN" altLang="en-US" sz="1100" b="1" i="0" u="none" strike="noStrike" kern="1200" cap="none" spc="150" normalizeH="0" baseline="0" noProof="0" dirty="0">
              <a:ln>
                <a:noFill/>
              </a:ln>
              <a:solidFill>
                <a:srgbClr val="1D41D5"/>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85" name="TextBox 84"/>
          <p:cNvSpPr txBox="1"/>
          <p:nvPr>
            <p:custDataLst>
              <p:tags r:id="rId16"/>
            </p:custDataLst>
          </p:nvPr>
        </p:nvSpPr>
        <p:spPr>
          <a:xfrm>
            <a:off x="8156446" y="4205210"/>
            <a:ext cx="2627076" cy="339952"/>
          </a:xfrm>
          <a:prstGeom prst="rect">
            <a:avLst/>
          </a:prstGeom>
          <a:noFill/>
        </p:spPr>
        <p:txBody>
          <a:bodyPr wrap="square" bIns="0" rtlCol="0" anchor="b" anchorCtr="0">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650" b="1" i="0" u="none" strike="noStrike" kern="1200" cap="none" spc="30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精神的孤独</a:t>
            </a:r>
          </a:p>
        </p:txBody>
      </p:sp>
      <p:sp>
        <p:nvSpPr>
          <p:cNvPr id="52" name="矩形 51"/>
          <p:cNvSpPr/>
          <p:nvPr>
            <p:custDataLst>
              <p:tags r:id="rId17"/>
            </p:custDataLst>
          </p:nvPr>
        </p:nvSpPr>
        <p:spPr>
          <a:xfrm>
            <a:off x="8102600" y="1064895"/>
            <a:ext cx="47625" cy="146050"/>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Rectangle 83"/>
          <p:cNvSpPr/>
          <p:nvPr>
            <p:custDataLst>
              <p:tags r:id="rId18"/>
            </p:custDataLst>
          </p:nvPr>
        </p:nvSpPr>
        <p:spPr>
          <a:xfrm>
            <a:off x="7579360" y="4665980"/>
            <a:ext cx="3094990" cy="1624330"/>
          </a:xfrm>
          <a:prstGeom prst="rect">
            <a:avLst/>
          </a:prstGeom>
        </p:spPr>
        <p:style>
          <a:lnRef idx="2">
            <a:schemeClr val="accent1"/>
          </a:lnRef>
          <a:fillRef idx="1">
            <a:schemeClr val="lt1"/>
          </a:fillRef>
          <a:effectRef idx="0">
            <a:schemeClr val="accent1"/>
          </a:effectRef>
          <a:fontRef idx="minor">
            <a:schemeClr val="dk1"/>
          </a:fontRef>
        </p:style>
        <p:txBody>
          <a:bodyPr wrap="square" lIns="82392" tIns="0" rIns="82392" bIns="42843">
            <a:normAutofit fontScale="87500" lnSpcReduction="20000"/>
          </a:bodyPr>
          <a:lstStyle/>
          <a:p>
            <a:pPr marL="0" marR="0" lvl="0" indent="0" algn="l" defTabSz="571500" rtl="0" eaLnBrk="1" fontAlgn="auto" latinLnBrk="0" hangingPunct="1">
              <a:lnSpc>
                <a:spcPct val="120000"/>
              </a:lnSpc>
              <a:spcBef>
                <a:spcPts val="0"/>
              </a:spcBef>
              <a:spcAft>
                <a:spcPts val="625"/>
              </a:spcAft>
              <a:buClrTx/>
              <a:buSzTx/>
              <a:buFontTx/>
              <a:buNone/>
              <a:tabLst/>
              <a:defRPr/>
            </a:pPr>
            <a:r>
              <a:rPr kumimoji="0" lang="zh-CN" altLang="en-US"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桑迪亚哥：面向远海，一路向前。面对他人的难以理解，海洋的神秘未知，困境的接踵而至，精神的寂寞孤单，其沉重的孤独感，影射了人类的处境：人在这个世界上是孤独的，无助的。其成长体现在：虽然也有常人的自我怀疑，但总是能用强大的意志做出最不屈的对抗，尽管未能摆脱命运的悲剧，但以</a:t>
            </a:r>
            <a:r>
              <a:rPr kumimoji="0" lang="en-US" altLang="zh-CN"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altLang="en-US"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打不败</a:t>
            </a:r>
            <a:r>
              <a:rPr kumimoji="0" lang="en-US" altLang="zh-CN"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kumimoji="0" lang="zh-CN" altLang="en-US"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的精神捍卫了人类的尊严。大无畏的英雄气概和重压下的保持优雅，是其对人类面对巨大挑战时的精神隐喻。</a:t>
            </a:r>
            <a:endParaRPr kumimoji="0" lang="zh-CN" altLang="en-US" sz="1100" b="1" i="0" u="none" strike="noStrike" kern="1200" cap="none" spc="150" normalizeH="0" baseline="0" noProof="0">
              <a:ln>
                <a:noFill/>
              </a:ln>
              <a:solidFill>
                <a:srgbClr val="1D41D5"/>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5" name="Rectangle 83"/>
          <p:cNvSpPr/>
          <p:nvPr>
            <p:custDataLst>
              <p:tags r:id="rId19"/>
            </p:custDataLst>
          </p:nvPr>
        </p:nvSpPr>
        <p:spPr>
          <a:xfrm>
            <a:off x="612140" y="4725035"/>
            <a:ext cx="3094990" cy="1624330"/>
          </a:xfrm>
          <a:prstGeom prst="rect">
            <a:avLst/>
          </a:prstGeom>
        </p:spPr>
        <p:style>
          <a:lnRef idx="2">
            <a:schemeClr val="accent1"/>
          </a:lnRef>
          <a:fillRef idx="1">
            <a:schemeClr val="lt1"/>
          </a:fillRef>
          <a:effectRef idx="0">
            <a:schemeClr val="accent1"/>
          </a:effectRef>
          <a:fontRef idx="minor">
            <a:schemeClr val="dk1"/>
          </a:fontRef>
        </p:style>
        <p:txBody>
          <a:bodyPr wrap="square" lIns="82392" tIns="0" rIns="82392" bIns="42843">
            <a:normAutofit fontScale="92500"/>
          </a:bodyPr>
          <a:lstStyle/>
          <a:p>
            <a:pPr marL="0" marR="0" lvl="0" indent="0" algn="l" defTabSz="571500" rtl="0" eaLnBrk="1" fontAlgn="auto" latinLnBrk="0" hangingPunct="1">
              <a:lnSpc>
                <a:spcPct val="120000"/>
              </a:lnSpc>
              <a:spcBef>
                <a:spcPts val="0"/>
              </a:spcBef>
              <a:spcAft>
                <a:spcPts val="625"/>
              </a:spcAft>
              <a:buClrTx/>
              <a:buSzTx/>
              <a:buFontTx/>
              <a:buNone/>
              <a:tabLst/>
              <a:defRPr/>
            </a:pPr>
            <a:r>
              <a:rPr kumimoji="0" lang="zh-CN" altLang="en-US" sz="1100" b="1" i="0" u="none" strike="noStrike" kern="1200" cap="none" spc="150" normalizeH="0" baseline="0" noProof="0">
                <a:ln>
                  <a:noFill/>
                </a:ln>
                <a:solidFill>
                  <a:sysClr val="window" lastClr="FFFFFF">
                    <a:lumMod val="50000"/>
                  </a:sys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马孔多：封闭的环境被迫打开，面对猝不及防的开放，找不到自己的定位和坐标，如果选择融入，就意味着消融自我；如果选择封闭，就意味着落后消亡。选择的背后是迷茫，有无所适从，有不知所措，又无法获得理解和帮助，如果能够找到破解之路，必然实现成长，如果找不到也是一种宿命。有些成长可以实现，有些成长无法破解。</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82D4EC-16DD-4EC0-8B51-1B90BC683CF4}"/>
              </a:ext>
            </a:extLst>
          </p:cNvPr>
          <p:cNvSpPr>
            <a:spLocks noGrp="1"/>
          </p:cNvSpPr>
          <p:nvPr>
            <p:ph type="title"/>
          </p:nvPr>
        </p:nvSpPr>
        <p:spPr/>
        <p:txBody>
          <a:bodyPr>
            <a:noAutofit/>
          </a:bodyPr>
          <a:lstStyle/>
          <a:p>
            <a:r>
              <a:rPr lang="zh-CN" altLang="en-US" sz="3600" dirty="0"/>
              <a:t>研究性作业：</a:t>
            </a:r>
          </a:p>
        </p:txBody>
      </p:sp>
      <p:sp>
        <p:nvSpPr>
          <p:cNvPr id="3" name="内容占位符 2">
            <a:extLst>
              <a:ext uri="{FF2B5EF4-FFF2-40B4-BE49-F238E27FC236}">
                <a16:creationId xmlns:a16="http://schemas.microsoft.com/office/drawing/2014/main" id="{791657E1-D866-4482-9E29-2C638B8BF0B7}"/>
              </a:ext>
            </a:extLst>
          </p:cNvPr>
          <p:cNvSpPr>
            <a:spLocks noGrp="1"/>
          </p:cNvSpPr>
          <p:nvPr>
            <p:ph idx="1"/>
          </p:nvPr>
        </p:nvSpPr>
        <p:spPr/>
        <p:txBody>
          <a:bodyPr/>
          <a:lstStyle/>
          <a:p>
            <a:pPr algn="l"/>
            <a:r>
              <a:rPr lang="zh-CN" altLang="en-US" sz="3200" dirty="0"/>
              <a:t>尝试比较“米考伯主义”与“阿</a:t>
            </a:r>
            <a:r>
              <a:rPr lang="en-US" altLang="zh-CN" sz="3200" dirty="0"/>
              <a:t>Q</a:t>
            </a:r>
            <a:r>
              <a:rPr lang="zh-CN" altLang="en-US" sz="3200" dirty="0"/>
              <a:t>精神胜利法”、“玛丝洛娃”与“鲁侍萍”、“老人”与“夸父”、“马孔多”与“汉家寨”的相同和差异之处，并思考差异背后的文化因素。</a:t>
            </a:r>
            <a:endParaRPr lang="en-US" altLang="zh-CN" sz="3200" dirty="0">
              <a:highlight>
                <a:srgbClr val="FFFF00"/>
              </a:highlight>
            </a:endParaRPr>
          </a:p>
          <a:p>
            <a:pPr marL="0" indent="0" algn="l">
              <a:buNone/>
            </a:pPr>
            <a:endParaRPr lang="zh-CN" altLang="en-US" dirty="0"/>
          </a:p>
        </p:txBody>
      </p:sp>
    </p:spTree>
    <p:extLst>
      <p:ext uri="{BB962C8B-B14F-4D97-AF65-F5344CB8AC3E}">
        <p14:creationId xmlns:p14="http://schemas.microsoft.com/office/powerpoint/2010/main" val="11406153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fontScale="92500" lnSpcReduction="10000"/>
          </a:bodyPr>
          <a:lstStyle/>
          <a:p>
            <a:pPr marL="0" indent="0">
              <a:buNone/>
            </a:pPr>
            <a:r>
              <a:rPr lang="zh-CN" altLang="en-US" sz="3200" dirty="0">
                <a:highlight>
                  <a:srgbClr val="FFFF00"/>
                </a:highlight>
              </a:rPr>
              <a:t>有价值的思考角度一</a:t>
            </a:r>
            <a:r>
              <a:rPr lang="zh-CN" altLang="en-US" sz="3200" dirty="0"/>
              <a:t>：</a:t>
            </a:r>
            <a:endParaRPr lang="en-US" altLang="zh-CN" sz="3200" dirty="0"/>
          </a:p>
          <a:p>
            <a:pPr marL="0" indent="0">
              <a:buNone/>
            </a:pPr>
            <a:r>
              <a:rPr lang="en-US" altLang="zh-CN" sz="3200" dirty="0"/>
              <a:t>    </a:t>
            </a:r>
            <a:r>
              <a:rPr lang="zh-CN" altLang="en-US" sz="3200" dirty="0"/>
              <a:t>从比较文学“影响研究”的角度分析作品的文学价值、文化价值、传播价值</a:t>
            </a:r>
            <a:endParaRPr lang="en-US" altLang="zh-CN" sz="3200" dirty="0"/>
          </a:p>
          <a:p>
            <a:pPr marL="0" indent="0">
              <a:buNone/>
            </a:pPr>
            <a:r>
              <a:rPr lang="en-US" altLang="zh-CN" sz="3200" dirty="0"/>
              <a:t>    </a:t>
            </a:r>
          </a:p>
          <a:p>
            <a:pPr marL="0" indent="0">
              <a:buNone/>
            </a:pPr>
            <a:r>
              <a:rPr lang="zh-CN" altLang="en-US" sz="3200" dirty="0"/>
              <a:t>何为比较文学“影响研究”？</a:t>
            </a:r>
            <a:endParaRPr lang="en-US" altLang="zh-CN" sz="3200" dirty="0"/>
          </a:p>
          <a:p>
            <a:pPr marL="0" indent="0">
              <a:buNone/>
            </a:pPr>
            <a:r>
              <a:rPr lang="zh-CN" altLang="en-US" sz="2400" b="0" i="0" dirty="0">
                <a:solidFill>
                  <a:srgbClr val="333333"/>
                </a:solidFill>
                <a:effectLst/>
                <a:highlight>
                  <a:srgbClr val="F5F5F5"/>
                </a:highlight>
                <a:latin typeface="Helvetica Neue"/>
              </a:rPr>
              <a:t>          </a:t>
            </a:r>
            <a:r>
              <a:rPr lang="zh-CN" altLang="en-US" sz="3200" b="0" i="0" dirty="0">
                <a:solidFill>
                  <a:srgbClr val="333333"/>
                </a:solidFill>
                <a:effectLst/>
                <a:highlight>
                  <a:srgbClr val="F5F5F5"/>
                </a:highlight>
                <a:latin typeface="Helvetica Neue"/>
              </a:rPr>
              <a:t>对不</a:t>
            </a:r>
            <a:r>
              <a:rPr lang="zh-CN" altLang="en-US" sz="3200" dirty="0"/>
              <a:t>同民族、不同国家之间有事实联系的、相互影响的文学</a:t>
            </a:r>
            <a:endParaRPr lang="en-US" altLang="zh-CN" sz="3200" dirty="0"/>
          </a:p>
          <a:p>
            <a:pPr marL="0" indent="0">
              <a:buNone/>
            </a:pPr>
            <a:r>
              <a:rPr lang="zh-CN" altLang="en-US" sz="3200" dirty="0"/>
              <a:t>现象进行研究</a:t>
            </a:r>
            <a:endParaRPr lang="en-US" altLang="zh-CN" sz="3200" dirty="0"/>
          </a:p>
          <a:p>
            <a:pPr marL="0" indent="0">
              <a:buNone/>
            </a:pPr>
            <a:r>
              <a:rPr lang="en-US" altLang="zh-CN" sz="3200" dirty="0"/>
              <a:t>    </a:t>
            </a:r>
          </a:p>
          <a:p>
            <a:pPr marL="0" indent="0">
              <a:buNone/>
            </a:pPr>
            <a:r>
              <a:rPr lang="en-US" altLang="zh-CN" sz="3200" dirty="0"/>
              <a:t>    </a:t>
            </a:r>
            <a:r>
              <a:rPr lang="zh-CN" altLang="en-US" sz="3200" dirty="0"/>
              <a:t>本单元中的四篇文章都与中国现当代文学之间存在着事实联</a:t>
            </a:r>
            <a:endParaRPr lang="en-US" altLang="zh-CN" sz="3200" dirty="0"/>
          </a:p>
          <a:p>
            <a:pPr marL="0" indent="0">
              <a:buNone/>
            </a:pPr>
            <a:r>
              <a:rPr lang="zh-CN" altLang="en-US" sz="3200" dirty="0"/>
              <a:t>系和影响关系，可以通过</a:t>
            </a:r>
            <a:r>
              <a:rPr lang="zh-CN" altLang="en-US" sz="3200" dirty="0">
                <a:solidFill>
                  <a:srgbClr val="FF0000"/>
                </a:solidFill>
              </a:rPr>
              <a:t>比较阅读</a:t>
            </a:r>
            <a:r>
              <a:rPr lang="zh-CN" altLang="en-US" sz="3200" dirty="0"/>
              <a:t>的方式，让外国文学的学习助</a:t>
            </a:r>
            <a:endParaRPr lang="en-US" altLang="zh-CN" sz="3200" dirty="0"/>
          </a:p>
          <a:p>
            <a:pPr marL="0" indent="0">
              <a:buNone/>
            </a:pPr>
            <a:r>
              <a:rPr lang="zh-CN" altLang="en-US" sz="3200" dirty="0"/>
              <a:t>力中国文学的学习，从而使本单元更加落地</a:t>
            </a: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8553567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graphicFrame>
        <p:nvGraphicFramePr>
          <p:cNvPr id="4" name="表格 3">
            <a:extLst>
              <a:ext uri="{FF2B5EF4-FFF2-40B4-BE49-F238E27FC236}">
                <a16:creationId xmlns:a16="http://schemas.microsoft.com/office/drawing/2014/main" id="{5B414B94-7189-C6C7-6D50-3A8D50730E9A}"/>
              </a:ext>
            </a:extLst>
          </p:cNvPr>
          <p:cNvGraphicFramePr>
            <a:graphicFrameLocks noGrp="1"/>
          </p:cNvGraphicFramePr>
          <p:nvPr>
            <p:extLst>
              <p:ext uri="{D42A27DB-BD31-4B8C-83A1-F6EECF244321}">
                <p14:modId xmlns:p14="http://schemas.microsoft.com/office/powerpoint/2010/main" val="1527386697"/>
              </p:ext>
            </p:extLst>
          </p:nvPr>
        </p:nvGraphicFramePr>
        <p:xfrm>
          <a:off x="0" y="1144840"/>
          <a:ext cx="11161713" cy="6150640"/>
        </p:xfrm>
        <a:graphic>
          <a:graphicData uri="http://schemas.openxmlformats.org/drawingml/2006/table">
            <a:tbl>
              <a:tblPr firstRow="1" bandRow="1">
                <a:tableStyleId>{5C22544A-7EE6-4342-B048-85BDC9FD1C3A}</a:tableStyleId>
              </a:tblPr>
              <a:tblGrid>
                <a:gridCol w="2167277">
                  <a:extLst>
                    <a:ext uri="{9D8B030D-6E8A-4147-A177-3AD203B41FA5}">
                      <a16:colId xmlns:a16="http://schemas.microsoft.com/office/drawing/2014/main" val="3045062148"/>
                    </a:ext>
                  </a:extLst>
                </a:gridCol>
                <a:gridCol w="1589336">
                  <a:extLst>
                    <a:ext uri="{9D8B030D-6E8A-4147-A177-3AD203B41FA5}">
                      <a16:colId xmlns:a16="http://schemas.microsoft.com/office/drawing/2014/main" val="3615297842"/>
                    </a:ext>
                  </a:extLst>
                </a:gridCol>
                <a:gridCol w="7405100">
                  <a:extLst>
                    <a:ext uri="{9D8B030D-6E8A-4147-A177-3AD203B41FA5}">
                      <a16:colId xmlns:a16="http://schemas.microsoft.com/office/drawing/2014/main" val="192840589"/>
                    </a:ext>
                  </a:extLst>
                </a:gridCol>
              </a:tblGrid>
              <a:tr h="558816">
                <a:tc>
                  <a:txBody>
                    <a:bodyPr/>
                    <a:lstStyle/>
                    <a:p>
                      <a:r>
                        <a:rPr lang="zh-CN" altLang="en-US" sz="2400" dirty="0">
                          <a:latin typeface="黑体" panose="02010609060101010101" pitchFamily="49" charset="-122"/>
                          <a:ea typeface="黑体" panose="02010609060101010101" pitchFamily="49" charset="-122"/>
                        </a:rPr>
                        <a:t>外国作品篇名</a:t>
                      </a:r>
                    </a:p>
                  </a:txBody>
                  <a:tcPr/>
                </a:tc>
                <a:tc>
                  <a:txBody>
                    <a:bodyPr/>
                    <a:lstStyle/>
                    <a:p>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作者</a:t>
                      </a:r>
                    </a:p>
                  </a:txBody>
                  <a:tcPr/>
                </a:tc>
                <a:tc>
                  <a:txBody>
                    <a:bodyPr/>
                    <a:lstStyle/>
                    <a:p>
                      <a:pPr algn="ctr"/>
                      <a:r>
                        <a:rPr lang="zh-CN" altLang="en-US" sz="2400" dirty="0">
                          <a:latin typeface="黑体" panose="02010609060101010101" pitchFamily="49" charset="-122"/>
                          <a:ea typeface="黑体" panose="02010609060101010101" pitchFamily="49" charset="-122"/>
                        </a:rPr>
                        <a:t>对中国现当代文学的影响</a:t>
                      </a:r>
                    </a:p>
                  </a:txBody>
                  <a:tcPr/>
                </a:tc>
                <a:extLst>
                  <a:ext uri="{0D108BD9-81ED-4DB2-BD59-A6C34878D82A}">
                    <a16:rowId xmlns:a16="http://schemas.microsoft.com/office/drawing/2014/main" val="1099240449"/>
                  </a:ext>
                </a:extLst>
              </a:tr>
              <a:tr h="926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kern="1200" dirty="0">
                        <a:solidFill>
                          <a:schemeClr val="dk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kern="1200" dirty="0">
                          <a:solidFill>
                            <a:schemeClr val="dk1"/>
                          </a:solidFill>
                          <a:latin typeface="黑体" panose="02010609060101010101" pitchFamily="49" charset="-122"/>
                          <a:ea typeface="黑体" panose="02010609060101010101" pitchFamily="49" charset="-122"/>
                          <a:cs typeface="+mn-cs"/>
                        </a:rPr>
                        <a:t>《</a:t>
                      </a:r>
                      <a:r>
                        <a:rPr lang="zh-CN" altLang="en-US" sz="2800" kern="1200" dirty="0">
                          <a:solidFill>
                            <a:schemeClr val="dk1"/>
                          </a:solidFill>
                          <a:latin typeface="黑体" panose="02010609060101010101" pitchFamily="49" charset="-122"/>
                          <a:ea typeface="黑体" panose="02010609060101010101" pitchFamily="49" charset="-122"/>
                          <a:cs typeface="+mn-cs"/>
                        </a:rPr>
                        <a:t>玩偶之家</a:t>
                      </a:r>
                      <a:r>
                        <a:rPr lang="en-US" altLang="zh-CN" sz="2800" kern="1200" dirty="0">
                          <a:solidFill>
                            <a:schemeClr val="dk1"/>
                          </a:solidFill>
                          <a:latin typeface="黑体" panose="02010609060101010101" pitchFamily="49" charset="-122"/>
                          <a:ea typeface="黑体" panose="02010609060101010101" pitchFamily="49"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2800" kern="1200" dirty="0">
                        <a:solidFill>
                          <a:schemeClr val="dk1"/>
                        </a:solidFill>
                        <a:latin typeface="黑体" panose="02010609060101010101" pitchFamily="49" charset="-122"/>
                        <a:ea typeface="黑体" panose="02010609060101010101" pitchFamily="49" charset="-122"/>
                        <a:cs typeface="+mn-cs"/>
                      </a:endParaRPr>
                    </a:p>
                  </a:txBody>
                  <a:tcPr/>
                </a:tc>
                <a:tc>
                  <a:txBody>
                    <a:bodyPr/>
                    <a:lstStyle/>
                    <a:p>
                      <a:endParaRPr lang="en-US" altLang="zh-CN" sz="1800" kern="1200" dirty="0">
                        <a:solidFill>
                          <a:schemeClr val="dk1"/>
                        </a:solidFill>
                        <a:latin typeface="+mn-lt"/>
                        <a:ea typeface="+mn-ea"/>
                        <a:cs typeface="+mn-cs"/>
                      </a:endParaRPr>
                    </a:p>
                    <a:p>
                      <a:r>
                        <a:rPr lang="en-US" altLang="zh-CN" sz="2800" kern="1200" dirty="0">
                          <a:solidFill>
                            <a:schemeClr val="dk1"/>
                          </a:solidFill>
                          <a:latin typeface="+mn-lt"/>
                          <a:ea typeface="+mn-ea"/>
                          <a:cs typeface="+mn-cs"/>
                        </a:rPr>
                        <a:t>  </a:t>
                      </a:r>
                      <a:r>
                        <a:rPr lang="zh-CN" altLang="en-US" sz="2800" b="1" kern="1200" dirty="0">
                          <a:solidFill>
                            <a:schemeClr val="dk1"/>
                          </a:solidFill>
                          <a:latin typeface="华文仿宋" panose="02010600040101010101" pitchFamily="2" charset="-122"/>
                          <a:ea typeface="华文仿宋" panose="02010600040101010101" pitchFamily="2" charset="-122"/>
                          <a:cs typeface="+mn-cs"/>
                        </a:rPr>
                        <a:t>易卜生</a:t>
                      </a:r>
                    </a:p>
                  </a:txBody>
                  <a:tcPr/>
                </a:tc>
                <a:tc>
                  <a:txBody>
                    <a:bodyPr/>
                    <a:lstStyle/>
                    <a:p>
                      <a:r>
                        <a:rPr lang="zh-CN" altLang="en-US" sz="2400" b="1" dirty="0">
                          <a:latin typeface="楷体" panose="02010609060101010101" pitchFamily="49" charset="-122"/>
                          <a:ea typeface="楷体" panose="02010609060101010101" pitchFamily="49" charset="-122"/>
                        </a:rPr>
                        <a:t>对曹禺产生了影响，他创作出了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雷雨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中的繁漪形象；对鲁迅产生了影响，他思考“娜拉出走之后”会如何？创作小说</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伤逝</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3347440386"/>
                  </a:ext>
                </a:extLst>
              </a:tr>
              <a:tr h="993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kern="1200" dirty="0">
                        <a:solidFill>
                          <a:schemeClr val="dk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kern="1200" dirty="0">
                          <a:solidFill>
                            <a:schemeClr val="dk1"/>
                          </a:solidFill>
                          <a:latin typeface="黑体" panose="02010609060101010101" pitchFamily="49" charset="-122"/>
                          <a:ea typeface="黑体" panose="02010609060101010101" pitchFamily="49" charset="-122"/>
                          <a:cs typeface="+mn-cs"/>
                        </a:rPr>
                        <a:t>  《</a:t>
                      </a:r>
                      <a:r>
                        <a:rPr lang="zh-CN" altLang="en-US" sz="2800" kern="1200" dirty="0">
                          <a:solidFill>
                            <a:schemeClr val="dk1"/>
                          </a:solidFill>
                          <a:latin typeface="黑体" panose="02010609060101010101" pitchFamily="49" charset="-122"/>
                          <a:ea typeface="黑体" panose="02010609060101010101" pitchFamily="49" charset="-122"/>
                          <a:cs typeface="+mn-cs"/>
                        </a:rPr>
                        <a:t>迷娘</a:t>
                      </a:r>
                      <a:r>
                        <a:rPr lang="en-US" altLang="zh-CN" sz="2800" kern="1200" dirty="0">
                          <a:solidFill>
                            <a:schemeClr val="dk1"/>
                          </a:solidFill>
                          <a:latin typeface="黑体" panose="02010609060101010101" pitchFamily="49" charset="-122"/>
                          <a:ea typeface="黑体" panose="02010609060101010101" pitchFamily="49" charset="-122"/>
                          <a:cs typeface="+mn-cs"/>
                        </a:rPr>
                        <a:t>》</a:t>
                      </a:r>
                    </a:p>
                    <a:p>
                      <a:endParaRPr lang="en-US" altLang="zh-CN" dirty="0"/>
                    </a:p>
                  </a:txBody>
                  <a:tcPr/>
                </a:tc>
                <a:tc>
                  <a:txBody>
                    <a:bodyPr/>
                    <a:lstStyle/>
                    <a:p>
                      <a:endParaRPr lang="en-US" altLang="zh-CN" dirty="0"/>
                    </a:p>
                    <a:p>
                      <a:r>
                        <a:rPr lang="en-US" altLang="zh-CN" sz="2800" b="1" kern="1200" dirty="0">
                          <a:solidFill>
                            <a:schemeClr val="dk1"/>
                          </a:solidFill>
                          <a:latin typeface="华文仿宋" panose="02010600040101010101" pitchFamily="2" charset="-122"/>
                          <a:ea typeface="华文仿宋" panose="02010600040101010101" pitchFamily="2" charset="-122"/>
                          <a:cs typeface="+mn-cs"/>
                        </a:rPr>
                        <a:t>    </a:t>
                      </a:r>
                      <a:r>
                        <a:rPr lang="zh-CN" altLang="en-US" sz="2800" b="1" kern="1200" dirty="0">
                          <a:solidFill>
                            <a:schemeClr val="dk1"/>
                          </a:solidFill>
                          <a:latin typeface="华文仿宋" panose="02010600040101010101" pitchFamily="2" charset="-122"/>
                          <a:ea typeface="华文仿宋" panose="02010600040101010101" pitchFamily="2" charset="-122"/>
                          <a:cs typeface="+mn-cs"/>
                        </a:rPr>
                        <a:t>歌德</a:t>
                      </a:r>
                    </a:p>
                  </a:txBody>
                  <a:tcPr/>
                </a:tc>
                <a:tc>
                  <a:txBody>
                    <a:bodyPr/>
                    <a:lstStyle/>
                    <a:p>
                      <a:r>
                        <a:rPr lang="zh-CN" altLang="en-US" sz="2400" b="1" kern="1200" dirty="0">
                          <a:solidFill>
                            <a:schemeClr val="dk1"/>
                          </a:solidFill>
                          <a:latin typeface="隶书" panose="02010509060101010101" pitchFamily="49" charset="-122"/>
                          <a:ea typeface="隶书" panose="02010509060101010101" pitchFamily="49" charset="-122"/>
                          <a:cs typeface="+mn-cs"/>
                        </a:rPr>
                        <a:t>田汉将</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迷娘</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创造性地翻译成了</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梅娘曲</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，后根据“迷娘”形象创作了短剧</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眉娘</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；陈鲤庭、崔嵬改编的街头剧</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放下你的鞭子</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中，根据“眉娘”形象创作了“香姐”形象</a:t>
                      </a:r>
                    </a:p>
                  </a:txBody>
                  <a:tcPr/>
                </a:tc>
                <a:extLst>
                  <a:ext uri="{0D108BD9-81ED-4DB2-BD59-A6C34878D82A}">
                    <a16:rowId xmlns:a16="http://schemas.microsoft.com/office/drawing/2014/main" val="1952442314"/>
                  </a:ext>
                </a:extLst>
              </a:tr>
              <a:tr h="133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kern="1200" dirty="0">
                        <a:solidFill>
                          <a:schemeClr val="dk1"/>
                        </a:solidFill>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kern="1200" dirty="0">
                          <a:solidFill>
                            <a:schemeClr val="dk1"/>
                          </a:solidFill>
                          <a:latin typeface="黑体" panose="02010609060101010101" pitchFamily="49" charset="-122"/>
                          <a:ea typeface="黑体" panose="02010609060101010101" pitchFamily="49" charset="-122"/>
                          <a:cs typeface="+mn-cs"/>
                        </a:rPr>
                        <a:t> 《</a:t>
                      </a:r>
                      <a:r>
                        <a:rPr lang="zh-CN" altLang="en-US" sz="2800" kern="1200" dirty="0">
                          <a:solidFill>
                            <a:schemeClr val="dk1"/>
                          </a:solidFill>
                          <a:latin typeface="黑体" panose="02010609060101010101" pitchFamily="49" charset="-122"/>
                          <a:ea typeface="黑体" panose="02010609060101010101" pitchFamily="49" charset="-122"/>
                          <a:cs typeface="+mn-cs"/>
                        </a:rPr>
                        <a:t>致大海</a:t>
                      </a:r>
                      <a:r>
                        <a:rPr lang="en-US" altLang="zh-CN" sz="2800" kern="1200" dirty="0">
                          <a:solidFill>
                            <a:schemeClr val="dk1"/>
                          </a:solidFill>
                          <a:latin typeface="黑体" panose="02010609060101010101" pitchFamily="49" charset="-122"/>
                          <a:ea typeface="黑体" panose="02010609060101010101" pitchFamily="49" charset="-122"/>
                          <a:cs typeface="+mn-cs"/>
                        </a:rPr>
                        <a:t>》</a:t>
                      </a:r>
                      <a:endParaRPr lang="zh-CN" altLang="en-US" sz="2800" kern="1200" dirty="0">
                        <a:solidFill>
                          <a:schemeClr val="dk1"/>
                        </a:solidFill>
                        <a:latin typeface="黑体" panose="02010609060101010101" pitchFamily="49" charset="-122"/>
                        <a:ea typeface="黑体" panose="02010609060101010101" pitchFamily="49" charset="-122"/>
                        <a:cs typeface="+mn-cs"/>
                      </a:endParaRPr>
                    </a:p>
                    <a:p>
                      <a:endParaRPr lang="en-US" altLang="zh-CN" dirty="0"/>
                    </a:p>
                  </a:txBody>
                  <a:tcPr/>
                </a:tc>
                <a:tc>
                  <a:txBody>
                    <a:bodyPr/>
                    <a:lstStyle/>
                    <a:p>
                      <a:endParaRPr lang="en-US" altLang="zh-CN" sz="2800" dirty="0"/>
                    </a:p>
                    <a:p>
                      <a:pPr marL="0" algn="l" defTabSz="914400" rtl="0" eaLnBrk="1" latinLnBrk="0" hangingPunct="1"/>
                      <a:r>
                        <a:rPr lang="zh-CN" altLang="en-US" sz="2800" b="1" kern="1200" dirty="0">
                          <a:solidFill>
                            <a:schemeClr val="dk1"/>
                          </a:solidFill>
                          <a:latin typeface="华文仿宋" panose="02010600040101010101" pitchFamily="2" charset="-122"/>
                          <a:ea typeface="华文仿宋" panose="02010600040101010101" pitchFamily="2" charset="-122"/>
                          <a:cs typeface="+mn-cs"/>
                        </a:rPr>
                        <a:t>  普希金</a:t>
                      </a:r>
                      <a:endParaRPr lang="en-US" altLang="zh-CN" sz="2800" b="1" kern="1200" dirty="0">
                        <a:solidFill>
                          <a:schemeClr val="dk1"/>
                        </a:solidFill>
                        <a:latin typeface="华文仿宋" panose="02010600040101010101" pitchFamily="2" charset="-122"/>
                        <a:ea typeface="华文仿宋" panose="02010600040101010101" pitchFamily="2" charset="-122"/>
                        <a:cs typeface="+mn-cs"/>
                      </a:endParaRPr>
                    </a:p>
                  </a:txBody>
                  <a:tcPr/>
                </a:tc>
                <a:tc>
                  <a:txBody>
                    <a:bodyPr/>
                    <a:lstStyle/>
                    <a:p>
                      <a:r>
                        <a:rPr lang="zh-CN" altLang="en-US" sz="2400" b="1" kern="1200" dirty="0">
                          <a:solidFill>
                            <a:schemeClr val="dk1"/>
                          </a:solidFill>
                          <a:latin typeface="楷体" panose="02010609060101010101" pitchFamily="49" charset="-122"/>
                          <a:ea typeface="楷体" panose="02010609060101010101" pitchFamily="49" charset="-122"/>
                          <a:cs typeface="+mn-cs"/>
                        </a:rPr>
                        <a:t>郭小川、舒婷、孙静轩等诗人模仿普希金的构思，创作了不少同名诗作</a:t>
                      </a:r>
                      <a:r>
                        <a:rPr lang="en-US" altLang="zh-CN" sz="2400" b="1" kern="1200" dirty="0">
                          <a:solidFill>
                            <a:schemeClr val="dk1"/>
                          </a:solidFill>
                          <a:latin typeface="楷体" panose="02010609060101010101" pitchFamily="49" charset="-122"/>
                          <a:ea typeface="楷体" panose="02010609060101010101" pitchFamily="49" charset="-122"/>
                          <a:cs typeface="+mn-cs"/>
                        </a:rPr>
                        <a:t>《</a:t>
                      </a:r>
                      <a:r>
                        <a:rPr lang="zh-CN" altLang="en-US" sz="2400" b="1" kern="1200" dirty="0">
                          <a:solidFill>
                            <a:schemeClr val="dk1"/>
                          </a:solidFill>
                          <a:latin typeface="楷体" panose="02010609060101010101" pitchFamily="49" charset="-122"/>
                          <a:ea typeface="楷体" panose="02010609060101010101" pitchFamily="49" charset="-122"/>
                          <a:cs typeface="+mn-cs"/>
                        </a:rPr>
                        <a:t>致大海</a:t>
                      </a:r>
                      <a:r>
                        <a:rPr lang="en-US" altLang="zh-CN" sz="2400" b="1" kern="1200" dirty="0">
                          <a:solidFill>
                            <a:schemeClr val="dk1"/>
                          </a:solidFill>
                          <a:latin typeface="楷体" panose="02010609060101010101" pitchFamily="49" charset="-122"/>
                          <a:ea typeface="楷体" panose="02010609060101010101" pitchFamily="49" charset="-122"/>
                          <a:cs typeface="+mn-cs"/>
                        </a:rPr>
                        <a:t>》</a:t>
                      </a:r>
                      <a:r>
                        <a:rPr lang="zh-CN" altLang="en-US" sz="2400" b="1" kern="1200" dirty="0">
                          <a:solidFill>
                            <a:schemeClr val="dk1"/>
                          </a:solidFill>
                          <a:latin typeface="楷体" panose="02010609060101010101" pitchFamily="49" charset="-122"/>
                          <a:ea typeface="楷体" panose="02010609060101010101" pitchFamily="49" charset="-122"/>
                          <a:cs typeface="+mn-cs"/>
                        </a:rPr>
                        <a:t>，其中部分诗篇几乎是普希金作品的汉语阐述</a:t>
                      </a:r>
                    </a:p>
                  </a:txBody>
                  <a:tcPr/>
                </a:tc>
                <a:extLst>
                  <a:ext uri="{0D108BD9-81ED-4DB2-BD59-A6C34878D82A}">
                    <a16:rowId xmlns:a16="http://schemas.microsoft.com/office/drawing/2014/main" val="3230311283"/>
                  </a:ext>
                </a:extLst>
              </a:tr>
              <a:tr h="133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kern="1200" dirty="0">
                          <a:solidFill>
                            <a:schemeClr val="dk1"/>
                          </a:solidFill>
                          <a:latin typeface="黑体" panose="02010609060101010101" pitchFamily="49" charset="-122"/>
                          <a:ea typeface="黑体" panose="02010609060101010101" pitchFamily="49" charset="-122"/>
                          <a:cs typeface="+mn-cs"/>
                        </a:rPr>
                        <a:t>《</a:t>
                      </a:r>
                      <a:r>
                        <a:rPr lang="zh-CN" altLang="en-US" sz="2800" kern="1200" dirty="0">
                          <a:solidFill>
                            <a:schemeClr val="dk1"/>
                          </a:solidFill>
                          <a:latin typeface="黑体" panose="02010609060101010101" pitchFamily="49" charset="-122"/>
                          <a:ea typeface="黑体" panose="02010609060101010101" pitchFamily="49" charset="-122"/>
                          <a:cs typeface="+mn-cs"/>
                        </a:rPr>
                        <a:t>自己之歌</a:t>
                      </a:r>
                      <a:r>
                        <a:rPr lang="en-US" altLang="zh-CN" sz="2800" kern="1200" dirty="0">
                          <a:solidFill>
                            <a:schemeClr val="dk1"/>
                          </a:solidFill>
                          <a:latin typeface="黑体" panose="02010609060101010101" pitchFamily="49" charset="-122"/>
                          <a:ea typeface="黑体" panose="02010609060101010101" pitchFamily="49" charset="-122"/>
                          <a:cs typeface="+mn-cs"/>
                        </a:rPr>
                        <a:t>》</a:t>
                      </a:r>
                      <a:endParaRPr lang="zh-CN" altLang="en-US" sz="2800" kern="1200" dirty="0">
                        <a:solidFill>
                          <a:schemeClr val="dk1"/>
                        </a:solidFill>
                        <a:latin typeface="黑体" panose="02010609060101010101" pitchFamily="49" charset="-122"/>
                        <a:ea typeface="黑体" panose="02010609060101010101" pitchFamily="49" charset="-122"/>
                        <a:cs typeface="+mn-cs"/>
                      </a:endParaRPr>
                    </a:p>
                    <a:p>
                      <a:endParaRPr lang="en-US" altLang="zh-CN" dirty="0"/>
                    </a:p>
                  </a:txBody>
                  <a:tcPr/>
                </a:tc>
                <a:tc>
                  <a:txBody>
                    <a:bodyPr/>
                    <a:lstStyle/>
                    <a:p>
                      <a:endParaRPr lang="en-US" altLang="zh-CN" dirty="0"/>
                    </a:p>
                    <a:p>
                      <a:r>
                        <a:rPr lang="zh-CN" altLang="en-US" sz="2800" b="1" kern="1200" dirty="0">
                          <a:solidFill>
                            <a:schemeClr val="dk1"/>
                          </a:solidFill>
                          <a:latin typeface="隶书" panose="02010509060101010101" pitchFamily="49" charset="-122"/>
                          <a:ea typeface="隶书" panose="02010509060101010101" pitchFamily="49" charset="-122"/>
                          <a:cs typeface="+mn-cs"/>
                        </a:rPr>
                        <a:t> </a:t>
                      </a:r>
                      <a:r>
                        <a:rPr lang="zh-CN" altLang="en-US" sz="2800" b="1" kern="1200" dirty="0">
                          <a:solidFill>
                            <a:schemeClr val="dk1"/>
                          </a:solidFill>
                          <a:latin typeface="华文仿宋" panose="02010600040101010101" pitchFamily="2" charset="-122"/>
                          <a:ea typeface="华文仿宋" panose="02010600040101010101" pitchFamily="2" charset="-122"/>
                          <a:cs typeface="+mn-cs"/>
                        </a:rPr>
                        <a:t>惠特曼</a:t>
                      </a:r>
                    </a:p>
                  </a:txBody>
                  <a:tcPr/>
                </a:tc>
                <a:tc>
                  <a:txBody>
                    <a:bodyPr/>
                    <a:lstStyle/>
                    <a:p>
                      <a:r>
                        <a:rPr lang="zh-CN" altLang="en-US" sz="2400" b="1" kern="1200" dirty="0">
                          <a:solidFill>
                            <a:schemeClr val="dk1"/>
                          </a:solidFill>
                          <a:latin typeface="隶书" panose="02010509060101010101" pitchFamily="49" charset="-122"/>
                          <a:ea typeface="隶书" panose="02010509060101010101" pitchFamily="49" charset="-122"/>
                          <a:cs typeface="+mn-cs"/>
                        </a:rPr>
                        <a:t>对郭沫若的白话诗产生了巨大的影响，如</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天狗</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凤凰涅槃</a:t>
                      </a:r>
                      <a:r>
                        <a:rPr lang="en-US" altLang="zh-CN" sz="2400" b="1" kern="1200" dirty="0">
                          <a:solidFill>
                            <a:schemeClr val="dk1"/>
                          </a:solidFill>
                          <a:latin typeface="隶书" panose="02010509060101010101" pitchFamily="49" charset="-122"/>
                          <a:ea typeface="隶书" panose="02010509060101010101" pitchFamily="49" charset="-122"/>
                          <a:cs typeface="+mn-cs"/>
                        </a:rPr>
                        <a:t>》</a:t>
                      </a:r>
                      <a:r>
                        <a:rPr lang="zh-CN" altLang="en-US" sz="2400" b="1" kern="1200" dirty="0">
                          <a:solidFill>
                            <a:schemeClr val="dk1"/>
                          </a:solidFill>
                          <a:latin typeface="隶书" panose="02010509060101010101" pitchFamily="49" charset="-122"/>
                          <a:ea typeface="隶书" panose="02010509060101010101" pitchFamily="49" charset="-122"/>
                          <a:cs typeface="+mn-cs"/>
                        </a:rPr>
                        <a:t>等，他曾被称作“中国的惠特曼”</a:t>
                      </a:r>
                    </a:p>
                  </a:txBody>
                  <a:tcPr/>
                </a:tc>
                <a:extLst>
                  <a:ext uri="{0D108BD9-81ED-4DB2-BD59-A6C34878D82A}">
                    <a16:rowId xmlns:a16="http://schemas.microsoft.com/office/drawing/2014/main" val="3396672923"/>
                  </a:ext>
                </a:extLst>
              </a:tr>
            </a:tbl>
          </a:graphicData>
        </a:graphic>
      </p:graphicFrame>
    </p:spTree>
    <p:extLst>
      <p:ext uri="{BB962C8B-B14F-4D97-AF65-F5344CB8AC3E}">
        <p14:creationId xmlns:p14="http://schemas.microsoft.com/office/powerpoint/2010/main" val="13292771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lnSpcReduction="10000"/>
          </a:bodyPr>
          <a:lstStyle/>
          <a:p>
            <a:pPr marL="0" indent="0">
              <a:buNone/>
            </a:pPr>
            <a:r>
              <a:rPr lang="zh-CN" altLang="en-US" sz="3200" b="1" dirty="0">
                <a:solidFill>
                  <a:srgbClr val="7030A0"/>
                </a:solidFill>
                <a:latin typeface="隶书" panose="02010509060101010101" pitchFamily="49" charset="-122"/>
                <a:ea typeface="隶书" panose="02010509060101010101" pitchFamily="49" charset="-122"/>
              </a:rPr>
              <a:t>比较阅读的研究性任务：</a:t>
            </a:r>
            <a:endParaRPr lang="en-US" altLang="zh-CN" sz="3200" b="1" dirty="0">
              <a:solidFill>
                <a:srgbClr val="7030A0"/>
              </a:solidFill>
              <a:latin typeface="隶书" panose="02010509060101010101" pitchFamily="49" charset="-122"/>
              <a:ea typeface="隶书" panose="02010509060101010101" pitchFamily="49" charset="-122"/>
            </a:endParaRPr>
          </a:p>
          <a:p>
            <a:pPr marL="0" indent="0">
              <a:buNone/>
            </a:pPr>
            <a:r>
              <a:rPr lang="en-US" altLang="zh-CN" sz="3200" dirty="0"/>
              <a:t>1.</a:t>
            </a:r>
            <a:r>
              <a:rPr lang="zh-CN" altLang="en-US" sz="3200" dirty="0"/>
              <a:t>从“女性觉醒”的角度分析“繁漪”在哪些方面继承了“娜</a:t>
            </a:r>
            <a:endParaRPr lang="en-US" altLang="zh-CN" sz="3200" dirty="0"/>
          </a:p>
          <a:p>
            <a:pPr marL="0" indent="0">
              <a:buNone/>
            </a:pPr>
            <a:r>
              <a:rPr lang="en-US" altLang="zh-CN" sz="3200" dirty="0"/>
              <a:t>  </a:t>
            </a:r>
            <a:r>
              <a:rPr lang="zh-CN" altLang="en-US" sz="3200" dirty="0"/>
              <a:t>拉”形象</a:t>
            </a:r>
            <a:endParaRPr lang="en-US" altLang="zh-CN" sz="3200" dirty="0"/>
          </a:p>
          <a:p>
            <a:pPr marL="0" indent="0">
              <a:buNone/>
            </a:pPr>
            <a:endParaRPr lang="en-US" altLang="zh-CN" sz="3200" dirty="0"/>
          </a:p>
          <a:p>
            <a:pPr marL="0" indent="0">
              <a:buNone/>
            </a:pPr>
            <a:r>
              <a:rPr lang="en-US" altLang="zh-CN" sz="3200" dirty="0"/>
              <a:t>2.</a:t>
            </a:r>
            <a:r>
              <a:rPr lang="zh-CN" altLang="en-US" sz="3200" dirty="0"/>
              <a:t>从浪漫主义的角度比较“迷娘”和“眉娘”形象的异同</a:t>
            </a:r>
            <a:endParaRPr lang="en-US" altLang="zh-CN" sz="3200" dirty="0"/>
          </a:p>
          <a:p>
            <a:pPr marL="0" indent="0">
              <a:buNone/>
            </a:pPr>
            <a:endParaRPr lang="en-US" altLang="zh-CN" sz="3200" dirty="0"/>
          </a:p>
          <a:p>
            <a:pPr marL="0" indent="0">
              <a:buNone/>
            </a:pPr>
            <a:r>
              <a:rPr lang="en-US" altLang="zh-CN" sz="3200" dirty="0"/>
              <a:t>3.</a:t>
            </a:r>
            <a:r>
              <a:rPr lang="zh-CN" altLang="en-US" sz="3200" dirty="0"/>
              <a:t>从“自由”主题分析普希金与舒婷</a:t>
            </a:r>
            <a:r>
              <a:rPr lang="en-US" altLang="zh-CN" sz="3200" dirty="0"/>
              <a:t>《</a:t>
            </a:r>
            <a:r>
              <a:rPr lang="zh-CN" altLang="en-US" sz="3200" dirty="0"/>
              <a:t>致大海</a:t>
            </a:r>
            <a:r>
              <a:rPr lang="en-US" altLang="zh-CN" sz="3200" dirty="0"/>
              <a:t>》</a:t>
            </a:r>
            <a:r>
              <a:rPr lang="zh-CN" altLang="en-US" sz="3200" dirty="0"/>
              <a:t>风格的异同</a:t>
            </a:r>
          </a:p>
          <a:p>
            <a:pPr marL="0" indent="0">
              <a:buNone/>
            </a:pPr>
            <a:endParaRPr lang="en-US" altLang="zh-CN" sz="3200" dirty="0"/>
          </a:p>
          <a:p>
            <a:pPr marL="0" indent="0">
              <a:buNone/>
            </a:pPr>
            <a:r>
              <a:rPr lang="en-US" altLang="zh-CN" sz="3200" dirty="0"/>
              <a:t>4.</a:t>
            </a:r>
            <a:r>
              <a:rPr lang="zh-CN" altLang="en-US" sz="3200" dirty="0"/>
              <a:t>比较分析</a:t>
            </a:r>
            <a:r>
              <a:rPr lang="en-US" altLang="zh-CN" sz="3200" dirty="0"/>
              <a:t>《</a:t>
            </a:r>
            <a:r>
              <a:rPr lang="zh-CN" altLang="en-US" sz="3200" dirty="0"/>
              <a:t>自己之歌</a:t>
            </a:r>
            <a:r>
              <a:rPr lang="en-US" altLang="zh-CN" sz="3200" dirty="0"/>
              <a:t>》</a:t>
            </a:r>
            <a:r>
              <a:rPr lang="zh-CN" altLang="en-US" sz="3200" dirty="0"/>
              <a:t>与</a:t>
            </a:r>
            <a:r>
              <a:rPr lang="en-US" altLang="zh-CN" sz="3200" dirty="0"/>
              <a:t>《</a:t>
            </a:r>
            <a:r>
              <a:rPr lang="zh-CN" altLang="en-US" sz="3200" dirty="0"/>
              <a:t>立在地球边放号</a:t>
            </a:r>
            <a:r>
              <a:rPr lang="en-US" altLang="zh-CN" sz="3200" dirty="0"/>
              <a:t>》</a:t>
            </a:r>
            <a:r>
              <a:rPr lang="zh-CN" altLang="en-US" sz="3200" dirty="0"/>
              <a:t>中“我”形象</a:t>
            </a:r>
            <a:endParaRPr lang="en-US" altLang="zh-CN" sz="3200" dirty="0"/>
          </a:p>
          <a:p>
            <a:pPr marL="0" indent="0">
              <a:buNone/>
            </a:pPr>
            <a:r>
              <a:rPr lang="en-US" altLang="zh-CN" sz="3200" dirty="0"/>
              <a:t>  </a:t>
            </a:r>
            <a:r>
              <a:rPr lang="zh-CN" altLang="en-US" sz="3200" dirty="0"/>
              <a:t>异同</a:t>
            </a:r>
          </a:p>
        </p:txBody>
      </p:sp>
    </p:spTree>
    <p:extLst>
      <p:ext uri="{BB962C8B-B14F-4D97-AF65-F5344CB8AC3E}">
        <p14:creationId xmlns:p14="http://schemas.microsoft.com/office/powerpoint/2010/main" val="2023053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如何处理</a:t>
            </a:r>
            <a:r>
              <a:rPr lang="en-US" altLang="zh-CN" sz="3200" dirty="0"/>
              <a:t>《</a:t>
            </a:r>
            <a:r>
              <a:rPr lang="zh-CN" altLang="en-US" sz="3200" dirty="0"/>
              <a:t>树与天空</a:t>
            </a:r>
            <a:r>
              <a:rPr lang="en-US" altLang="zh-CN" sz="3200" dirty="0"/>
              <a:t>》</a:t>
            </a:r>
            <a:r>
              <a:rPr lang="zh-CN" altLang="en-US" sz="3200" dirty="0"/>
              <a:t>这首诗？</a:t>
            </a:r>
            <a:endParaRPr lang="en-US" altLang="zh-CN" sz="3200" dirty="0"/>
          </a:p>
          <a:p>
            <a:pPr marL="0" indent="0">
              <a:buNone/>
            </a:pPr>
            <a:r>
              <a:rPr lang="en-US" altLang="zh-CN" sz="3200" dirty="0"/>
              <a:t>    </a:t>
            </a:r>
            <a:r>
              <a:rPr lang="zh-CN" altLang="en-US" sz="3200" dirty="0"/>
              <a:t>这首诗的译者李笠将特朗斯特罗姆比作“</a:t>
            </a:r>
            <a:r>
              <a:rPr lang="zh-CN" altLang="en-US" sz="3200" dirty="0">
                <a:highlight>
                  <a:srgbClr val="FFFF00"/>
                </a:highlight>
              </a:rPr>
              <a:t>瑞典的王维</a:t>
            </a:r>
            <a:r>
              <a:rPr lang="zh-CN" altLang="en-US" sz="3200" dirty="0"/>
              <a:t>”。特朗斯特罗姆自己也说：“有人认为我的诗缺少智性。诗是某种来自内心的东西，很难把内心不可分的东西分成哪些是智性，哪些不是。他们是诗歌试图表达的一个整体，而不是非此即彼。我的作品一般回避寻常的理性分析，我想给读者更大的感受自由。”</a:t>
            </a:r>
            <a:endParaRPr lang="en-US" altLang="zh-CN" sz="3200" dirty="0"/>
          </a:p>
          <a:p>
            <a:pPr marL="0" indent="0">
              <a:buNone/>
            </a:pPr>
            <a:r>
              <a:rPr lang="en-US" altLang="zh-CN" sz="3200" dirty="0"/>
              <a:t>    </a:t>
            </a:r>
            <a:r>
              <a:rPr lang="zh-CN" altLang="en-US" sz="3200" dirty="0"/>
              <a:t>请比较</a:t>
            </a:r>
            <a:r>
              <a:rPr lang="en-US" altLang="zh-CN" sz="3200" dirty="0"/>
              <a:t>《</a:t>
            </a:r>
            <a:r>
              <a:rPr lang="zh-CN" altLang="en-US" sz="3200" dirty="0"/>
              <a:t>树与天空</a:t>
            </a:r>
            <a:r>
              <a:rPr lang="en-US" altLang="zh-CN" sz="3200" dirty="0"/>
              <a:t>》</a:t>
            </a:r>
            <a:r>
              <a:rPr lang="zh-CN" altLang="en-US" sz="3200" dirty="0"/>
              <a:t>和</a:t>
            </a:r>
            <a:r>
              <a:rPr lang="en-US" altLang="zh-CN" sz="3200" dirty="0"/>
              <a:t>《</a:t>
            </a:r>
            <a:r>
              <a:rPr lang="zh-CN" altLang="en-US" sz="3200" dirty="0"/>
              <a:t>鸟鸣涧</a:t>
            </a:r>
            <a:r>
              <a:rPr lang="en-US" altLang="zh-CN" sz="3200" dirty="0"/>
              <a:t>》</a:t>
            </a:r>
            <a:r>
              <a:rPr lang="zh-CN" altLang="en-US" sz="3200" dirty="0"/>
              <a:t>（王维）中意象、情感、风格的异同。（</a:t>
            </a:r>
            <a:r>
              <a:rPr lang="zh-CN" altLang="en-US" sz="3200" dirty="0">
                <a:solidFill>
                  <a:srgbClr val="FF0000"/>
                </a:solidFill>
              </a:rPr>
              <a:t>请注意这是比较文学中的平行研究，不是影响研究</a:t>
            </a:r>
            <a:r>
              <a:rPr lang="zh-CN" altLang="en-US" sz="3200" dirty="0"/>
              <a:t>）</a:t>
            </a:r>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6064073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fontScale="92500" lnSpcReduction="10000"/>
          </a:bodyPr>
          <a:lstStyle/>
          <a:p>
            <a:pPr marL="0" indent="0">
              <a:buNone/>
            </a:pPr>
            <a:r>
              <a:rPr lang="zh-CN" altLang="en-US" sz="3200" dirty="0">
                <a:highlight>
                  <a:srgbClr val="FFFF00"/>
                </a:highlight>
              </a:rPr>
              <a:t>有价值的思考角度二</a:t>
            </a:r>
            <a:r>
              <a:rPr lang="zh-CN" altLang="en-US" sz="3200" dirty="0"/>
              <a:t>：</a:t>
            </a:r>
            <a:endParaRPr lang="en-US" altLang="zh-CN" sz="3200" dirty="0"/>
          </a:p>
          <a:p>
            <a:pPr marL="0" indent="0">
              <a:buNone/>
            </a:pPr>
            <a:r>
              <a:rPr lang="en-US" altLang="zh-CN" sz="3200" dirty="0"/>
              <a:t>    </a:t>
            </a:r>
            <a:r>
              <a:rPr lang="zh-CN" altLang="en-US" sz="3200" dirty="0"/>
              <a:t>有关四首译诗的学习思路：</a:t>
            </a:r>
            <a:endParaRPr lang="en-US" altLang="zh-CN" sz="3200" dirty="0"/>
          </a:p>
          <a:p>
            <a:pPr marL="0" indent="0">
              <a:buNone/>
            </a:pPr>
            <a:r>
              <a:rPr lang="en-US" altLang="zh-CN" sz="3200" dirty="0"/>
              <a:t>    </a:t>
            </a:r>
            <a:r>
              <a:rPr lang="zh-CN" altLang="en-US" sz="3200" dirty="0"/>
              <a:t>学习译诗，除了要关注文本、作者和时代等因素外，还要关注“译者”这个维度，因为翻译时译者不可避免地要进行再创造，而这些再创造最能体现译诗的本质特色。</a:t>
            </a:r>
            <a:endParaRPr lang="en-US" altLang="zh-CN" sz="3200" dirty="0"/>
          </a:p>
          <a:p>
            <a:pPr marL="0" indent="0">
              <a:buNone/>
            </a:pPr>
            <a:r>
              <a:rPr lang="en-US" altLang="zh-CN" sz="3200" dirty="0"/>
              <a:t>    </a:t>
            </a:r>
            <a:r>
              <a:rPr lang="zh-CN" altLang="en-US" sz="3200" dirty="0">
                <a:solidFill>
                  <a:srgbClr val="FF0000"/>
                </a:solidFill>
              </a:rPr>
              <a:t>具体学习活动</a:t>
            </a:r>
            <a:r>
              <a:rPr lang="zh-CN" altLang="en-US" sz="3200" dirty="0"/>
              <a:t>：</a:t>
            </a:r>
            <a:endParaRPr lang="en-US" altLang="zh-CN" sz="3200" dirty="0"/>
          </a:p>
          <a:p>
            <a:pPr marL="0" indent="0">
              <a:buNone/>
            </a:pPr>
            <a:r>
              <a:rPr lang="en-US" altLang="zh-CN" sz="3200" dirty="0"/>
              <a:t>    </a:t>
            </a:r>
            <a:r>
              <a:rPr lang="zh-CN" altLang="en-US" sz="3200" dirty="0"/>
              <a:t>将同一首诗的不同译本进行比较阅读，找出不同译本在意象、选词、句式等方面的差异，探究差异背后的个人、时代及文化方面的原因。</a:t>
            </a:r>
            <a:endParaRPr lang="en-US" altLang="zh-CN" sz="3200" dirty="0"/>
          </a:p>
          <a:p>
            <a:pPr marL="0" indent="0">
              <a:buNone/>
            </a:pPr>
            <a:r>
              <a:rPr lang="zh-CN" altLang="en-US" sz="3200" dirty="0"/>
              <a:t>    这些原因有助于理解作品背后本国文化和异域文化之间的冲突与融合，从而更有利于理解文学作品背后的文化价值。</a:t>
            </a:r>
            <a:endParaRPr lang="en-US" altLang="zh-CN" sz="3200" dirty="0"/>
          </a:p>
        </p:txBody>
      </p:sp>
    </p:spTree>
    <p:extLst>
      <p:ext uri="{BB962C8B-B14F-4D97-AF65-F5344CB8AC3E}">
        <p14:creationId xmlns:p14="http://schemas.microsoft.com/office/powerpoint/2010/main" val="28434600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58056CAB-E85D-47FB-B462-A82812BB5221}"/>
              </a:ext>
            </a:extLst>
          </p:cNvPr>
          <p:cNvGraphicFramePr>
            <a:graphicFrameLocks noGrp="1"/>
          </p:cNvGraphicFramePr>
          <p:nvPr>
            <p:extLst>
              <p:ext uri="{D42A27DB-BD31-4B8C-83A1-F6EECF244321}">
                <p14:modId xmlns:p14="http://schemas.microsoft.com/office/powerpoint/2010/main" val="600032073"/>
              </p:ext>
            </p:extLst>
          </p:nvPr>
        </p:nvGraphicFramePr>
        <p:xfrm>
          <a:off x="1" y="1268760"/>
          <a:ext cx="11161713" cy="5472607"/>
        </p:xfrm>
        <a:graphic>
          <a:graphicData uri="http://schemas.openxmlformats.org/drawingml/2006/table">
            <a:tbl>
              <a:tblPr firstRow="1" bandRow="1">
                <a:tableStyleId>{5C22544A-7EE6-4342-B048-85BDC9FD1C3A}</a:tableStyleId>
              </a:tblPr>
              <a:tblGrid>
                <a:gridCol w="2481009">
                  <a:extLst>
                    <a:ext uri="{9D8B030D-6E8A-4147-A177-3AD203B41FA5}">
                      <a16:colId xmlns:a16="http://schemas.microsoft.com/office/drawing/2014/main" val="3484829293"/>
                    </a:ext>
                  </a:extLst>
                </a:gridCol>
                <a:gridCol w="1983675">
                  <a:extLst>
                    <a:ext uri="{9D8B030D-6E8A-4147-A177-3AD203B41FA5}">
                      <a16:colId xmlns:a16="http://schemas.microsoft.com/office/drawing/2014/main" val="851303931"/>
                    </a:ext>
                  </a:extLst>
                </a:gridCol>
                <a:gridCol w="2232343">
                  <a:extLst>
                    <a:ext uri="{9D8B030D-6E8A-4147-A177-3AD203B41FA5}">
                      <a16:colId xmlns:a16="http://schemas.microsoft.com/office/drawing/2014/main" val="2810492764"/>
                    </a:ext>
                  </a:extLst>
                </a:gridCol>
                <a:gridCol w="2232343">
                  <a:extLst>
                    <a:ext uri="{9D8B030D-6E8A-4147-A177-3AD203B41FA5}">
                      <a16:colId xmlns:a16="http://schemas.microsoft.com/office/drawing/2014/main" val="3574075342"/>
                    </a:ext>
                  </a:extLst>
                </a:gridCol>
                <a:gridCol w="2232343">
                  <a:extLst>
                    <a:ext uri="{9D8B030D-6E8A-4147-A177-3AD203B41FA5}">
                      <a16:colId xmlns:a16="http://schemas.microsoft.com/office/drawing/2014/main" val="938906375"/>
                    </a:ext>
                  </a:extLst>
                </a:gridCol>
              </a:tblGrid>
              <a:tr h="455375">
                <a:tc>
                  <a:txBody>
                    <a:bodyPr/>
                    <a:lstStyle/>
                    <a:p>
                      <a:r>
                        <a:rPr lang="zh-CN" altLang="en-US" sz="2200" b="1" dirty="0">
                          <a:solidFill>
                            <a:schemeClr val="bg2"/>
                          </a:solidFill>
                          <a:latin typeface="黑体" panose="02010609060101010101" pitchFamily="49" charset="-122"/>
                          <a:ea typeface="黑体" panose="02010609060101010101" pitchFamily="49" charset="-122"/>
                        </a:rPr>
                        <a:t>诗题</a:t>
                      </a:r>
                    </a:p>
                  </a:txBody>
                  <a:tcPr marL="83711" marR="83711" marT="41859" marB="41859"/>
                </a:tc>
                <a:tc>
                  <a:txBody>
                    <a:bodyPr/>
                    <a:lstStyle/>
                    <a:p>
                      <a:r>
                        <a:rPr lang="zh-CN" altLang="en-US" sz="2200" dirty="0">
                          <a:solidFill>
                            <a:schemeClr val="bg2"/>
                          </a:solidFill>
                          <a:latin typeface="黑体" panose="02010609060101010101" pitchFamily="49" charset="-122"/>
                          <a:ea typeface="黑体" panose="02010609060101010101" pitchFamily="49" charset="-122"/>
                        </a:rPr>
                        <a:t>  译者</a:t>
                      </a:r>
                    </a:p>
                  </a:txBody>
                  <a:tcPr marL="83711" marR="83711" marT="41859" marB="41859"/>
                </a:tc>
                <a:tc>
                  <a:txBody>
                    <a:bodyPr/>
                    <a:lstStyle/>
                    <a:p>
                      <a:r>
                        <a:rPr lang="zh-CN" altLang="en-US" sz="1800" dirty="0">
                          <a:solidFill>
                            <a:schemeClr val="bg2"/>
                          </a:solidFill>
                          <a:latin typeface="黑体" panose="02010609060101010101" pitchFamily="49" charset="-122"/>
                          <a:ea typeface="黑体" panose="02010609060101010101" pitchFamily="49" charset="-122"/>
                        </a:rPr>
                        <a:t>创作部分举例</a:t>
                      </a:r>
                    </a:p>
                  </a:txBody>
                  <a:tcPr marL="83711" marR="83711" marT="41859" marB="41859"/>
                </a:tc>
                <a:tc>
                  <a:txBody>
                    <a:bodyPr/>
                    <a:lstStyle/>
                    <a:p>
                      <a:r>
                        <a:rPr lang="zh-CN" altLang="en-US" sz="2200" b="1" dirty="0">
                          <a:solidFill>
                            <a:schemeClr val="bg2"/>
                          </a:solidFill>
                          <a:latin typeface="黑体" panose="02010609060101010101" pitchFamily="49" charset="-122"/>
                          <a:ea typeface="黑体" panose="02010609060101010101" pitchFamily="49" charset="-122"/>
                        </a:rPr>
                        <a:t>借鉴内容</a:t>
                      </a:r>
                    </a:p>
                  </a:txBody>
                  <a:tcPr marL="83711" marR="83711" marT="41859" marB="41859"/>
                </a:tc>
                <a:tc>
                  <a:txBody>
                    <a:bodyPr/>
                    <a:lstStyle/>
                    <a:p>
                      <a:r>
                        <a:rPr lang="zh-CN" altLang="en-US" sz="2200" dirty="0">
                          <a:solidFill>
                            <a:schemeClr val="bg2"/>
                          </a:solidFill>
                          <a:latin typeface="黑体" panose="02010609060101010101" pitchFamily="49" charset="-122"/>
                          <a:ea typeface="黑体" panose="02010609060101010101" pitchFamily="49" charset="-122"/>
                        </a:rPr>
                        <a:t>达到效果</a:t>
                      </a:r>
                    </a:p>
                  </a:txBody>
                  <a:tcPr marL="83711" marR="83711" marT="41859" marB="41859"/>
                </a:tc>
                <a:extLst>
                  <a:ext uri="{0D108BD9-81ED-4DB2-BD59-A6C34878D82A}">
                    <a16:rowId xmlns:a16="http://schemas.microsoft.com/office/drawing/2014/main" val="4039911986"/>
                  </a:ext>
                </a:extLst>
              </a:tr>
              <a:tr h="1254308">
                <a:tc>
                  <a:txBody>
                    <a:bodyPr/>
                    <a:lstStyle/>
                    <a:p>
                      <a:r>
                        <a:rPr lang="en-US" altLang="zh-CN" sz="2600" b="1" dirty="0">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迷娘</a:t>
                      </a:r>
                      <a:r>
                        <a:rPr lang="en-US" altLang="zh-CN" sz="2600" b="1" dirty="0">
                          <a:latin typeface="黑体" panose="02010609060101010101" pitchFamily="49" charset="-122"/>
                          <a:ea typeface="黑体" panose="02010609060101010101" pitchFamily="49" charset="-122"/>
                        </a:rPr>
                        <a:t>》</a:t>
                      </a:r>
                      <a:endParaRPr lang="zh-CN" altLang="en-US" sz="2600" b="1" dirty="0">
                        <a:latin typeface="黑体" panose="02010609060101010101" pitchFamily="49" charset="-122"/>
                        <a:ea typeface="黑体" panose="02010609060101010101" pitchFamily="49" charset="-122"/>
                      </a:endParaRPr>
                    </a:p>
                  </a:txBody>
                  <a:tcPr marL="83711" marR="83711" marT="41859" marB="41859"/>
                </a:tc>
                <a:tc>
                  <a:txBody>
                    <a:bodyPr/>
                    <a:lstStyle/>
                    <a:p>
                      <a:r>
                        <a:rPr lang="zh-CN" altLang="en-US" sz="2200" b="1" dirty="0">
                          <a:latin typeface="黑体" panose="02010609060101010101" pitchFamily="49" charset="-122"/>
                          <a:ea typeface="黑体" panose="02010609060101010101" pitchFamily="49" charset="-122"/>
                        </a:rPr>
                        <a:t> 杨武能</a:t>
                      </a:r>
                      <a:endParaRPr lang="en-US" altLang="zh-CN" sz="2200" b="1" dirty="0">
                        <a:latin typeface="黑体" panose="02010609060101010101" pitchFamily="49" charset="-122"/>
                        <a:ea typeface="黑体" panose="02010609060101010101" pitchFamily="49" charset="-122"/>
                      </a:endParaRPr>
                    </a:p>
                    <a:p>
                      <a:r>
                        <a:rPr lang="zh-CN" altLang="en-US" sz="2200" b="1" dirty="0">
                          <a:latin typeface="黑体" panose="02010609060101010101" pitchFamily="49" charset="-122"/>
                          <a:ea typeface="黑体" panose="02010609060101010101" pitchFamily="49" charset="-122"/>
                        </a:rPr>
                        <a:t> 马君武</a:t>
                      </a:r>
                      <a:endParaRPr lang="en-US" altLang="zh-CN" sz="2200" b="1" dirty="0">
                        <a:latin typeface="黑体" panose="02010609060101010101" pitchFamily="49" charset="-122"/>
                        <a:ea typeface="黑体" panose="02010609060101010101" pitchFamily="49" charset="-122"/>
                      </a:endParaRPr>
                    </a:p>
                    <a:p>
                      <a:r>
                        <a:rPr lang="zh-CN" altLang="en-US" sz="2200" b="1" dirty="0">
                          <a:latin typeface="黑体" panose="02010609060101010101" pitchFamily="49" charset="-122"/>
                          <a:ea typeface="黑体" panose="02010609060101010101" pitchFamily="49" charset="-122"/>
                        </a:rPr>
                        <a:t> 郭沫若等</a:t>
                      </a:r>
                    </a:p>
                  </a:txBody>
                  <a:tcPr marL="83711" marR="83711" marT="41859" marB="41859"/>
                </a:tc>
                <a:tc>
                  <a:txBody>
                    <a:bodyPr/>
                    <a:lstStyle/>
                    <a:p>
                      <a:r>
                        <a:rPr lang="zh-CN" altLang="en-US" sz="2600" dirty="0">
                          <a:latin typeface="黑体" panose="02010609060101010101" pitchFamily="49" charset="-122"/>
                          <a:ea typeface="黑体" panose="02010609060101010101" pitchFamily="49" charset="-122"/>
                        </a:rPr>
                        <a:t>“龙种” </a:t>
                      </a:r>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浪漫主义</a:t>
                      </a:r>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丰富新诗风格</a:t>
                      </a:r>
                    </a:p>
                  </a:txBody>
                  <a:tcPr marL="83711" marR="83711" marT="41859" marB="41859"/>
                </a:tc>
                <a:extLst>
                  <a:ext uri="{0D108BD9-81ED-4DB2-BD59-A6C34878D82A}">
                    <a16:rowId xmlns:a16="http://schemas.microsoft.com/office/drawing/2014/main" val="2665022598"/>
                  </a:ext>
                </a:extLst>
              </a:tr>
              <a:tr h="1254308">
                <a:tc>
                  <a:txBody>
                    <a:bodyPr/>
                    <a:lstStyle/>
                    <a:p>
                      <a:r>
                        <a:rPr lang="en-US" altLang="zh-CN" sz="2600" b="1" dirty="0">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致大海</a:t>
                      </a:r>
                      <a:r>
                        <a:rPr lang="en-US" altLang="zh-CN" sz="2600" b="1" dirty="0">
                          <a:latin typeface="黑体" panose="02010609060101010101" pitchFamily="49" charset="-122"/>
                          <a:ea typeface="黑体" panose="02010609060101010101" pitchFamily="49" charset="-122"/>
                        </a:rPr>
                        <a:t>》</a:t>
                      </a:r>
                      <a:endParaRPr lang="zh-CN" altLang="en-US" sz="2600" b="1" dirty="0">
                        <a:latin typeface="黑体" panose="02010609060101010101" pitchFamily="49" charset="-122"/>
                        <a:ea typeface="黑体" panose="02010609060101010101" pitchFamily="49" charset="-122"/>
                      </a:endParaRPr>
                    </a:p>
                  </a:txBody>
                  <a:tcPr marL="83711" marR="83711" marT="41859" marB="41859"/>
                </a:tc>
                <a:tc>
                  <a:txBody>
                    <a:bodyPr/>
                    <a:lstStyle/>
                    <a:p>
                      <a:r>
                        <a:rPr lang="zh-CN" altLang="en-US" sz="2200" b="1" dirty="0">
                          <a:latin typeface="黑体" panose="02010609060101010101" pitchFamily="49" charset="-122"/>
                          <a:ea typeface="黑体" panose="02010609060101010101" pitchFamily="49" charset="-122"/>
                        </a:rPr>
                        <a:t> 查良铮</a:t>
                      </a:r>
                      <a:endParaRPr lang="en-US" altLang="zh-CN" sz="2200" b="1" dirty="0">
                        <a:latin typeface="黑体" panose="02010609060101010101" pitchFamily="49" charset="-122"/>
                        <a:ea typeface="黑体" panose="02010609060101010101" pitchFamily="49" charset="-122"/>
                      </a:endParaRPr>
                    </a:p>
                    <a:p>
                      <a:r>
                        <a:rPr lang="zh-CN" altLang="en-US" sz="2200" b="1" dirty="0">
                          <a:latin typeface="黑体" panose="02010609060101010101" pitchFamily="49" charset="-122"/>
                          <a:ea typeface="黑体" panose="02010609060101010101" pitchFamily="49" charset="-122"/>
                        </a:rPr>
                        <a:t> 戈宝权等</a:t>
                      </a:r>
                    </a:p>
                  </a:txBody>
                  <a:tcPr marL="83711" marR="83711" marT="41859" marB="41859"/>
                </a:tc>
                <a:tc>
                  <a:txBody>
                    <a:bodyPr/>
                    <a:lstStyle/>
                    <a:p>
                      <a:endParaRPr lang="zh-CN" altLang="en-US" sz="1600"/>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自由精神</a:t>
                      </a:r>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完善新诗创作理念</a:t>
                      </a:r>
                    </a:p>
                  </a:txBody>
                  <a:tcPr marL="83711" marR="83711" marT="41859" marB="41859"/>
                </a:tc>
                <a:extLst>
                  <a:ext uri="{0D108BD9-81ED-4DB2-BD59-A6C34878D82A}">
                    <a16:rowId xmlns:a16="http://schemas.microsoft.com/office/drawing/2014/main" val="2990759724"/>
                  </a:ext>
                </a:extLst>
              </a:tr>
              <a:tr h="1254308">
                <a:tc>
                  <a:txBody>
                    <a:bodyPr/>
                    <a:lstStyle/>
                    <a:p>
                      <a:r>
                        <a:rPr lang="en-US" altLang="zh-CN" sz="2600" b="1" dirty="0">
                          <a:latin typeface="黑体" panose="02010609060101010101" pitchFamily="49" charset="-122"/>
                          <a:ea typeface="黑体" panose="02010609060101010101" pitchFamily="49" charset="-122"/>
                        </a:rPr>
                        <a:t>《</a:t>
                      </a:r>
                      <a:r>
                        <a:rPr lang="zh-CN" altLang="en-US" sz="2600" b="1" dirty="0">
                          <a:latin typeface="黑体" panose="02010609060101010101" pitchFamily="49" charset="-122"/>
                          <a:ea typeface="黑体" panose="02010609060101010101" pitchFamily="49" charset="-122"/>
                        </a:rPr>
                        <a:t>自己之歌</a:t>
                      </a:r>
                      <a:r>
                        <a:rPr lang="en-US" altLang="zh-CN" sz="2600" b="1" dirty="0">
                          <a:latin typeface="黑体" panose="02010609060101010101" pitchFamily="49" charset="-122"/>
                          <a:ea typeface="黑体" panose="02010609060101010101" pitchFamily="49" charset="-122"/>
                        </a:rPr>
                        <a:t>》</a:t>
                      </a:r>
                      <a:endParaRPr lang="zh-CN" altLang="en-US" sz="2600" b="1" dirty="0">
                        <a:latin typeface="黑体" panose="02010609060101010101" pitchFamily="49" charset="-122"/>
                        <a:ea typeface="黑体" panose="02010609060101010101" pitchFamily="49" charset="-122"/>
                      </a:endParaRPr>
                    </a:p>
                  </a:txBody>
                  <a:tcPr marL="83711" marR="83711" marT="41859" marB="41859"/>
                </a:tc>
                <a:tc>
                  <a:txBody>
                    <a:bodyPr/>
                    <a:lstStyle/>
                    <a:p>
                      <a:r>
                        <a:rPr lang="zh-CN" altLang="en-US" sz="2200" b="1" dirty="0">
                          <a:latin typeface="黑体" panose="02010609060101010101" pitchFamily="49" charset="-122"/>
                          <a:ea typeface="黑体" panose="02010609060101010101" pitchFamily="49" charset="-122"/>
                        </a:rPr>
                        <a:t> 楚图南</a:t>
                      </a:r>
                      <a:endParaRPr lang="en-US" altLang="zh-CN" sz="2200" b="1" dirty="0">
                        <a:latin typeface="黑体" panose="02010609060101010101" pitchFamily="49" charset="-122"/>
                        <a:ea typeface="黑体" panose="02010609060101010101" pitchFamily="49" charset="-122"/>
                      </a:endParaRPr>
                    </a:p>
                    <a:p>
                      <a:r>
                        <a:rPr lang="zh-CN" altLang="en-US" sz="2200" b="1" dirty="0">
                          <a:latin typeface="黑体" panose="02010609060101010101" pitchFamily="49" charset="-122"/>
                          <a:ea typeface="黑体" panose="02010609060101010101" pitchFamily="49" charset="-122"/>
                        </a:rPr>
                        <a:t> 李野光等</a:t>
                      </a:r>
                    </a:p>
                  </a:txBody>
                  <a:tcPr marL="83711" marR="83711" marT="41859" marB="41859"/>
                </a:tc>
                <a:tc>
                  <a:txBody>
                    <a:bodyPr/>
                    <a:lstStyle/>
                    <a:p>
                      <a:endParaRPr lang="zh-CN" altLang="en-US" sz="1600"/>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自我意识</a:t>
                      </a:r>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拓展新诗主题</a:t>
                      </a:r>
                    </a:p>
                  </a:txBody>
                  <a:tcPr marL="83711" marR="83711" marT="41859" marB="41859"/>
                </a:tc>
                <a:extLst>
                  <a:ext uri="{0D108BD9-81ED-4DB2-BD59-A6C34878D82A}">
                    <a16:rowId xmlns:a16="http://schemas.microsoft.com/office/drawing/2014/main" val="1035642338"/>
                  </a:ext>
                </a:extLst>
              </a:tr>
              <a:tr h="1254308">
                <a:tc>
                  <a:txBody>
                    <a:bodyPr/>
                    <a:lstStyle/>
                    <a:p>
                      <a:r>
                        <a:rPr lang="en-US" altLang="zh-CN" sz="2600" b="1" dirty="0">
                          <a:solidFill>
                            <a:schemeClr val="tx1"/>
                          </a:solidFill>
                          <a:latin typeface="黑体" panose="02010609060101010101" pitchFamily="49" charset="-122"/>
                          <a:ea typeface="黑体" panose="02010609060101010101" pitchFamily="49" charset="-122"/>
                        </a:rPr>
                        <a:t>《</a:t>
                      </a:r>
                      <a:r>
                        <a:rPr lang="zh-CN" altLang="en-US" sz="2600" b="1" dirty="0">
                          <a:solidFill>
                            <a:schemeClr val="tx1"/>
                          </a:solidFill>
                          <a:latin typeface="黑体" panose="02010609060101010101" pitchFamily="49" charset="-122"/>
                          <a:ea typeface="黑体" panose="02010609060101010101" pitchFamily="49" charset="-122"/>
                        </a:rPr>
                        <a:t>树和天空</a:t>
                      </a:r>
                      <a:r>
                        <a:rPr lang="en-US" altLang="zh-CN" sz="2600" b="1" dirty="0">
                          <a:solidFill>
                            <a:schemeClr val="tx1"/>
                          </a:solidFill>
                          <a:latin typeface="黑体" panose="02010609060101010101" pitchFamily="49" charset="-122"/>
                          <a:ea typeface="黑体" panose="02010609060101010101" pitchFamily="49" charset="-122"/>
                        </a:rPr>
                        <a:t>》</a:t>
                      </a:r>
                      <a:endParaRPr lang="zh-CN" altLang="en-US" sz="2600" b="1" dirty="0">
                        <a:solidFill>
                          <a:schemeClr val="tx1"/>
                        </a:solidFill>
                        <a:latin typeface="黑体" panose="02010609060101010101" pitchFamily="49" charset="-122"/>
                        <a:ea typeface="黑体" panose="02010609060101010101" pitchFamily="49" charset="-122"/>
                      </a:endParaRPr>
                    </a:p>
                  </a:txBody>
                  <a:tcPr marL="83711" marR="83711" marT="41859" marB="41859"/>
                </a:tc>
                <a:tc>
                  <a:txBody>
                    <a:bodyPr/>
                    <a:lstStyle/>
                    <a:p>
                      <a:r>
                        <a:rPr lang="zh-CN" altLang="en-US" sz="2200" b="1" dirty="0">
                          <a:latin typeface="黑体" panose="02010609060101010101" pitchFamily="49" charset="-122"/>
                          <a:ea typeface="黑体" panose="02010609060101010101" pitchFamily="49" charset="-122"/>
                        </a:rPr>
                        <a:t> 李笠等</a:t>
                      </a:r>
                    </a:p>
                  </a:txBody>
                  <a:tcPr marL="83711" marR="83711" marT="41859" marB="41859"/>
                </a:tc>
                <a:tc>
                  <a:txBody>
                    <a:bodyPr/>
                    <a:lstStyle/>
                    <a:p>
                      <a:endParaRPr lang="zh-CN" altLang="en-US" sz="1600" dirty="0"/>
                    </a:p>
                  </a:txBody>
                  <a:tcPr marL="83711" marR="83711" marT="41859" marB="41859"/>
                </a:tc>
                <a:tc>
                  <a:txBody>
                    <a:bodyPr/>
                    <a:lstStyle/>
                    <a:p>
                      <a:endParaRPr lang="zh-CN" altLang="en-US" sz="1600" dirty="0"/>
                    </a:p>
                  </a:txBody>
                  <a:tcPr marL="83711" marR="83711" marT="41859" marB="41859"/>
                </a:tc>
                <a:tc>
                  <a:txBody>
                    <a:bodyPr/>
                    <a:lstStyle/>
                    <a:p>
                      <a:r>
                        <a:rPr lang="zh-CN" altLang="en-US" sz="2600" b="1" dirty="0">
                          <a:latin typeface="黑体" panose="02010609060101010101" pitchFamily="49" charset="-122"/>
                          <a:ea typeface="黑体" panose="02010609060101010101" pitchFamily="49" charset="-122"/>
                        </a:rPr>
                        <a:t> 瑞典的</a:t>
                      </a:r>
                      <a:endParaRPr lang="en-US" altLang="zh-CN" sz="2600" b="1" dirty="0">
                        <a:latin typeface="黑体" panose="02010609060101010101" pitchFamily="49" charset="-122"/>
                        <a:ea typeface="黑体" panose="02010609060101010101" pitchFamily="49" charset="-122"/>
                      </a:endParaRPr>
                    </a:p>
                    <a:p>
                      <a:r>
                        <a:rPr lang="zh-CN" altLang="en-US" sz="2600" b="1" dirty="0">
                          <a:latin typeface="黑体" panose="02010609060101010101" pitchFamily="49" charset="-122"/>
                          <a:ea typeface="黑体" panose="02010609060101010101" pitchFamily="49" charset="-122"/>
                        </a:rPr>
                        <a:t>“王维”</a:t>
                      </a:r>
                    </a:p>
                  </a:txBody>
                  <a:tcPr marL="83711" marR="83711" marT="41859" marB="41859"/>
                </a:tc>
                <a:extLst>
                  <a:ext uri="{0D108BD9-81ED-4DB2-BD59-A6C34878D82A}">
                    <a16:rowId xmlns:a16="http://schemas.microsoft.com/office/drawing/2014/main" val="389934905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黑体" panose="02010609060101010101" pitchFamily="49" charset="-122"/>
                <a:ea typeface="黑体" panose="02010609060101010101" pitchFamily="49" charset="-122"/>
              </a:rPr>
              <a:t>3.</a:t>
            </a:r>
            <a:r>
              <a:rPr lang="zh-CN" altLang="en-US" sz="2400" dirty="0">
                <a:solidFill>
                  <a:srgbClr val="FF0000"/>
                </a:solidFill>
                <a:latin typeface="黑体" panose="02010609060101010101" pitchFamily="49" charset="-122"/>
                <a:ea typeface="黑体" panose="02010609060101010101" pitchFamily="49" charset="-122"/>
              </a:rPr>
              <a:t>十月初</a:t>
            </a:r>
            <a:r>
              <a:rPr lang="zh-CN" altLang="en-US" sz="2400" dirty="0">
                <a:solidFill>
                  <a:prstClr val="black"/>
                </a:solidFill>
                <a:latin typeface="黑体" panose="02010609060101010101" pitchFamily="49" charset="-122"/>
                <a:ea typeface="黑体" panose="02010609060101010101" pitchFamily="49" charset="-122"/>
              </a:rPr>
              <a:t>，区里发放有关</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孔子的故事</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的录屏课件及相应学案</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a:t>
            </a:r>
            <a:r>
              <a:rPr lang="en-US" altLang="zh-CN" sz="2400" dirty="0">
                <a:solidFill>
                  <a:prstClr val="black"/>
                </a:solidFill>
                <a:latin typeface="黑体" panose="02010609060101010101" pitchFamily="49" charset="-122"/>
                <a:ea typeface="黑体" panose="02010609060101010101" pitchFamily="49" charset="-122"/>
              </a:rPr>
              <a:t>1</a:t>
            </a:r>
            <a:r>
              <a:rPr lang="zh-CN" altLang="en-US" sz="2400" dirty="0">
                <a:solidFill>
                  <a:prstClr val="black"/>
                </a:solidFill>
                <a:latin typeface="黑体" panose="02010609060101010101" pitchFamily="49" charset="-122"/>
                <a:ea typeface="黑体" panose="02010609060101010101" pitchFamily="49" charset="-122"/>
              </a:rPr>
              <a:t>）涉及：</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   </a:t>
            </a:r>
            <a:r>
              <a:rPr lang="en-US" altLang="zh-CN" sz="2400" dirty="0">
                <a:solidFill>
                  <a:prstClr val="black"/>
                </a:solidFill>
                <a:latin typeface="黑体" panose="02010609060101010101" pitchFamily="49" charset="-122"/>
                <a:ea typeface="黑体" panose="02010609060101010101" pitchFamily="49" charset="-122"/>
              </a:rPr>
              <a:t>A </a:t>
            </a:r>
            <a:r>
              <a:rPr lang="zh-CN" altLang="en-US" sz="2400" dirty="0">
                <a:solidFill>
                  <a:prstClr val="black"/>
                </a:solidFill>
                <a:latin typeface="黑体" panose="02010609060101010101" pitchFamily="49" charset="-122"/>
                <a:ea typeface="黑体" panose="02010609060101010101" pitchFamily="49" charset="-122"/>
              </a:rPr>
              <a:t>内容梳理</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   </a:t>
            </a:r>
            <a:r>
              <a:rPr lang="en-US" altLang="zh-CN" sz="2400" dirty="0">
                <a:solidFill>
                  <a:prstClr val="black"/>
                </a:solidFill>
                <a:latin typeface="黑体" panose="02010609060101010101" pitchFamily="49" charset="-122"/>
                <a:ea typeface="黑体" panose="02010609060101010101" pitchFamily="49" charset="-122"/>
              </a:rPr>
              <a:t>B </a:t>
            </a:r>
            <a:r>
              <a:rPr lang="zh-CN" altLang="en-US" sz="2400" dirty="0">
                <a:solidFill>
                  <a:prstClr val="black"/>
                </a:solidFill>
                <a:latin typeface="黑体" panose="02010609060101010101" pitchFamily="49" charset="-122"/>
                <a:ea typeface="黑体" panose="02010609060101010101" pitchFamily="49" charset="-122"/>
              </a:rPr>
              <a:t>思想整合</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   </a:t>
            </a:r>
            <a:r>
              <a:rPr lang="en-US" altLang="zh-CN" sz="2400" dirty="0">
                <a:solidFill>
                  <a:prstClr val="black"/>
                </a:solidFill>
                <a:latin typeface="黑体" panose="02010609060101010101" pitchFamily="49" charset="-122"/>
                <a:ea typeface="黑体" panose="02010609060101010101" pitchFamily="49" charset="-122"/>
              </a:rPr>
              <a:t>C </a:t>
            </a:r>
            <a:r>
              <a:rPr lang="zh-CN" altLang="en-US" sz="2400" dirty="0">
                <a:solidFill>
                  <a:prstClr val="black"/>
                </a:solidFill>
                <a:latin typeface="黑体" panose="02010609060101010101" pitchFamily="49" charset="-122"/>
                <a:ea typeface="黑体" panose="02010609060101010101" pitchFamily="49" charset="-122"/>
              </a:rPr>
              <a:t>与高考、模拟考相关联的知识点</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a:t>
            </a:r>
            <a:r>
              <a:rPr lang="en-US" altLang="zh-CN" sz="2400" dirty="0">
                <a:solidFill>
                  <a:prstClr val="black"/>
                </a:solidFill>
                <a:latin typeface="黑体" panose="02010609060101010101" pitchFamily="49" charset="-122"/>
                <a:ea typeface="黑体" panose="02010609060101010101" pitchFamily="49" charset="-122"/>
              </a:rPr>
              <a:t>2</a:t>
            </a:r>
            <a:r>
              <a:rPr lang="zh-CN" altLang="en-US" sz="2400" dirty="0">
                <a:solidFill>
                  <a:prstClr val="black"/>
                </a:solidFill>
                <a:latin typeface="黑体" panose="02010609060101010101" pitchFamily="49" charset="-122"/>
                <a:ea typeface="黑体" panose="02010609060101010101" pitchFamily="49" charset="-122"/>
              </a:rPr>
              <a:t>）用途：</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黑体" panose="02010609060101010101" pitchFamily="49" charset="-122"/>
                <a:ea typeface="黑体" panose="02010609060101010101" pitchFamily="49" charset="-122"/>
              </a:rPr>
              <a:t>   A </a:t>
            </a:r>
            <a:r>
              <a:rPr lang="zh-CN" altLang="en-US" sz="2400" dirty="0">
                <a:solidFill>
                  <a:prstClr val="black"/>
                </a:solidFill>
                <a:latin typeface="黑体" panose="02010609060101010101" pitchFamily="49" charset="-122"/>
                <a:ea typeface="黑体" panose="02010609060101010101" pitchFamily="49" charset="-122"/>
              </a:rPr>
              <a:t>早读；</a:t>
            </a:r>
            <a:r>
              <a:rPr lang="en-US" altLang="zh-CN" sz="2400" dirty="0">
                <a:solidFill>
                  <a:prstClr val="black"/>
                </a:solidFill>
                <a:latin typeface="黑体" panose="02010609060101010101" pitchFamily="49" charset="-122"/>
                <a:ea typeface="黑体" panose="02010609060101010101" pitchFamily="49" charset="-122"/>
              </a:rPr>
              <a:t>B </a:t>
            </a:r>
            <a:r>
              <a:rPr lang="zh-CN" altLang="en-US" sz="2400" dirty="0">
                <a:solidFill>
                  <a:prstClr val="black"/>
                </a:solidFill>
                <a:latin typeface="黑体" panose="02010609060101010101" pitchFamily="49" charset="-122"/>
                <a:ea typeface="黑体" panose="02010609060101010101" pitchFamily="49" charset="-122"/>
              </a:rPr>
              <a:t>作业；</a:t>
            </a:r>
            <a:r>
              <a:rPr lang="en-US" altLang="zh-CN" sz="2400" dirty="0">
                <a:solidFill>
                  <a:prstClr val="black"/>
                </a:solidFill>
                <a:latin typeface="黑体" panose="02010609060101010101" pitchFamily="49" charset="-122"/>
                <a:ea typeface="黑体" panose="02010609060101010101" pitchFamily="49" charset="-122"/>
              </a:rPr>
              <a:t>C </a:t>
            </a:r>
            <a:r>
              <a:rPr lang="zh-CN" altLang="en-US" sz="2400" dirty="0">
                <a:solidFill>
                  <a:prstClr val="black"/>
                </a:solidFill>
                <a:latin typeface="黑体" panose="02010609060101010101" pitchFamily="49" charset="-122"/>
                <a:ea typeface="黑体" panose="02010609060101010101" pitchFamily="49" charset="-122"/>
              </a:rPr>
              <a:t>备课</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黑体" panose="02010609060101010101" pitchFamily="49" charset="-122"/>
                <a:ea typeface="黑体" panose="02010609060101010101" pitchFamily="49" charset="-122"/>
              </a:rPr>
              <a:t>（</a:t>
            </a:r>
            <a:r>
              <a:rPr lang="en-US" altLang="zh-CN" sz="2400" dirty="0">
                <a:solidFill>
                  <a:prstClr val="black"/>
                </a:solidFill>
                <a:latin typeface="黑体" panose="02010609060101010101" pitchFamily="49" charset="-122"/>
                <a:ea typeface="黑体" panose="02010609060101010101" pitchFamily="49" charset="-122"/>
              </a:rPr>
              <a:t>3</a:t>
            </a:r>
            <a:r>
              <a:rPr lang="zh-CN" altLang="en-US" sz="2400" dirty="0">
                <a:solidFill>
                  <a:prstClr val="black"/>
                </a:solidFill>
                <a:latin typeface="黑体" panose="02010609060101010101" pitchFamily="49" charset="-122"/>
                <a:ea typeface="黑体" panose="02010609060101010101" pitchFamily="49" charset="-122"/>
              </a:rPr>
              <a:t>）目的：</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黑体" panose="02010609060101010101" pitchFamily="49" charset="-122"/>
                <a:ea typeface="黑体" panose="02010609060101010101" pitchFamily="49" charset="-122"/>
              </a:rPr>
              <a:t>     </a:t>
            </a:r>
            <a:r>
              <a:rPr lang="zh-CN" altLang="en-US" sz="2400" dirty="0">
                <a:solidFill>
                  <a:prstClr val="black"/>
                </a:solidFill>
                <a:latin typeface="黑体" panose="02010609060101010101" pitchFamily="49" charset="-122"/>
                <a:ea typeface="黑体" panose="02010609060101010101" pitchFamily="49" charset="-122"/>
              </a:rPr>
              <a:t>帮助学生在对</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论语</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文本有了初步学习体验和感性认识后，总结</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孔子的</a:t>
            </a:r>
            <a:endParaRPr lang="en-US" altLang="zh-CN" sz="24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黑体" panose="02010609060101010101" pitchFamily="49" charset="-122"/>
                <a:ea typeface="黑体" panose="02010609060101010101" pitchFamily="49" charset="-122"/>
              </a:rPr>
              <a:t>     </a:t>
            </a:r>
            <a:r>
              <a:rPr lang="zh-CN" altLang="en-US" sz="2400" dirty="0">
                <a:solidFill>
                  <a:prstClr val="black"/>
                </a:solidFill>
                <a:latin typeface="黑体" panose="02010609060101010101" pitchFamily="49" charset="-122"/>
                <a:ea typeface="黑体" panose="02010609060101010101" pitchFamily="49" charset="-122"/>
              </a:rPr>
              <a:t>故事</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里的核心要点，提升他们的思想认识以及对</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论语</a:t>
            </a: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的重视程度</a:t>
            </a:r>
            <a:endParaRPr lang="en-US" altLang="zh-CN" sz="2400"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745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arn(inVertical)">
                                      <p:cBhvr>
                                        <p:cTn id="20" dur="500"/>
                                        <p:tgtEl>
                                          <p:spTgt spid="4">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arn(inVertic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wipe(down)">
                                      <p:cBhvr>
                                        <p:cTn id="36" dur="500"/>
                                        <p:tgtEl>
                                          <p:spTgt spid="4">
                                            <p:txEl>
                                              <p:pRg st="10" end="1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wipe(down)">
                                      <p:cBhvr>
                                        <p:cTn id="39" dur="500"/>
                                        <p:tgtEl>
                                          <p:spTgt spid="4">
                                            <p:txEl>
                                              <p:pRg st="11" end="1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wipe(down)">
                                      <p:cBhvr>
                                        <p:cTn id="4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（五）选必中第四单元：外国戏剧与诗歌</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zh-CN" altLang="en-US" sz="3200" dirty="0"/>
          </a:p>
        </p:txBody>
      </p:sp>
      <p:sp>
        <p:nvSpPr>
          <p:cNvPr id="4" name="文本框 3">
            <a:extLst>
              <a:ext uri="{FF2B5EF4-FFF2-40B4-BE49-F238E27FC236}">
                <a16:creationId xmlns:a16="http://schemas.microsoft.com/office/drawing/2014/main" id="{C85439A5-A1DB-80B5-07FC-BA9B4E652738}"/>
              </a:ext>
            </a:extLst>
          </p:cNvPr>
          <p:cNvSpPr txBox="1"/>
          <p:nvPr/>
        </p:nvSpPr>
        <p:spPr>
          <a:xfrm>
            <a:off x="180256" y="1700808"/>
            <a:ext cx="10513168" cy="4130361"/>
          </a:xfrm>
          <a:prstGeom prst="rect">
            <a:avLst/>
          </a:prstGeom>
          <a:noFill/>
        </p:spPr>
        <p:txBody>
          <a:bodyPr wrap="square" rtlCol="0">
            <a:spAutoFit/>
          </a:bodyPr>
          <a:lstStyle/>
          <a:p>
            <a:pPr marR="0" lvl="0" algn="l" defTabSz="914400" rtl="0" eaLnBrk="1" fontAlgn="auto" latinLnBrk="0" hangingPunct="1">
              <a:lnSpc>
                <a:spcPct val="100000"/>
              </a:lnSpc>
              <a:spcBef>
                <a:spcPct val="20000"/>
              </a:spcBef>
              <a:spcAft>
                <a:spcPts val="0"/>
              </a:spcAft>
              <a:buClrTx/>
              <a:buSzTx/>
              <a:tabLst/>
              <a:defRPr/>
            </a:pPr>
            <a:r>
              <a:rPr kumimoji="0" lang="zh-CN" altLang="en-US" sz="24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“翻译如婚姻，是一种两相妥协的艺术”</a:t>
            </a:r>
          </a:p>
          <a:p>
            <a:pPr marR="0" lvl="0" algn="l" defTabSz="914400" rtl="0" eaLnBrk="1" fontAlgn="auto" latinLnBrk="0" hangingPunct="1">
              <a:lnSpc>
                <a:spcPct val="100000"/>
              </a:lnSpc>
              <a:spcBef>
                <a:spcPct val="20000"/>
              </a:spcBef>
              <a:spcAft>
                <a:spcPts val="0"/>
              </a:spcAft>
              <a:buClrTx/>
              <a:buSzTx/>
              <a:tabLst/>
              <a:defRPr/>
            </a:pPr>
            <a:r>
              <a:rPr lang="zh-CN" altLang="en-US" sz="3200" dirty="0">
                <a:solidFill>
                  <a:prstClr val="black"/>
                </a:solidFill>
                <a:latin typeface="黑体" panose="02010600030101010101" pitchFamily="49" charset="-122"/>
                <a:ea typeface="黑体" panose="02010600030101010101" pitchFamily="49" charset="-122"/>
              </a:rPr>
              <a:t> </a:t>
            </a:r>
            <a:endParaRPr lang="en-US" altLang="zh-CN" sz="3200" dirty="0">
              <a:solidFill>
                <a:prstClr val="black"/>
              </a:solidFill>
              <a:latin typeface="黑体" panose="02010600030101010101" pitchFamily="49" charset="-122"/>
              <a:ea typeface="黑体" panose="02010600030101010101" pitchFamily="49" charset="-122"/>
            </a:endParaRPr>
          </a:p>
          <a:p>
            <a:pPr marR="0" lvl="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“文学翻译，是一门艺术。而为艺术，必有其创造性”</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“翻译也是一种创作，至少是一种‘有限’的创作”</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R="0" lvl="0" algn="l" defTabSz="914400" rtl="0" eaLnBrk="1" fontAlgn="auto" latinLnBrk="0" hangingPunct="1">
              <a:lnSpc>
                <a:spcPct val="100000"/>
              </a:lnSpc>
              <a:spcBef>
                <a:spcPct val="20000"/>
              </a:spcBef>
              <a:spcAft>
                <a:spcPts val="0"/>
              </a:spcAft>
              <a:buClrTx/>
              <a:buSzTx/>
              <a:tabLst/>
              <a:defRPr/>
            </a:pPr>
            <a:r>
              <a:rPr lang="zh-CN" altLang="en-US" sz="3200" dirty="0">
                <a:solidFill>
                  <a:prstClr val="black"/>
                </a:solidFill>
                <a:latin typeface="黑体" panose="02010600030101010101" pitchFamily="49" charset="-122"/>
                <a:ea typeface="黑体" panose="02010600030101010101" pitchFamily="49" charset="-122"/>
              </a:rPr>
              <a:t>                     </a:t>
            </a: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余光中</a:t>
            </a:r>
          </a:p>
        </p:txBody>
      </p:sp>
    </p:spTree>
    <p:extLst>
      <p:ext uri="{BB962C8B-B14F-4D97-AF65-F5344CB8AC3E}">
        <p14:creationId xmlns:p14="http://schemas.microsoft.com/office/powerpoint/2010/main" val="10401636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（六）古诗词诵读专题：</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zh-CN" altLang="en-US" sz="3200" dirty="0"/>
          </a:p>
        </p:txBody>
      </p:sp>
      <p:sp>
        <p:nvSpPr>
          <p:cNvPr id="4" name="文本框 3">
            <a:extLst>
              <a:ext uri="{FF2B5EF4-FFF2-40B4-BE49-F238E27FC236}">
                <a16:creationId xmlns:a16="http://schemas.microsoft.com/office/drawing/2014/main" id="{C85439A5-A1DB-80B5-07FC-BA9B4E652738}"/>
              </a:ext>
            </a:extLst>
          </p:cNvPr>
          <p:cNvSpPr txBox="1"/>
          <p:nvPr/>
        </p:nvSpPr>
        <p:spPr>
          <a:xfrm>
            <a:off x="192764" y="1382012"/>
            <a:ext cx="10968949" cy="511524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2400"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初唐诗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少年锐气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清新刚健</a:t>
            </a:r>
            <a:endParaRPr lang="en-US" altLang="zh-CN" sz="2400" b="1"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lang="en-US" altLang="zh-CN" sz="2400" b="1" dirty="0">
                <a:solidFill>
                  <a:srgbClr val="FF0000"/>
                </a:solidFill>
                <a:latin typeface="隶书" panose="02010509060101010101" pitchFamily="49" charset="-122"/>
                <a:ea typeface="隶书" panose="02010509060101010101" pitchFamily="49" charset="-122"/>
              </a:rPr>
              <a:t>《</a:t>
            </a:r>
            <a:r>
              <a:rPr lang="zh-CN" altLang="en-US" sz="2400" b="1" dirty="0">
                <a:solidFill>
                  <a:srgbClr val="FF0000"/>
                </a:solidFill>
                <a:latin typeface="隶书" panose="02010509060101010101" pitchFamily="49" charset="-122"/>
                <a:ea typeface="隶书" panose="02010509060101010101" pitchFamily="49" charset="-122"/>
              </a:rPr>
              <a:t>春江花月夜</a:t>
            </a:r>
            <a:r>
              <a:rPr lang="en-US" altLang="zh-CN" sz="2400" b="1" dirty="0">
                <a:solidFill>
                  <a:srgbClr val="FF0000"/>
                </a:solidFill>
                <a:latin typeface="隶书" panose="02010509060101010101" pitchFamily="49" charset="-122"/>
                <a:ea typeface="隶书" panose="02010509060101010101" pitchFamily="49" charset="-122"/>
              </a:rPr>
              <a:t>》</a:t>
            </a:r>
            <a:endParaRPr kumimoji="0" lang="en-US" altLang="zh-CN" sz="24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2400" dirty="0">
                <a:solidFill>
                  <a:prstClr val="black"/>
                </a:solidFill>
                <a:latin typeface="黑体" panose="02010600030101010101" pitchFamily="49" charset="-122"/>
                <a:ea typeface="黑体" panose="02010600030101010101" pitchFamily="49" charset="-122"/>
              </a:rPr>
              <a:t>                       </a:t>
            </a:r>
            <a:r>
              <a:rPr lang="zh-CN" altLang="en-US" sz="3600"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盛唐诗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盛世华彩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豪情满怀</a:t>
            </a:r>
            <a:endParaRPr lang="en-US" altLang="zh-CN" sz="2400" b="1"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600" dirty="0">
                <a:solidFill>
                  <a:prstClr val="black"/>
                </a:solidFill>
                <a:latin typeface="黑体" panose="02010600030101010101" pitchFamily="49" charset="-122"/>
                <a:ea typeface="黑体" panose="02010600030101010101" pitchFamily="49" charset="-122"/>
              </a:rPr>
              <a:t>             </a:t>
            </a:r>
            <a:r>
              <a:rPr lang="zh-CN" altLang="en-US" sz="3600" dirty="0">
                <a:solidFill>
                  <a:prstClr val="black"/>
                </a:solidFill>
                <a:latin typeface="黑体" panose="02010600030101010101" pitchFamily="49" charset="-122"/>
                <a:ea typeface="黑体" panose="02010600030101010101" pitchFamily="49" charset="-122"/>
              </a:rPr>
              <a:t>唐</a:t>
            </a:r>
            <a:r>
              <a:rPr lang="en-US" altLang="zh-CN" sz="3600" dirty="0">
                <a:solidFill>
                  <a:prstClr val="black"/>
                </a:solidFill>
                <a:latin typeface="黑体" panose="02010600030101010101" pitchFamily="49" charset="-122"/>
                <a:ea typeface="黑体" panose="02010600030101010101" pitchFamily="49" charset="-122"/>
              </a:rPr>
              <a:t>           </a:t>
            </a:r>
            <a:r>
              <a:rPr lang="en-US" altLang="zh-CN" sz="2400" b="1" dirty="0">
                <a:solidFill>
                  <a:srgbClr val="FF0000"/>
                </a:solidFill>
                <a:latin typeface="隶书" panose="02010509060101010101" pitchFamily="49" charset="-122"/>
                <a:ea typeface="隶书" panose="02010509060101010101" pitchFamily="49" charset="-122"/>
              </a:rPr>
              <a:t>《</a:t>
            </a:r>
            <a:r>
              <a:rPr lang="zh-CN" altLang="en-US" sz="2400" b="1" dirty="0">
                <a:solidFill>
                  <a:srgbClr val="FF0000"/>
                </a:solidFill>
                <a:latin typeface="隶书" panose="02010509060101010101" pitchFamily="49" charset="-122"/>
                <a:ea typeface="隶书" panose="02010509060101010101" pitchFamily="49" charset="-122"/>
              </a:rPr>
              <a:t>燕歌行并序</a:t>
            </a:r>
            <a:r>
              <a:rPr lang="en-US" altLang="zh-CN" sz="2400" b="1" dirty="0">
                <a:solidFill>
                  <a:srgbClr val="FF0000"/>
                </a:solidFill>
                <a:latin typeface="隶书" panose="02010509060101010101" pitchFamily="49" charset="-122"/>
                <a:ea typeface="隶书" panose="02010509060101010101" pitchFamily="49" charset="-122"/>
              </a:rPr>
              <a:t>》  《</a:t>
            </a:r>
            <a:r>
              <a:rPr lang="zh-CN" altLang="en-US" sz="2400" b="1" dirty="0">
                <a:solidFill>
                  <a:srgbClr val="FF0000"/>
                </a:solidFill>
                <a:latin typeface="隶书" panose="02010509060101010101" pitchFamily="49" charset="-122"/>
                <a:ea typeface="隶书" panose="02010509060101010101" pitchFamily="49" charset="-122"/>
              </a:rPr>
              <a:t>将进酒</a:t>
            </a:r>
            <a:r>
              <a:rPr lang="en-US" altLang="zh-CN" sz="2400" b="1" dirty="0">
                <a:solidFill>
                  <a:srgbClr val="FF0000"/>
                </a:solidFill>
                <a:latin typeface="隶书" panose="02010509060101010101" pitchFamily="49" charset="-122"/>
                <a:ea typeface="隶书" panose="02010509060101010101" pitchFamily="49" charset="-122"/>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唐宋诗词         </a:t>
            </a:r>
            <a:r>
              <a:rPr lang="zh-CN" altLang="en-US" sz="3600" dirty="0">
                <a:solidFill>
                  <a:prstClr val="black"/>
                </a:solidFill>
                <a:latin typeface="黑体" panose="02010600030101010101" pitchFamily="49" charset="-122"/>
                <a:ea typeface="黑体" panose="02010600030101010101" pitchFamily="49" charset="-122"/>
              </a:rPr>
              <a:t> </a:t>
            </a:r>
            <a:r>
              <a:rPr kumimoji="0" lang="zh-CN" altLang="en-US"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lang="zh-CN" altLang="en-US" sz="2400" b="1" dirty="0">
                <a:solidFill>
                  <a:prstClr val="black"/>
                </a:solidFill>
                <a:latin typeface="黑体" panose="02010600030101010101" pitchFamily="49" charset="-122"/>
                <a:ea typeface="黑体" panose="02010600030101010101" pitchFamily="49" charset="-122"/>
              </a:rPr>
              <a:t>中唐诗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梦魇初醒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低徊宛转</a:t>
            </a:r>
            <a:endParaRPr lang="en-US" altLang="zh-CN" sz="2400" b="1"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600" dirty="0">
                <a:solidFill>
                  <a:prstClr val="black"/>
                </a:solidFill>
                <a:latin typeface="黑体" panose="02010600030101010101" pitchFamily="49" charset="-122"/>
                <a:ea typeface="黑体" panose="02010600030101010101" pitchFamily="49" charset="-122"/>
              </a:rPr>
              <a:t>             </a:t>
            </a:r>
            <a:r>
              <a:rPr lang="zh-CN" altLang="en-US" sz="3600" dirty="0">
                <a:solidFill>
                  <a:prstClr val="black"/>
                </a:solidFill>
                <a:latin typeface="黑体" panose="02010600030101010101" pitchFamily="49" charset="-122"/>
                <a:ea typeface="黑体" panose="02010600030101010101" pitchFamily="49" charset="-122"/>
              </a:rPr>
              <a:t>宋</a:t>
            </a:r>
            <a:r>
              <a:rPr lang="en-US" altLang="zh-CN" sz="3600" dirty="0">
                <a:solidFill>
                  <a:prstClr val="black"/>
                </a:solidFill>
                <a:latin typeface="黑体" panose="02010600030101010101" pitchFamily="49" charset="-122"/>
                <a:ea typeface="黑体" panose="02010600030101010101" pitchFamily="49" charset="-122"/>
              </a:rPr>
              <a:t>              </a:t>
            </a:r>
            <a:r>
              <a:rPr lang="en-US" altLang="zh-CN" sz="2400" b="1" dirty="0">
                <a:solidFill>
                  <a:srgbClr val="FF0000"/>
                </a:solidFill>
                <a:latin typeface="隶书" panose="02010509060101010101" pitchFamily="49" charset="-122"/>
                <a:ea typeface="隶书" panose="02010509060101010101" pitchFamily="49" charset="-122"/>
              </a:rPr>
              <a:t>《</a:t>
            </a:r>
            <a:r>
              <a:rPr lang="zh-CN" altLang="en-US" sz="2400" b="1" dirty="0">
                <a:solidFill>
                  <a:srgbClr val="FF0000"/>
                </a:solidFill>
                <a:latin typeface="隶书" panose="02010509060101010101" pitchFamily="49" charset="-122"/>
                <a:ea typeface="隶书" panose="02010509060101010101" pitchFamily="49" charset="-122"/>
              </a:rPr>
              <a:t>李凭箜篌引</a:t>
            </a:r>
            <a:r>
              <a:rPr lang="en-US" altLang="zh-CN" sz="2400" b="1" dirty="0">
                <a:solidFill>
                  <a:srgbClr val="FF0000"/>
                </a:solidFill>
                <a:latin typeface="隶书" panose="02010509060101010101" pitchFamily="49" charset="-122"/>
                <a:ea typeface="隶书" panose="02010509060101010101" pitchFamily="49" charset="-122"/>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2400" b="1"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晚唐诗 </a:t>
            </a:r>
            <a:r>
              <a:rPr kumimoji="0" lang="en-US" altLang="zh-CN" sz="2400" b="1"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a:t>
            </a:r>
            <a:r>
              <a:rPr kumimoji="0" lang="en-US" altLang="zh-CN" sz="3600" b="1"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lang="zh-CN" altLang="en-US" sz="2400" b="1" dirty="0">
                <a:solidFill>
                  <a:prstClr val="black"/>
                </a:solidFill>
                <a:latin typeface="黑体" panose="02010600030101010101" pitchFamily="49" charset="-122"/>
                <a:ea typeface="黑体" panose="02010600030101010101" pitchFamily="49" charset="-122"/>
              </a:rPr>
              <a:t>气骨顿衰 </a:t>
            </a:r>
            <a:r>
              <a:rPr lang="en-US" altLang="zh-CN" sz="2400" b="1" dirty="0">
                <a:solidFill>
                  <a:prstClr val="black"/>
                </a:solidFill>
                <a:latin typeface="黑体" panose="02010600030101010101" pitchFamily="49" charset="-122"/>
                <a:ea typeface="黑体" panose="02010600030101010101" pitchFamily="49" charset="-122"/>
              </a:rPr>
              <a:t>—— </a:t>
            </a:r>
            <a:r>
              <a:rPr lang="zh-CN" altLang="en-US" sz="2400" b="1" dirty="0">
                <a:solidFill>
                  <a:prstClr val="black"/>
                </a:solidFill>
                <a:latin typeface="黑体" panose="02010600030101010101" pitchFamily="49" charset="-122"/>
                <a:ea typeface="黑体" panose="02010600030101010101" pitchFamily="49" charset="-122"/>
              </a:rPr>
              <a:t>隐晦曲折</a:t>
            </a:r>
            <a:endParaRPr lang="en-US" altLang="zh-CN" sz="2400" b="1"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en-US" altLang="zh-CN" sz="24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rPr>
              <a:t>《</a:t>
            </a:r>
            <a:r>
              <a:rPr kumimoji="0" lang="zh-CN" altLang="en-US" sz="24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rPr>
              <a:t>锦瑟</a:t>
            </a:r>
            <a:r>
              <a:rPr kumimoji="0" lang="en-US" altLang="zh-CN" sz="24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rPr>
              <a:t>》          </a:t>
            </a:r>
            <a:endParaRPr kumimoji="0" lang="zh-CN" altLang="en-US" sz="2400" b="1" i="0" u="none" strike="noStrike" kern="1200" cap="none" spc="0" normalizeH="0" baseline="0" noProof="0" dirty="0">
              <a:ln>
                <a:noFill/>
              </a:ln>
              <a:solidFill>
                <a:srgbClr val="FF0000"/>
              </a:solidFill>
              <a:effectLst/>
              <a:uLnTx/>
              <a:uFillTx/>
              <a:latin typeface="隶书" panose="02010509060101010101" pitchFamily="49" charset="-122"/>
              <a:ea typeface="隶书" panose="02010509060101010101" pitchFamily="49" charset="-122"/>
            </a:endParaRPr>
          </a:p>
        </p:txBody>
      </p:sp>
      <p:sp>
        <p:nvSpPr>
          <p:cNvPr id="5" name="左大括号 4">
            <a:extLst>
              <a:ext uri="{FF2B5EF4-FFF2-40B4-BE49-F238E27FC236}">
                <a16:creationId xmlns:a16="http://schemas.microsoft.com/office/drawing/2014/main" id="{6437781D-73F8-11C2-6B48-E8921AEACAC3}"/>
              </a:ext>
            </a:extLst>
          </p:cNvPr>
          <p:cNvSpPr/>
          <p:nvPr/>
        </p:nvSpPr>
        <p:spPr>
          <a:xfrm>
            <a:off x="2340496" y="3789040"/>
            <a:ext cx="576064" cy="1368152"/>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 name="左大括号 5">
            <a:extLst>
              <a:ext uri="{FF2B5EF4-FFF2-40B4-BE49-F238E27FC236}">
                <a16:creationId xmlns:a16="http://schemas.microsoft.com/office/drawing/2014/main" id="{BB0CC918-F7E6-8D8B-850F-5B09031EC788}"/>
              </a:ext>
            </a:extLst>
          </p:cNvPr>
          <p:cNvSpPr/>
          <p:nvPr/>
        </p:nvSpPr>
        <p:spPr>
          <a:xfrm>
            <a:off x="4284712" y="2060848"/>
            <a:ext cx="1008112" cy="363640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extLst>
      <p:ext uri="{BB962C8B-B14F-4D97-AF65-F5344CB8AC3E}">
        <p14:creationId xmlns:p14="http://schemas.microsoft.com/office/powerpoint/2010/main" val="10727070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（六）古诗词诵读专题：</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r>
              <a:rPr lang="zh-CN" altLang="en-US" sz="3200" dirty="0"/>
              <a:t>宋诗：</a:t>
            </a:r>
            <a:r>
              <a:rPr lang="en-US" altLang="zh-CN" sz="3200" dirty="0">
                <a:solidFill>
                  <a:srgbClr val="FF0000"/>
                </a:solidFill>
                <a:latin typeface="隶书" panose="02010509060101010101" pitchFamily="49" charset="-122"/>
                <a:ea typeface="隶书" panose="02010509060101010101" pitchFamily="49" charset="-122"/>
              </a:rPr>
              <a:t>《</a:t>
            </a:r>
            <a:r>
              <a:rPr lang="zh-CN" altLang="en-US" sz="3200" dirty="0">
                <a:solidFill>
                  <a:srgbClr val="FF0000"/>
                </a:solidFill>
                <a:latin typeface="隶书" panose="02010509060101010101" pitchFamily="49" charset="-122"/>
                <a:ea typeface="隶书" panose="02010509060101010101" pitchFamily="49" charset="-122"/>
              </a:rPr>
              <a:t>书愤</a:t>
            </a:r>
            <a:r>
              <a:rPr lang="en-US" altLang="zh-CN" sz="3200" dirty="0">
                <a:solidFill>
                  <a:srgbClr val="FF0000"/>
                </a:solidFill>
                <a:latin typeface="隶书" panose="02010509060101010101" pitchFamily="49" charset="-122"/>
                <a:ea typeface="隶书" panose="02010509060101010101" pitchFamily="49" charset="-122"/>
              </a:rPr>
              <a:t>》                       </a:t>
            </a:r>
          </a:p>
          <a:p>
            <a:pPr marL="0" indent="0">
              <a:buNone/>
            </a:pPr>
            <a:r>
              <a:rPr lang="en-US" altLang="zh-CN" sz="3200" dirty="0"/>
              <a:t>                     </a:t>
            </a:r>
            <a:r>
              <a:rPr lang="zh-CN" altLang="en-US" sz="3200" dirty="0"/>
              <a:t>宋 </a:t>
            </a:r>
            <a:endParaRPr lang="en-US" altLang="zh-CN" sz="3200" dirty="0"/>
          </a:p>
          <a:p>
            <a:pPr marL="0" indent="0">
              <a:buNone/>
            </a:pPr>
            <a:r>
              <a:rPr lang="en-US" altLang="zh-CN" sz="3200" dirty="0"/>
              <a:t>                              </a:t>
            </a:r>
            <a:r>
              <a:rPr lang="zh-CN" altLang="en-US" sz="3200" dirty="0"/>
              <a:t>宋词：</a:t>
            </a:r>
            <a:r>
              <a:rPr lang="en-US" altLang="zh-CN" sz="3200" dirty="0">
                <a:solidFill>
                  <a:srgbClr val="FF0000"/>
                </a:solidFill>
                <a:latin typeface="隶书" panose="02010509060101010101" pitchFamily="49" charset="-122"/>
                <a:ea typeface="隶书" panose="02010509060101010101" pitchFamily="49" charset="-122"/>
              </a:rPr>
              <a:t>《</a:t>
            </a:r>
            <a:r>
              <a:rPr lang="zh-CN" altLang="en-US" sz="3200" dirty="0">
                <a:solidFill>
                  <a:srgbClr val="FF0000"/>
                </a:solidFill>
                <a:latin typeface="隶书" panose="02010509060101010101" pitchFamily="49" charset="-122"/>
                <a:ea typeface="隶书" panose="02010509060101010101" pitchFamily="49" charset="-122"/>
              </a:rPr>
              <a:t>江城子</a:t>
            </a:r>
            <a:r>
              <a:rPr lang="en-US" altLang="zh-CN" sz="3200" dirty="0">
                <a:solidFill>
                  <a:srgbClr val="FF0000"/>
                </a:solidFill>
                <a:latin typeface="隶书" panose="02010509060101010101" pitchFamily="49" charset="-122"/>
                <a:ea typeface="隶书" panose="02010509060101010101" pitchFamily="49" charset="-122"/>
              </a:rPr>
              <a:t>》</a:t>
            </a:r>
          </a:p>
          <a:p>
            <a:pPr marL="0" indent="0">
              <a:buNone/>
            </a:pPr>
            <a:endParaRPr lang="en-US" altLang="zh-CN" sz="3200" dirty="0">
              <a:solidFill>
                <a:srgbClr val="FF0000"/>
              </a:solidFill>
              <a:latin typeface="隶书" panose="02010509060101010101" pitchFamily="49" charset="-122"/>
              <a:ea typeface="隶书" panose="02010509060101010101" pitchFamily="49" charset="-122"/>
            </a:endParaRPr>
          </a:p>
          <a:p>
            <a:pPr marL="0" indent="0">
              <a:buNone/>
            </a:pPr>
            <a:r>
              <a:rPr lang="zh-CN" altLang="en-US" sz="3200" b="1" dirty="0">
                <a:solidFill>
                  <a:srgbClr val="7030A0"/>
                </a:solidFill>
                <a:latin typeface="楷体" panose="02010609060101010101" pitchFamily="49" charset="-122"/>
                <a:ea typeface="楷体" panose="02010609060101010101" pitchFamily="49" charset="-122"/>
              </a:rPr>
              <a:t>诗歌风格的一种论调：“唐音宋调”论       </a:t>
            </a:r>
            <a:r>
              <a:rPr lang="zh-CN" altLang="en-US" dirty="0">
                <a:latin typeface="黑体" panose="02010609060101010101" pitchFamily="49" charset="-122"/>
                <a:ea typeface="黑体" panose="02010609060101010101" pitchFamily="49" charset="-122"/>
              </a:rPr>
              <a:t>宋调：议论性哲理？</a:t>
            </a:r>
            <a:endParaRPr lang="en-US" altLang="zh-CN" dirty="0">
              <a:latin typeface="黑体" panose="02010609060101010101" pitchFamily="49" charset="-122"/>
              <a:ea typeface="黑体" panose="02010609060101010101" pitchFamily="49" charset="-122"/>
            </a:endParaRPr>
          </a:p>
          <a:p>
            <a:pPr marL="0" indent="0">
              <a:buNone/>
            </a:pPr>
            <a:endParaRPr lang="zh-CN" altLang="en-US" sz="3200" b="1" dirty="0">
              <a:solidFill>
                <a:srgbClr val="7030A0"/>
              </a:solidFill>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C85439A5-A1DB-80B5-07FC-BA9B4E652738}"/>
              </a:ext>
            </a:extLst>
          </p:cNvPr>
          <p:cNvSpPr txBox="1"/>
          <p:nvPr/>
        </p:nvSpPr>
        <p:spPr>
          <a:xfrm>
            <a:off x="186273" y="1700808"/>
            <a:ext cx="10513168" cy="197592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唐</a:t>
            </a:r>
            <a:r>
              <a:rPr kumimoji="0" lang="en-US" altLang="zh-CN"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zh-CN" sz="36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唐宋诗词</a:t>
            </a:r>
          </a:p>
        </p:txBody>
      </p:sp>
      <p:sp>
        <p:nvSpPr>
          <p:cNvPr id="5" name="左大括号 4">
            <a:extLst>
              <a:ext uri="{FF2B5EF4-FFF2-40B4-BE49-F238E27FC236}">
                <a16:creationId xmlns:a16="http://schemas.microsoft.com/office/drawing/2014/main" id="{FEB6CA35-BA95-8362-8CCF-D7DE273BAB82}"/>
              </a:ext>
            </a:extLst>
          </p:cNvPr>
          <p:cNvSpPr/>
          <p:nvPr/>
        </p:nvSpPr>
        <p:spPr>
          <a:xfrm>
            <a:off x="2196480" y="2060848"/>
            <a:ext cx="2016224" cy="259228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a:extLst>
              <a:ext uri="{FF2B5EF4-FFF2-40B4-BE49-F238E27FC236}">
                <a16:creationId xmlns:a16="http://schemas.microsoft.com/office/drawing/2014/main" id="{8B72C931-61F0-B1C6-C86A-C23A0FFBE7B2}"/>
              </a:ext>
            </a:extLst>
          </p:cNvPr>
          <p:cNvSpPr/>
          <p:nvPr/>
        </p:nvSpPr>
        <p:spPr>
          <a:xfrm>
            <a:off x="4896780" y="4036774"/>
            <a:ext cx="1044116" cy="112041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1991BEDD-046B-3408-742B-CEB02B9DDCBC}"/>
              </a:ext>
            </a:extLst>
          </p:cNvPr>
          <p:cNvCxnSpPr/>
          <p:nvPr/>
        </p:nvCxnSpPr>
        <p:spPr>
          <a:xfrm flipV="1">
            <a:off x="7093024" y="5914501"/>
            <a:ext cx="1224136" cy="4320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4CEFB463-06C4-9854-F035-3751AD8E4F58}"/>
              </a:ext>
            </a:extLst>
          </p:cNvPr>
          <p:cNvCxnSpPr>
            <a:cxnSpLocks/>
          </p:cNvCxnSpPr>
          <p:nvPr/>
        </p:nvCxnSpPr>
        <p:spPr>
          <a:xfrm>
            <a:off x="7057020" y="6355547"/>
            <a:ext cx="1296144" cy="142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9B0DB354-81F8-44A6-F91E-7C261F950177}"/>
              </a:ext>
            </a:extLst>
          </p:cNvPr>
          <p:cNvSpPr txBox="1"/>
          <p:nvPr/>
        </p:nvSpPr>
        <p:spPr>
          <a:xfrm>
            <a:off x="8381267" y="5635684"/>
            <a:ext cx="2780445"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唐音：圆融地抒情？</a:t>
            </a:r>
          </a:p>
        </p:txBody>
      </p:sp>
    </p:spTree>
    <p:extLst>
      <p:ext uri="{BB962C8B-B14F-4D97-AF65-F5344CB8AC3E}">
        <p14:creationId xmlns:p14="http://schemas.microsoft.com/office/powerpoint/2010/main" val="14474558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（六）古诗词诵读专题：</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zh-CN" altLang="en-US" sz="3200" dirty="0"/>
          </a:p>
        </p:txBody>
      </p:sp>
      <p:sp>
        <p:nvSpPr>
          <p:cNvPr id="4" name="文本框 3">
            <a:extLst>
              <a:ext uri="{FF2B5EF4-FFF2-40B4-BE49-F238E27FC236}">
                <a16:creationId xmlns:a16="http://schemas.microsoft.com/office/drawing/2014/main" id="{C85439A5-A1DB-80B5-07FC-BA9B4E652738}"/>
              </a:ext>
            </a:extLst>
          </p:cNvPr>
          <p:cNvSpPr txBox="1"/>
          <p:nvPr/>
        </p:nvSpPr>
        <p:spPr>
          <a:xfrm>
            <a:off x="0" y="1556792"/>
            <a:ext cx="11161712" cy="509062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200" dirty="0">
                <a:solidFill>
                  <a:prstClr val="black"/>
                </a:solidFill>
                <a:latin typeface="黑体" panose="02010600030101010101" pitchFamily="49" charset="-122"/>
                <a:ea typeface="黑体" panose="02010600030101010101" pitchFamily="49" charset="-122"/>
              </a:rPr>
              <a:t>               《</a:t>
            </a:r>
            <a:r>
              <a:rPr lang="zh-CN" altLang="en-US" sz="3200" dirty="0">
                <a:solidFill>
                  <a:prstClr val="black"/>
                </a:solidFill>
                <a:latin typeface="黑体" panose="02010600030101010101" pitchFamily="49" charset="-122"/>
                <a:ea typeface="黑体" panose="02010600030101010101" pitchFamily="49" charset="-122"/>
              </a:rPr>
              <a:t>春江花月夜</a:t>
            </a:r>
            <a:r>
              <a:rPr lang="en-US" altLang="zh-CN" sz="3200" dirty="0">
                <a:solidFill>
                  <a:prstClr val="black"/>
                </a:solidFill>
                <a:latin typeface="黑体" panose="02010600030101010101" pitchFamily="49" charset="-122"/>
                <a:ea typeface="黑体" panose="02010600030101010101" pitchFamily="49" charset="-122"/>
              </a:rPr>
              <a:t>》</a:t>
            </a:r>
            <a:r>
              <a:rPr lang="zh-CN" altLang="en-US" sz="3200" dirty="0">
                <a:solidFill>
                  <a:prstClr val="black"/>
                </a:solidFill>
                <a:latin typeface="黑体" panose="02010600030101010101" pitchFamily="49" charset="-122"/>
                <a:ea typeface="黑体" panose="02010600030101010101" pitchFamily="49" charset="-122"/>
              </a:rPr>
              <a:t>教学难点：</a:t>
            </a: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lang="zh-CN" altLang="en-US" sz="2800" dirty="0">
                <a:solidFill>
                  <a:prstClr val="black"/>
                </a:solidFill>
                <a:latin typeface="黑体" panose="02010600030101010101" pitchFamily="49" charset="-122"/>
                <a:ea typeface="黑体" panose="02010600030101010101" pitchFamily="49" charset="-122"/>
              </a:rPr>
              <a:t>诗中景、理、情三者之间的逻辑关系：</a:t>
            </a:r>
            <a:endParaRPr lang="en-US" altLang="zh-CN" sz="28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2800" dirty="0">
                <a:solidFill>
                  <a:prstClr val="black"/>
                </a:solidFill>
                <a:latin typeface="黑体" panose="02010600030101010101" pitchFamily="49" charset="-122"/>
                <a:ea typeface="黑体" panose="02010600030101010101" pitchFamily="49" charset="-122"/>
              </a:rPr>
              <a:t>             </a:t>
            </a:r>
            <a:r>
              <a:rPr lang="zh-CN" altLang="en-US" sz="2000" b="1" dirty="0">
                <a:solidFill>
                  <a:srgbClr val="7030A0"/>
                </a:solidFill>
                <a:latin typeface="楷体" panose="02010609060101010101" pitchFamily="49" charset="-122"/>
                <a:ea typeface="楷体" panose="02010609060101010101" pitchFamily="49" charset="-122"/>
              </a:rPr>
              <a:t>放大时空坐标</a:t>
            </a:r>
            <a:endParaRPr lang="en-US" altLang="zh-CN" sz="2000" b="1" dirty="0">
              <a:solidFill>
                <a:srgbClr val="7030A0"/>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zh-CN" altLang="en-US" sz="2400" b="1" dirty="0">
                <a:solidFill>
                  <a:prstClr val="black"/>
                </a:solidFill>
                <a:latin typeface="黑体" panose="02010600030101010101" pitchFamily="49" charset="-122"/>
                <a:ea typeface="黑体" panose="02010600030101010101" pitchFamily="49" charset="-122"/>
              </a:rPr>
              <a:t>春江月夜的美</a:t>
            </a:r>
            <a:r>
              <a:rPr lang="zh-CN" altLang="en-US" sz="2400" b="1" dirty="0">
                <a:solidFill>
                  <a:prstClr val="black"/>
                </a:solidFill>
                <a:highlight>
                  <a:srgbClr val="FFFF00"/>
                </a:highlight>
                <a:latin typeface="黑体" panose="02010600030101010101" pitchFamily="49" charset="-122"/>
                <a:ea typeface="黑体" panose="02010600030101010101" pitchFamily="49" charset="-122"/>
              </a:rPr>
              <a:t>景</a:t>
            </a:r>
            <a:r>
              <a:rPr lang="zh-CN" altLang="en-US" sz="2400" b="1" dirty="0">
                <a:solidFill>
                  <a:prstClr val="black"/>
                </a:solidFill>
                <a:latin typeface="黑体" panose="02010600030101010101" pitchFamily="49" charset="-122"/>
                <a:ea typeface="黑体" panose="02010600030101010101" pitchFamily="49" charset="-122"/>
              </a:rPr>
              <a:t>            引发哲</a:t>
            </a:r>
            <a:r>
              <a:rPr lang="zh-CN" altLang="en-US" sz="2400" b="1" dirty="0">
                <a:solidFill>
                  <a:prstClr val="black"/>
                </a:solidFill>
                <a:highlight>
                  <a:srgbClr val="FFFF00"/>
                </a:highlight>
                <a:latin typeface="黑体" panose="02010600030101010101" pitchFamily="49" charset="-122"/>
                <a:ea typeface="黑体" panose="02010600030101010101" pitchFamily="49" charset="-122"/>
              </a:rPr>
              <a:t>理</a:t>
            </a:r>
            <a:r>
              <a:rPr lang="zh-CN" altLang="en-US" sz="2400" b="1" dirty="0">
                <a:solidFill>
                  <a:prstClr val="black"/>
                </a:solidFill>
                <a:latin typeface="黑体" panose="02010600030101010101" pitchFamily="49" charset="-122"/>
                <a:ea typeface="黑体" panose="02010600030101010101" pitchFamily="49" charset="-122"/>
              </a:rPr>
              <a:t>之思                     现实感慨：</a:t>
            </a:r>
            <a:endParaRPr lang="en-US" altLang="zh-CN" sz="2400" b="1"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kumimoji="0" lang="zh-CN" altLang="en-US" sz="28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rPr>
              <a:t>人生有限</a:t>
            </a:r>
            <a:endParaRPr kumimoji="0" lang="en-US" altLang="zh-CN" sz="28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2800" dirty="0">
                <a:solidFill>
                  <a:prstClr val="black"/>
                </a:solidFill>
                <a:latin typeface="黑体" panose="02010600030101010101" pitchFamily="49" charset="-122"/>
                <a:ea typeface="黑体" panose="02010600030101010101" pitchFamily="49" charset="-122"/>
              </a:rPr>
              <a:t>                                      </a:t>
            </a:r>
            <a:r>
              <a:rPr lang="zh-CN" altLang="en-US" sz="2400" dirty="0">
                <a:solidFill>
                  <a:prstClr val="black"/>
                </a:solidFill>
                <a:latin typeface="黑体" panose="02010600030101010101" pitchFamily="49" charset="-122"/>
                <a:ea typeface="黑体" panose="02010600030101010101" pitchFamily="49" charset="-122"/>
              </a:rPr>
              <a:t>宇宙起源       </a:t>
            </a:r>
            <a:r>
              <a:rPr lang="zh-CN" altLang="en-US" sz="2800" b="1" dirty="0">
                <a:solidFill>
                  <a:srgbClr val="7030A0"/>
                </a:solidFill>
                <a:latin typeface="隶书" panose="02010509060101010101" pitchFamily="49" charset="-122"/>
                <a:ea typeface="隶书" panose="02010509060101010101" pitchFamily="49" charset="-122"/>
              </a:rPr>
              <a:t>宇宙无穷 </a:t>
            </a:r>
            <a:endParaRPr lang="en-US" altLang="zh-CN" sz="2800" b="1" dirty="0">
              <a:solidFill>
                <a:srgbClr val="7030A0"/>
              </a:solidFill>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8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rPr>
              <a:t>      </a:t>
            </a:r>
            <a:r>
              <a:rPr kumimoji="0" lang="zh-CN" altLang="en-US" sz="2400"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rPr>
              <a:t>化解之法：</a:t>
            </a:r>
            <a:r>
              <a:rPr kumimoji="0" lang="zh-CN" altLang="en-US" sz="2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代代相传的人间真</a:t>
            </a:r>
            <a:r>
              <a:rPr kumimoji="0" lang="zh-CN" altLang="en-US" sz="2400" b="1" i="0" u="none" strike="noStrike" kern="1200" cap="none" spc="0" normalizeH="0" baseline="0" noProof="0" dirty="0">
                <a:ln>
                  <a:noFill/>
                </a:ln>
                <a:effectLst/>
                <a:highlight>
                  <a:srgbClr val="FFFF00"/>
                </a:highlight>
                <a:uLnTx/>
                <a:uFillTx/>
                <a:latin typeface="黑体" panose="02010609060101010101" pitchFamily="49" charset="-122"/>
                <a:ea typeface="黑体" panose="02010609060101010101" pitchFamily="49" charset="-122"/>
              </a:rPr>
              <a:t>情</a:t>
            </a:r>
            <a:r>
              <a:rPr kumimoji="0" lang="zh-CN" altLang="en-US" sz="2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（游子思妇）：人类作为整体在时间上可与江月比肩，却比江月丰富多彩（人有悲欢离合），因为江月无恨，但人间有情</a:t>
            </a:r>
          </a:p>
        </p:txBody>
      </p:sp>
      <p:cxnSp>
        <p:nvCxnSpPr>
          <p:cNvPr id="8" name="直接箭头连接符 7">
            <a:extLst>
              <a:ext uri="{FF2B5EF4-FFF2-40B4-BE49-F238E27FC236}">
                <a16:creationId xmlns:a16="http://schemas.microsoft.com/office/drawing/2014/main" id="{C8EB816C-98B4-B226-6CD0-0113144E467E}"/>
              </a:ext>
            </a:extLst>
          </p:cNvPr>
          <p:cNvCxnSpPr>
            <a:cxnSpLocks/>
          </p:cNvCxnSpPr>
          <p:nvPr/>
        </p:nvCxnSpPr>
        <p:spPr>
          <a:xfrm>
            <a:off x="2340496" y="4437112"/>
            <a:ext cx="175669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左大括号 10">
            <a:extLst>
              <a:ext uri="{FF2B5EF4-FFF2-40B4-BE49-F238E27FC236}">
                <a16:creationId xmlns:a16="http://schemas.microsoft.com/office/drawing/2014/main" id="{5CA20071-6212-0326-8C63-38056EE1CB23}"/>
              </a:ext>
            </a:extLst>
          </p:cNvPr>
          <p:cNvSpPr/>
          <p:nvPr/>
        </p:nvSpPr>
        <p:spPr>
          <a:xfrm>
            <a:off x="6041641" y="3429000"/>
            <a:ext cx="759599" cy="2088228"/>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6E84505-B22A-1D61-8AB2-32633FB5F47A}"/>
              </a:ext>
            </a:extLst>
          </p:cNvPr>
          <p:cNvSpPr txBox="1"/>
          <p:nvPr/>
        </p:nvSpPr>
        <p:spPr>
          <a:xfrm>
            <a:off x="6801240" y="3180448"/>
            <a:ext cx="1872208" cy="461665"/>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人类起源</a:t>
            </a:r>
          </a:p>
        </p:txBody>
      </p:sp>
      <p:sp>
        <p:nvSpPr>
          <p:cNvPr id="14" name="右大括号 13">
            <a:extLst>
              <a:ext uri="{FF2B5EF4-FFF2-40B4-BE49-F238E27FC236}">
                <a16:creationId xmlns:a16="http://schemas.microsoft.com/office/drawing/2014/main" id="{0E34F851-2E53-3751-FD1C-3357B7D2606C}"/>
              </a:ext>
            </a:extLst>
          </p:cNvPr>
          <p:cNvSpPr/>
          <p:nvPr/>
        </p:nvSpPr>
        <p:spPr>
          <a:xfrm>
            <a:off x="8245151" y="3429000"/>
            <a:ext cx="759599" cy="2088228"/>
          </a:xfrm>
          <a:prstGeom prst="rightBrace">
            <a:avLst/>
          </a:prstGeom>
          <a:ln w="76200"/>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solidFill>
                <a:srgbClr val="0070C0"/>
              </a:solidFill>
            </a:endParaRPr>
          </a:p>
        </p:txBody>
      </p:sp>
      <p:sp>
        <p:nvSpPr>
          <p:cNvPr id="15" name="右大括号 14">
            <a:extLst>
              <a:ext uri="{FF2B5EF4-FFF2-40B4-BE49-F238E27FC236}">
                <a16:creationId xmlns:a16="http://schemas.microsoft.com/office/drawing/2014/main" id="{C4B430F7-0708-5589-2F69-E7F588A2DA56}"/>
              </a:ext>
            </a:extLst>
          </p:cNvPr>
          <p:cNvSpPr/>
          <p:nvPr/>
        </p:nvSpPr>
        <p:spPr>
          <a:xfrm>
            <a:off x="10633687" y="5013176"/>
            <a:ext cx="504056" cy="50405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014D0314-BA38-E73A-F0C5-86FC12DC4BE0}"/>
              </a:ext>
            </a:extLst>
          </p:cNvPr>
          <p:cNvSpPr/>
          <p:nvPr/>
        </p:nvSpPr>
        <p:spPr>
          <a:xfrm>
            <a:off x="68929" y="5877272"/>
            <a:ext cx="975423"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92571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（六）古诗词诵读专题：</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zh-CN" altLang="en-US" sz="3200" dirty="0"/>
          </a:p>
        </p:txBody>
      </p:sp>
      <p:sp>
        <p:nvSpPr>
          <p:cNvPr id="4" name="文本框 3">
            <a:extLst>
              <a:ext uri="{FF2B5EF4-FFF2-40B4-BE49-F238E27FC236}">
                <a16:creationId xmlns:a16="http://schemas.microsoft.com/office/drawing/2014/main" id="{C85439A5-A1DB-80B5-07FC-BA9B4E652738}"/>
              </a:ext>
            </a:extLst>
          </p:cNvPr>
          <p:cNvSpPr txBox="1"/>
          <p:nvPr/>
        </p:nvSpPr>
        <p:spPr>
          <a:xfrm>
            <a:off x="180256" y="1556792"/>
            <a:ext cx="10801200" cy="5484578"/>
          </a:xfrm>
          <a:prstGeom prst="rect">
            <a:avLst/>
          </a:prstGeom>
          <a:noFill/>
        </p:spPr>
        <p:txBody>
          <a:bodyPr wrap="square" rtlCol="0">
            <a:spAutoFit/>
          </a:bodyPr>
          <a:lstStyle/>
          <a:p>
            <a:pPr>
              <a:spcBef>
                <a:spcPct val="20000"/>
              </a:spcBef>
              <a:defRPr/>
            </a:pPr>
            <a:r>
              <a:rPr kumimoji="0" lang="zh-CN" altLang="en-US" sz="24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   </a:t>
            </a:r>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江畔何人初见月？江月何年初照人？”张若虚用极其形象的笔调碰触了一个千百年来追问不尽的哲学母题：“我是谁？”“我从何处来？”，并借由这个命题牵引出一声隐隐的喟叹：人生有限，宇宙无穷。然而这声喟叹并不新鲜，孔子有之，王勃有之，李白有之，苏轼亦有之，可张若虚的高妙恰恰在于他与众不同的回应：“人生代代无穷已，江月年年望相似。”江月所代表的宇宙尽管恒久，却单调无聊，个体的生命虽然短暂，但人类作为整体无穷无尽，其生命长度完全可以和江月相抗衡。但若仅仅是抗衡，还不足以显出以“孤篇压倒全唐”的张若虚的气度，张的高明又在于告诉读者：人类作为整体，不仅能够生命长度上与江月比肩，而且可以在丰富程度上超越江月，这种丰富是人有悲欢离合，人有喜怒哀乐，人有“相思相见知何日，此时此夜难为情”，这种游子思妇的情感代代相传，恒久不变，在月光的洗涤下纯净而清新，它满含着乐观与自信：江月无恨，但人间有情。它更是一声初唐之音：初唐是少年的时代，张若虚是时代的少年。</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p:txBody>
      </p:sp>
    </p:spTree>
    <p:extLst>
      <p:ext uri="{BB962C8B-B14F-4D97-AF65-F5344CB8AC3E}">
        <p14:creationId xmlns:p14="http://schemas.microsoft.com/office/powerpoint/2010/main" val="24557499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（六）古诗词诵读专题：</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zh-CN" altLang="en-US" sz="3200" dirty="0"/>
          </a:p>
        </p:txBody>
      </p:sp>
      <p:sp>
        <p:nvSpPr>
          <p:cNvPr id="4" name="文本框 3">
            <a:extLst>
              <a:ext uri="{FF2B5EF4-FFF2-40B4-BE49-F238E27FC236}">
                <a16:creationId xmlns:a16="http://schemas.microsoft.com/office/drawing/2014/main" id="{C85439A5-A1DB-80B5-07FC-BA9B4E652738}"/>
              </a:ext>
            </a:extLst>
          </p:cNvPr>
          <p:cNvSpPr txBox="1"/>
          <p:nvPr/>
        </p:nvSpPr>
        <p:spPr>
          <a:xfrm>
            <a:off x="180256" y="1556792"/>
            <a:ext cx="10801200" cy="531222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诗歌比较阅读（建议）：</a:t>
            </a: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200" dirty="0">
                <a:solidFill>
                  <a:prstClr val="black"/>
                </a:solidFill>
                <a:latin typeface="黑体" panose="02010600030101010101" pitchFamily="49" charset="-122"/>
                <a:ea typeface="黑体" panose="02010600030101010101" pitchFamily="49" charset="-122"/>
              </a:rPr>
              <a:t>  1.</a:t>
            </a:r>
            <a:r>
              <a:rPr lang="zh-CN" altLang="en-US" sz="3200" dirty="0">
                <a:solidFill>
                  <a:prstClr val="black"/>
                </a:solidFill>
                <a:latin typeface="黑体" panose="02010600030101010101" pitchFamily="49" charset="-122"/>
                <a:ea typeface="黑体" panose="02010600030101010101" pitchFamily="49" charset="-122"/>
              </a:rPr>
              <a:t>同样面对宇宙时空的问题，张若虚和李白回应的态度以</a:t>
            </a: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200" dirty="0">
                <a:solidFill>
                  <a:prstClr val="black"/>
                </a:solidFill>
                <a:latin typeface="黑体" panose="02010600030101010101" pitchFamily="49" charset="-122"/>
                <a:ea typeface="黑体" panose="02010600030101010101" pitchFamily="49" charset="-122"/>
              </a:rPr>
              <a:t>    </a:t>
            </a:r>
            <a:r>
              <a:rPr lang="zh-CN" altLang="en-US" sz="3200" dirty="0">
                <a:solidFill>
                  <a:prstClr val="black"/>
                </a:solidFill>
                <a:latin typeface="黑体" panose="02010600030101010101" pitchFamily="49" charset="-122"/>
                <a:ea typeface="黑体" panose="02010600030101010101" pitchFamily="49" charset="-122"/>
              </a:rPr>
              <a:t>及表达的情感有何异同？请结合两首诗的本文加以分析。</a:t>
            </a: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zh-CN" sz="3200" b="1" i="0" u="none" strike="noStrike" kern="1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  2.《</a:t>
            </a:r>
            <a:r>
              <a:rPr lang="zh-CN" altLang="en-US"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燕歌行</a:t>
            </a:r>
            <a:r>
              <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a:t>
            </a:r>
            <a:r>
              <a:rPr lang="zh-CN" altLang="en-US"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和</a:t>
            </a:r>
            <a:r>
              <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a:t>
            </a:r>
            <a:r>
              <a:rPr lang="zh-CN" altLang="en-US"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将进酒</a:t>
            </a:r>
            <a:r>
              <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a:t>
            </a:r>
            <a:r>
              <a:rPr lang="zh-CN" altLang="en-US"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分别体现出了“盛唐之音”的</a:t>
            </a:r>
            <a:endPar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endParaRPr>
          </a:p>
          <a:p>
            <a:pPr>
              <a:spcBef>
                <a:spcPct val="20000"/>
              </a:spcBef>
              <a:defRPr/>
            </a:pPr>
            <a:r>
              <a:rPr lang="en-US" altLang="zh-CN"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      </a:t>
            </a:r>
            <a:r>
              <a:rPr lang="zh-CN" altLang="en-US" sz="3200" kern="100" dirty="0">
                <a:solidFill>
                  <a:prstClr val="black"/>
                </a:solidFill>
                <a:latin typeface="黑体" panose="02010600030101010101" pitchFamily="49" charset="-122"/>
                <a:ea typeface="黑体" panose="02010600030101010101" pitchFamily="49" charset="-122"/>
                <a:cs typeface="Times New Roman" panose="02020603050405020304" pitchFamily="18" charset="0"/>
              </a:rPr>
              <a:t>哪些特点？</a:t>
            </a:r>
            <a:r>
              <a:rPr lang="zh-CN" altLang="en-US" sz="3200" dirty="0">
                <a:solidFill>
                  <a:prstClr val="black"/>
                </a:solidFill>
                <a:latin typeface="黑体" panose="02010600030101010101" pitchFamily="49" charset="-122"/>
                <a:ea typeface="黑体" panose="02010600030101010101" pitchFamily="49" charset="-122"/>
              </a:rPr>
              <a:t>请结合两首诗的本文加以分析。</a:t>
            </a: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zh-CN" altLang="zh-CN" sz="3200" i="0" u="none" strike="noStrike" kern="1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p:txBody>
      </p:sp>
    </p:spTree>
    <p:extLst>
      <p:ext uri="{BB962C8B-B14F-4D97-AF65-F5344CB8AC3E}">
        <p14:creationId xmlns:p14="http://schemas.microsoft.com/office/powerpoint/2010/main" val="39746120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（七）选必中第一单元：</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r>
              <a:rPr lang="zh-CN" altLang="en-US" sz="3200" dirty="0"/>
              <a:t>偏人生：第四、五课</a:t>
            </a:r>
          </a:p>
        </p:txBody>
      </p:sp>
      <p:sp>
        <p:nvSpPr>
          <p:cNvPr id="4" name="文本框 3">
            <a:extLst>
              <a:ext uri="{FF2B5EF4-FFF2-40B4-BE49-F238E27FC236}">
                <a16:creationId xmlns:a16="http://schemas.microsoft.com/office/drawing/2014/main" id="{C85439A5-A1DB-80B5-07FC-BA9B4E652738}"/>
              </a:ext>
            </a:extLst>
          </p:cNvPr>
          <p:cNvSpPr txBox="1"/>
          <p:nvPr/>
        </p:nvSpPr>
        <p:spPr>
          <a:xfrm>
            <a:off x="180256" y="1556792"/>
            <a:ext cx="108012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ltLang="zh-CN" sz="3200" dirty="0">
                <a:solidFill>
                  <a:prstClr val="black"/>
                </a:solidFill>
                <a:latin typeface="黑体" panose="02010600030101010101" pitchFamily="49" charset="-122"/>
                <a:ea typeface="黑体" panose="02010600030101010101" pitchFamily="49" charset="-122"/>
              </a:rPr>
              <a:t>                   </a:t>
            </a:r>
            <a:r>
              <a:rPr lang="zh-CN" altLang="en-US" sz="3200" dirty="0">
                <a:solidFill>
                  <a:prstClr val="black"/>
                </a:solidFill>
                <a:latin typeface="黑体" panose="02010600030101010101" pitchFamily="49" charset="-122"/>
                <a:ea typeface="黑体" panose="02010600030101010101" pitchFamily="49" charset="-122"/>
              </a:rPr>
              <a:t>偏社会：第一、二、三课</a:t>
            </a: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altLang="zh-CN" sz="3200" dirty="0">
              <a:solidFill>
                <a:prstClr val="black"/>
              </a:solidFill>
              <a:latin typeface="黑体" panose="02010600030101010101" pitchFamily="49" charset="-122"/>
              <a:ea typeface="黑体" panose="02010600030101010101" pitchFamily="49" charset="-12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lang="zh-CN" altLang="en-US" sz="3200" dirty="0">
                <a:solidFill>
                  <a:prstClr val="black"/>
                </a:solidFill>
                <a:latin typeface="黑体" panose="02010600030101010101" pitchFamily="49" charset="-122"/>
                <a:ea typeface="黑体" panose="02010600030101010101" pitchFamily="49" charset="-122"/>
              </a:rPr>
              <a:t>理论的价值</a:t>
            </a: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800" b="1" i="0" u="none" strike="noStrike" kern="1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Times New Roman" panose="02020603050405020304" pitchFamily="18" charset="0"/>
              </a:rPr>
              <a:t>（人文主题）</a:t>
            </a:r>
            <a:endParaRPr kumimoji="0" lang="zh-CN" altLang="zh-CN" sz="2800" b="1" i="0" u="none" strike="noStrike" kern="1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p:txBody>
      </p:sp>
      <p:sp>
        <p:nvSpPr>
          <p:cNvPr id="5" name="左大括号 4">
            <a:extLst>
              <a:ext uri="{FF2B5EF4-FFF2-40B4-BE49-F238E27FC236}">
                <a16:creationId xmlns:a16="http://schemas.microsoft.com/office/drawing/2014/main" id="{EA51CB07-DA24-3BEF-5E10-8B2130700F0F}"/>
              </a:ext>
            </a:extLst>
          </p:cNvPr>
          <p:cNvSpPr/>
          <p:nvPr/>
        </p:nvSpPr>
        <p:spPr>
          <a:xfrm>
            <a:off x="2484512" y="1916832"/>
            <a:ext cx="1368152" cy="331236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56628700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写作序列</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958917"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40"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三</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32669021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C6BF0-C7C9-4CE5-8A2F-1ABBC37BCF88}"/>
              </a:ext>
            </a:extLst>
          </p:cNvPr>
          <p:cNvSpPr>
            <a:spLocks noGrp="1"/>
          </p:cNvSpPr>
          <p:nvPr>
            <p:ph type="title"/>
          </p:nvPr>
        </p:nvSpPr>
        <p:spPr>
          <a:xfrm>
            <a:off x="0" y="116632"/>
            <a:ext cx="10884831" cy="1008112"/>
          </a:xfrm>
        </p:spPr>
        <p:txBody>
          <a:bodyPr>
            <a:normAutofit/>
          </a:bodyPr>
          <a:lstStyle/>
          <a:p>
            <a:r>
              <a:rPr lang="zh-CN" altLang="en-US" sz="4000" dirty="0">
                <a:solidFill>
                  <a:schemeClr val="bg1"/>
                </a:solidFill>
              </a:rPr>
              <a:t>                议论文写作</a:t>
            </a:r>
          </a:p>
        </p:txBody>
      </p:sp>
      <p:sp>
        <p:nvSpPr>
          <p:cNvPr id="3" name="内容占位符 2">
            <a:extLst>
              <a:ext uri="{FF2B5EF4-FFF2-40B4-BE49-F238E27FC236}">
                <a16:creationId xmlns:a16="http://schemas.microsoft.com/office/drawing/2014/main" id="{A677D30D-2224-43D5-9088-5C580F39BD9E}"/>
              </a:ext>
            </a:extLst>
          </p:cNvPr>
          <p:cNvSpPr>
            <a:spLocks noGrp="1"/>
          </p:cNvSpPr>
          <p:nvPr>
            <p:ph sz="half" idx="1"/>
          </p:nvPr>
        </p:nvSpPr>
        <p:spPr>
          <a:xfrm>
            <a:off x="0" y="1340768"/>
            <a:ext cx="11161713" cy="5400600"/>
          </a:xfrm>
        </p:spPr>
        <p:txBody>
          <a:bodyPr>
            <a:normAutofit fontScale="92500"/>
          </a:bodyPr>
          <a:lstStyle/>
          <a:p>
            <a:pPr marL="0" indent="0">
              <a:buNone/>
            </a:pPr>
            <a:r>
              <a:rPr lang="zh-CN" altLang="en-US" sz="2800" dirty="0"/>
              <a:t>高中三年题型安排：</a:t>
            </a:r>
            <a:endParaRPr lang="en-US" altLang="zh-CN" sz="2800" dirty="0"/>
          </a:p>
          <a:p>
            <a:pPr marL="0" indent="0">
              <a:buNone/>
            </a:pPr>
            <a:r>
              <a:rPr lang="en-US" altLang="zh-CN" sz="2800" dirty="0"/>
              <a:t>      </a:t>
            </a:r>
            <a:r>
              <a:rPr lang="zh-CN" altLang="en-US" sz="2800" dirty="0">
                <a:highlight>
                  <a:srgbClr val="FFFF00"/>
                </a:highlight>
              </a:rPr>
              <a:t>材料型</a:t>
            </a:r>
            <a:r>
              <a:rPr lang="zh-CN" altLang="en-US" sz="2800" dirty="0"/>
              <a:t>（含时评）</a:t>
            </a:r>
            <a:r>
              <a:rPr lang="en-US" altLang="zh-CN" sz="2800" dirty="0"/>
              <a:t>—— </a:t>
            </a:r>
            <a:r>
              <a:rPr lang="zh-CN" altLang="en-US" sz="2800" dirty="0"/>
              <a:t>高一下</a:t>
            </a:r>
            <a:endParaRPr lang="en-US" altLang="zh-CN" sz="2800" dirty="0"/>
          </a:p>
          <a:p>
            <a:pPr marL="0" indent="0">
              <a:buNone/>
            </a:pPr>
            <a:r>
              <a:rPr lang="en-US" altLang="zh-CN" sz="2800" dirty="0"/>
              <a:t>      </a:t>
            </a:r>
            <a:r>
              <a:rPr lang="zh-CN" altLang="en-US" sz="3200" dirty="0">
                <a:solidFill>
                  <a:srgbClr val="7030A0"/>
                </a:solidFill>
                <a:latin typeface="隶书" panose="02010509060101010101" pitchFamily="49" charset="-122"/>
                <a:ea typeface="隶书" panose="02010509060101010101" pitchFamily="49" charset="-122"/>
              </a:rPr>
              <a:t>目的：激发说理兴趣，提升思辨意识，暴露逻辑问题，</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en-US" altLang="zh-CN" sz="3200" dirty="0">
                <a:solidFill>
                  <a:srgbClr val="7030A0"/>
                </a:solidFill>
                <a:latin typeface="隶书" panose="02010509060101010101" pitchFamily="49" charset="-122"/>
                <a:ea typeface="隶书" panose="020105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调整说理思路，初步掌握说理方法</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en-US" altLang="zh-CN" sz="2800" dirty="0"/>
              <a:t>      </a:t>
            </a:r>
            <a:r>
              <a:rPr lang="zh-CN" altLang="en-US" sz="2800" dirty="0">
                <a:highlight>
                  <a:srgbClr val="FFFF00"/>
                </a:highlight>
              </a:rPr>
              <a:t>概念型</a:t>
            </a:r>
            <a:r>
              <a:rPr lang="zh-CN" altLang="en-US" sz="2800" dirty="0"/>
              <a:t>          </a:t>
            </a:r>
            <a:r>
              <a:rPr lang="en-US" altLang="zh-CN" sz="2800" dirty="0"/>
              <a:t>—— </a:t>
            </a:r>
            <a:r>
              <a:rPr lang="zh-CN" altLang="en-US" sz="2800" dirty="0"/>
              <a:t>高二上</a:t>
            </a:r>
            <a:endParaRPr lang="en-US" altLang="zh-CN" sz="2800" dirty="0"/>
          </a:p>
          <a:p>
            <a:pPr marL="0" indent="0">
              <a:buNone/>
            </a:pPr>
            <a:r>
              <a:rPr lang="en-US" altLang="zh-CN" sz="2800" dirty="0"/>
              <a:t>      </a:t>
            </a:r>
            <a:r>
              <a:rPr lang="zh-CN" altLang="en-US" sz="3200" dirty="0">
                <a:solidFill>
                  <a:srgbClr val="FF0000"/>
                </a:solidFill>
                <a:latin typeface="隶书" panose="02010509060101010101" pitchFamily="49" charset="-122"/>
                <a:ea typeface="隶书" panose="02010509060101010101" pitchFamily="49" charset="-122"/>
              </a:rPr>
              <a:t>目的：帮助学生培养严谨的逻辑思维，使他们真正认识到往</a:t>
            </a:r>
            <a:endParaRPr lang="en-US" altLang="zh-CN" sz="3200" dirty="0">
              <a:solidFill>
                <a:srgbClr val="FF0000"/>
              </a:solidFill>
              <a:latin typeface="隶书" panose="02010509060101010101" pitchFamily="49" charset="-122"/>
              <a:ea typeface="隶书" panose="02010509060101010101" pitchFamily="49" charset="-122"/>
            </a:endParaRPr>
          </a:p>
          <a:p>
            <a:pPr marL="0" indent="0">
              <a:buNone/>
            </a:pPr>
            <a:r>
              <a:rPr lang="en-US" altLang="zh-CN" sz="3200" dirty="0">
                <a:solidFill>
                  <a:srgbClr val="FF0000"/>
                </a:solidFill>
                <a:latin typeface="隶书" panose="02010509060101010101" pitchFamily="49" charset="-122"/>
                <a:ea typeface="隶书" panose="02010509060101010101" pitchFamily="49" charset="-122"/>
              </a:rPr>
              <a:t>           </a:t>
            </a:r>
            <a:r>
              <a:rPr lang="zh-CN" altLang="en-US" sz="3200" dirty="0">
                <a:solidFill>
                  <a:srgbClr val="FF0000"/>
                </a:solidFill>
                <a:latin typeface="隶书" panose="02010509060101010101" pitchFamily="49" charset="-122"/>
                <a:ea typeface="隶书" panose="02010509060101010101" pitchFamily="49" charset="-122"/>
              </a:rPr>
              <a:t>往概念解析透彻了，才能实现有效、深入地论证，才</a:t>
            </a:r>
            <a:endParaRPr lang="en-US" altLang="zh-CN" sz="3200" dirty="0">
              <a:solidFill>
                <a:srgbClr val="FF0000"/>
              </a:solidFill>
              <a:latin typeface="隶书" panose="02010509060101010101" pitchFamily="49" charset="-122"/>
              <a:ea typeface="隶书" panose="02010509060101010101" pitchFamily="49" charset="-122"/>
            </a:endParaRPr>
          </a:p>
          <a:p>
            <a:pPr marL="0" indent="0">
              <a:buNone/>
            </a:pPr>
            <a:r>
              <a:rPr lang="en-US" altLang="zh-CN" sz="3200" dirty="0">
                <a:solidFill>
                  <a:srgbClr val="FF0000"/>
                </a:solidFill>
                <a:latin typeface="隶书" panose="02010509060101010101" pitchFamily="49" charset="-122"/>
                <a:ea typeface="隶书" panose="02010509060101010101" pitchFamily="49" charset="-122"/>
              </a:rPr>
              <a:t>           </a:t>
            </a:r>
            <a:r>
              <a:rPr lang="zh-CN" altLang="en-US" sz="3200" dirty="0">
                <a:solidFill>
                  <a:srgbClr val="FF0000"/>
                </a:solidFill>
                <a:latin typeface="隶书" panose="02010509060101010101" pitchFamily="49" charset="-122"/>
                <a:ea typeface="隶书" panose="02010509060101010101" pitchFamily="49" charset="-122"/>
              </a:rPr>
              <a:t>能说服读者相信作者的论点</a:t>
            </a:r>
            <a:endParaRPr lang="en-US" altLang="zh-CN" sz="3200" dirty="0">
              <a:solidFill>
                <a:srgbClr val="FF0000"/>
              </a:solidFill>
              <a:latin typeface="隶书" panose="02010509060101010101" pitchFamily="49" charset="-122"/>
              <a:ea typeface="隶书" panose="02010509060101010101" pitchFamily="49" charset="-122"/>
            </a:endParaRPr>
          </a:p>
          <a:p>
            <a:pPr marL="0" indent="0">
              <a:buNone/>
            </a:pPr>
            <a:r>
              <a:rPr lang="en-US" altLang="zh-CN" sz="2800" dirty="0"/>
              <a:t>      </a:t>
            </a:r>
            <a:r>
              <a:rPr lang="zh-CN" altLang="en-US" sz="2800" dirty="0">
                <a:highlight>
                  <a:srgbClr val="FFFF00"/>
                </a:highlight>
              </a:rPr>
              <a:t>关系型</a:t>
            </a:r>
            <a:r>
              <a:rPr lang="zh-CN" altLang="en-US" sz="2800" dirty="0"/>
              <a:t>          </a:t>
            </a:r>
            <a:r>
              <a:rPr lang="en-US" altLang="zh-CN" sz="2800" dirty="0"/>
              <a:t>—— </a:t>
            </a:r>
            <a:r>
              <a:rPr lang="zh-CN" altLang="en-US" sz="2800" dirty="0"/>
              <a:t>高二下</a:t>
            </a:r>
            <a:endParaRPr lang="en-US" altLang="zh-CN" sz="2800" dirty="0"/>
          </a:p>
          <a:p>
            <a:pPr marL="0" indent="0">
              <a:buNone/>
            </a:pPr>
            <a:r>
              <a:rPr lang="en-US" altLang="zh-CN" sz="2800" dirty="0"/>
              <a:t>      </a:t>
            </a:r>
            <a:r>
              <a:rPr lang="zh-CN" altLang="en-US" sz="2800" dirty="0"/>
              <a:t>综合以上三种    </a:t>
            </a:r>
            <a:r>
              <a:rPr lang="en-US" altLang="zh-CN" sz="2800" dirty="0"/>
              <a:t>—— </a:t>
            </a:r>
            <a:r>
              <a:rPr lang="zh-CN" altLang="en-US" sz="2800" dirty="0"/>
              <a:t>高三全年</a:t>
            </a:r>
            <a:endParaRPr lang="en-US" altLang="zh-CN" sz="2800" dirty="0"/>
          </a:p>
          <a:p>
            <a:pPr marL="0" indent="0">
              <a:buNone/>
            </a:pPr>
            <a:endParaRPr lang="en-US" altLang="zh-CN" sz="2800" dirty="0"/>
          </a:p>
        </p:txBody>
      </p:sp>
      <p:sp>
        <p:nvSpPr>
          <p:cNvPr id="4" name="左大括号 3">
            <a:extLst>
              <a:ext uri="{FF2B5EF4-FFF2-40B4-BE49-F238E27FC236}">
                <a16:creationId xmlns:a16="http://schemas.microsoft.com/office/drawing/2014/main" id="{AB981B39-1421-C4A1-A7C5-5C072FDD8512}"/>
              </a:ext>
            </a:extLst>
          </p:cNvPr>
          <p:cNvSpPr/>
          <p:nvPr/>
        </p:nvSpPr>
        <p:spPr>
          <a:xfrm>
            <a:off x="180256" y="1988840"/>
            <a:ext cx="504056" cy="4248472"/>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6945886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6C17F-72D5-2A58-42B7-83E3304321AF}"/>
              </a:ext>
            </a:extLst>
          </p:cNvPr>
          <p:cNvSpPr>
            <a:spLocks noGrp="1"/>
          </p:cNvSpPr>
          <p:nvPr>
            <p:ph type="title"/>
          </p:nvPr>
        </p:nvSpPr>
        <p:spPr>
          <a:xfrm>
            <a:off x="0" y="-99392"/>
            <a:ext cx="10789976" cy="1296144"/>
          </a:xfrm>
        </p:spPr>
        <p:txBody>
          <a:bodyPr>
            <a:normAutofit/>
          </a:bodyPr>
          <a:lstStyle/>
          <a:p>
            <a:pPr algn="ctr"/>
            <a:r>
              <a:rPr lang="zh-CN" altLang="en-US" sz="4000" dirty="0">
                <a:solidFill>
                  <a:schemeClr val="bg2"/>
                </a:solidFill>
              </a:rPr>
              <a:t>（一）训练类型：</a:t>
            </a:r>
          </a:p>
        </p:txBody>
      </p:sp>
      <p:sp>
        <p:nvSpPr>
          <p:cNvPr id="3" name="内容占位符 2">
            <a:extLst>
              <a:ext uri="{FF2B5EF4-FFF2-40B4-BE49-F238E27FC236}">
                <a16:creationId xmlns:a16="http://schemas.microsoft.com/office/drawing/2014/main" id="{67B35B20-B8AD-0400-9A36-FEDA8EC7EF9F}"/>
              </a:ext>
            </a:extLst>
          </p:cNvPr>
          <p:cNvSpPr>
            <a:spLocks noGrp="1"/>
          </p:cNvSpPr>
          <p:nvPr>
            <p:ph sz="half" idx="1"/>
          </p:nvPr>
        </p:nvSpPr>
        <p:spPr>
          <a:xfrm>
            <a:off x="0" y="1340768"/>
            <a:ext cx="11161713" cy="5328592"/>
          </a:xfrm>
        </p:spPr>
        <p:txBody>
          <a:bodyPr>
            <a:normAutofit/>
          </a:bodyPr>
          <a:lstStyle/>
          <a:p>
            <a:r>
              <a:rPr lang="zh-CN" altLang="en-US" sz="3600" dirty="0">
                <a:highlight>
                  <a:srgbClr val="FFFF00"/>
                </a:highlight>
              </a:rPr>
              <a:t>建议</a:t>
            </a:r>
            <a:r>
              <a:rPr lang="zh-CN" altLang="en-US" sz="3600" dirty="0"/>
              <a:t>：“概念型议论文”</a:t>
            </a:r>
            <a:endParaRPr lang="en-US" altLang="zh-CN" sz="3600" dirty="0"/>
          </a:p>
          <a:p>
            <a:pPr marL="0" indent="0">
              <a:buNone/>
            </a:pPr>
            <a:endParaRPr lang="zh-CN" altLang="en-US" sz="3600" dirty="0"/>
          </a:p>
        </p:txBody>
      </p:sp>
      <p:sp>
        <p:nvSpPr>
          <p:cNvPr id="8" name="文本框 7">
            <a:extLst>
              <a:ext uri="{FF2B5EF4-FFF2-40B4-BE49-F238E27FC236}">
                <a16:creationId xmlns:a16="http://schemas.microsoft.com/office/drawing/2014/main" id="{1DA22A62-0871-8FC8-32AB-BFA6ED06A5D3}"/>
              </a:ext>
            </a:extLst>
          </p:cNvPr>
          <p:cNvSpPr txBox="1"/>
          <p:nvPr/>
        </p:nvSpPr>
        <p:spPr>
          <a:xfrm>
            <a:off x="6156920" y="2132856"/>
            <a:ext cx="4536504" cy="5632311"/>
          </a:xfrm>
          <a:prstGeom prst="rect">
            <a:avLst/>
          </a:prstGeom>
          <a:noFill/>
        </p:spPr>
        <p:txBody>
          <a:bodyPr wrap="square" rtlCol="0">
            <a:spAutoFit/>
          </a:bodyPr>
          <a:lstStyle/>
          <a:p>
            <a:r>
              <a:rPr lang="zh-CN" altLang="en-US" sz="3600" dirty="0">
                <a:solidFill>
                  <a:srgbClr val="0070C0"/>
                </a:solidFill>
                <a:latin typeface="黑体" panose="02010609060101010101" pitchFamily="49" charset="-122"/>
                <a:ea typeface="黑体" panose="02010609060101010101" pitchFamily="49" charset="-122"/>
              </a:rPr>
              <a:t>难点：</a:t>
            </a:r>
            <a:endParaRPr lang="en-US" altLang="zh-CN" sz="3600" dirty="0">
              <a:solidFill>
                <a:srgbClr val="0070C0"/>
              </a:solidFill>
              <a:latin typeface="黑体" panose="02010609060101010101" pitchFamily="49" charset="-122"/>
              <a:ea typeface="黑体" panose="02010609060101010101" pitchFamily="49" charset="-122"/>
            </a:endParaRPr>
          </a:p>
          <a:p>
            <a:r>
              <a:rPr lang="en-US" altLang="zh-CN" sz="3600" dirty="0">
                <a:solidFill>
                  <a:srgbClr val="0070C0"/>
                </a:solidFill>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学生不容易抓住</a:t>
            </a:r>
            <a:r>
              <a:rPr lang="zh-CN" altLang="en-US" sz="3600" dirty="0">
                <a:solidFill>
                  <a:srgbClr val="FF0000"/>
                </a:solidFill>
                <a:latin typeface="黑体" panose="02010609060101010101" pitchFamily="49" charset="-122"/>
                <a:ea typeface="黑体" panose="02010609060101010101" pitchFamily="49" charset="-122"/>
              </a:rPr>
              <a:t>概念的独特性</a:t>
            </a:r>
            <a:r>
              <a:rPr lang="zh-CN" altLang="en-US" sz="3600" dirty="0">
                <a:latin typeface="黑体" panose="02010609060101010101" pitchFamily="49" charset="-122"/>
                <a:ea typeface="黑体" panose="02010609060101010101" pitchFamily="49" charset="-122"/>
              </a:rPr>
              <a:t>来写，常把概念写得具有替代性，如把“赶考精神”和“拼搏”“奋斗”写成一回事儿。</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p>
          <a:p>
            <a:r>
              <a:rPr lang="en-US" altLang="zh-CN" sz="3600" dirty="0">
                <a:latin typeface="黑体" panose="02010609060101010101" pitchFamily="49" charset="-122"/>
                <a:ea typeface="黑体" panose="02010609060101010101" pitchFamily="49" charset="-122"/>
              </a:rPr>
              <a:t>    </a:t>
            </a:r>
          </a:p>
          <a:p>
            <a:r>
              <a:rPr lang="en-US" altLang="zh-CN" sz="3600" dirty="0">
                <a:latin typeface="黑体" panose="02010609060101010101" pitchFamily="49" charset="-122"/>
                <a:ea typeface="黑体" panose="02010609060101010101" pitchFamily="49" charset="-122"/>
              </a:rPr>
              <a:t>   </a:t>
            </a:r>
            <a:endParaRPr lang="zh-CN" altLang="en-US" sz="36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70FCC7D5-7C16-EA10-3AD8-F6F3CBFD68DA}"/>
              </a:ext>
            </a:extLst>
          </p:cNvPr>
          <p:cNvPicPr>
            <a:picLocks noChangeAspect="1"/>
          </p:cNvPicPr>
          <p:nvPr/>
        </p:nvPicPr>
        <p:blipFill>
          <a:blip r:embed="rId2"/>
          <a:stretch>
            <a:fillRect/>
          </a:stretch>
        </p:blipFill>
        <p:spPr>
          <a:xfrm>
            <a:off x="1" y="2276872"/>
            <a:ext cx="6084912" cy="4392488"/>
          </a:xfrm>
          <a:prstGeom prst="rect">
            <a:avLst/>
          </a:prstGeom>
        </p:spPr>
      </p:pic>
    </p:spTree>
    <p:extLst>
      <p:ext uri="{BB962C8B-B14F-4D97-AF65-F5344CB8AC3E}">
        <p14:creationId xmlns:p14="http://schemas.microsoft.com/office/powerpoint/2010/main" val="397354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                  逐条讲解      专题学习</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4.</a:t>
            </a:r>
            <a:r>
              <a:rPr lang="zh-CN" altLang="en-US" sz="3200" dirty="0">
                <a:solidFill>
                  <a:prstClr val="black"/>
                </a:solidFill>
                <a:latin typeface="黑体" panose="02010609060101010101" pitchFamily="49" charset="-122"/>
                <a:ea typeface="黑体" panose="02010609060101010101" pitchFamily="49" charset="-122"/>
              </a:rPr>
              <a:t>逐条讲解之目的：</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落实</a:t>
            </a:r>
            <a:r>
              <a:rPr lang="zh-CN" altLang="en-US" sz="3200" dirty="0">
                <a:solidFill>
                  <a:srgbClr val="FF0000"/>
                </a:solidFill>
                <a:latin typeface="黑体" panose="02010609060101010101" pitchFamily="49" charset="-122"/>
                <a:ea typeface="黑体" panose="02010609060101010101" pitchFamily="49" charset="-122"/>
              </a:rPr>
              <a:t>重点字词</a:t>
            </a:r>
            <a:r>
              <a:rPr lang="zh-CN" altLang="en-US" sz="3200" dirty="0">
                <a:solidFill>
                  <a:prstClr val="black"/>
                </a:solidFill>
                <a:latin typeface="黑体" panose="02010609060101010101" pitchFamily="49" charset="-122"/>
                <a:ea typeface="黑体" panose="02010609060101010101" pitchFamily="49" charset="-122"/>
              </a:rPr>
              <a:t>的含义、用法，该句的翻译、句型、主旨以及</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与学生实际生活之间的关联；</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注重</a:t>
            </a:r>
            <a:r>
              <a:rPr lang="zh-CN" altLang="en-US" sz="3200" dirty="0">
                <a:solidFill>
                  <a:prstClr val="black"/>
                </a:solidFill>
                <a:highlight>
                  <a:srgbClr val="FFFF00"/>
                </a:highlight>
                <a:latin typeface="黑体" panose="02010609060101010101" pitchFamily="49" charset="-122"/>
                <a:ea typeface="黑体" panose="02010609060101010101" pitchFamily="49" charset="-122"/>
              </a:rPr>
              <a:t>字词句</a:t>
            </a:r>
            <a:r>
              <a:rPr lang="zh-CN" altLang="en-US" sz="3200" dirty="0">
                <a:solidFill>
                  <a:prstClr val="black"/>
                </a:solidFill>
                <a:latin typeface="黑体" panose="02010609060101010101" pitchFamily="49" charset="-122"/>
                <a:ea typeface="黑体" panose="02010609060101010101" pitchFamily="49" charset="-122"/>
              </a:rPr>
              <a:t>的落实</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5.</a:t>
            </a:r>
            <a:r>
              <a:rPr lang="zh-CN" altLang="en-US" sz="3200" dirty="0">
                <a:solidFill>
                  <a:prstClr val="black"/>
                </a:solidFill>
                <a:latin typeface="黑体" panose="02010609060101010101" pitchFamily="49" charset="-122"/>
                <a:ea typeface="黑体" panose="02010609060101010101" pitchFamily="49" charset="-122"/>
              </a:rPr>
              <a:t>专题学习之目的：</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重构</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论语</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中的若干思想体系，深入认识其思想价值</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积累并盘活有助于写作的思想资源；</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r>
              <a:rPr lang="zh-CN" altLang="en-US" sz="3200" dirty="0">
                <a:solidFill>
                  <a:prstClr val="black"/>
                </a:solidFill>
                <a:latin typeface="黑体" panose="02010609060101010101" pitchFamily="49" charset="-122"/>
                <a:ea typeface="黑体" panose="02010609060101010101" pitchFamily="49" charset="-122"/>
              </a:rPr>
              <a:t>注重</a:t>
            </a:r>
            <a:r>
              <a:rPr lang="zh-CN" altLang="en-US" sz="3200" dirty="0">
                <a:solidFill>
                  <a:prstClr val="black"/>
                </a:solidFill>
                <a:highlight>
                  <a:srgbClr val="FFFF00"/>
                </a:highlight>
                <a:latin typeface="黑体" panose="02010609060101010101" pitchFamily="49" charset="-122"/>
                <a:ea typeface="黑体" panose="02010609060101010101" pitchFamily="49" charset="-122"/>
              </a:rPr>
              <a:t>思想性</a:t>
            </a:r>
            <a:r>
              <a:rPr lang="zh-CN" altLang="en-US" sz="3200" dirty="0">
                <a:solidFill>
                  <a:prstClr val="black"/>
                </a:solidFill>
                <a:latin typeface="黑体" panose="02010609060101010101" pitchFamily="49" charset="-122"/>
                <a:ea typeface="黑体" panose="02010609060101010101" pitchFamily="49" charset="-122"/>
              </a:rPr>
              <a:t>的建构</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p:txBody>
      </p:sp>
      <p:sp>
        <p:nvSpPr>
          <p:cNvPr id="5" name="箭头: 右 4">
            <a:extLst>
              <a:ext uri="{FF2B5EF4-FFF2-40B4-BE49-F238E27FC236}">
                <a16:creationId xmlns:a16="http://schemas.microsoft.com/office/drawing/2014/main" id="{AB569088-E88D-9F0A-1F36-72CA7083651E}"/>
              </a:ext>
            </a:extLst>
          </p:cNvPr>
          <p:cNvSpPr/>
          <p:nvPr/>
        </p:nvSpPr>
        <p:spPr>
          <a:xfrm>
            <a:off x="5652864" y="1556792"/>
            <a:ext cx="720080"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11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circle(in)">
                                      <p:cBhvr>
                                        <p:cTn id="21" dur="2000"/>
                                        <p:tgtEl>
                                          <p:spTgt spid="4">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circle(in)">
                                      <p:cBhvr>
                                        <p:cTn id="24" dur="2000"/>
                                        <p:tgtEl>
                                          <p:spTgt spid="4">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ircle(in)">
                                      <p:cBhvr>
                                        <p:cTn id="27" dur="2000"/>
                                        <p:tgtEl>
                                          <p:spTgt spid="4">
                                            <p:txEl>
                                              <p:pRg st="8" end="8"/>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circle(in)">
                                      <p:cBhvr>
                                        <p:cTn id="30"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6C17F-72D5-2A58-42B7-83E3304321AF}"/>
              </a:ext>
            </a:extLst>
          </p:cNvPr>
          <p:cNvSpPr>
            <a:spLocks noGrp="1"/>
          </p:cNvSpPr>
          <p:nvPr>
            <p:ph type="title"/>
          </p:nvPr>
        </p:nvSpPr>
        <p:spPr>
          <a:xfrm>
            <a:off x="0" y="-99392"/>
            <a:ext cx="10789976" cy="1296144"/>
          </a:xfrm>
        </p:spPr>
        <p:txBody>
          <a:bodyPr>
            <a:normAutofit/>
          </a:bodyPr>
          <a:lstStyle/>
          <a:p>
            <a:pPr algn="ctr"/>
            <a:r>
              <a:rPr lang="zh-CN" altLang="en-US" sz="4000" dirty="0">
                <a:solidFill>
                  <a:schemeClr val="bg2"/>
                </a:solidFill>
              </a:rPr>
              <a:t>（一）训练类型：</a:t>
            </a:r>
          </a:p>
        </p:txBody>
      </p:sp>
      <p:sp>
        <p:nvSpPr>
          <p:cNvPr id="3" name="内容占位符 2">
            <a:extLst>
              <a:ext uri="{FF2B5EF4-FFF2-40B4-BE49-F238E27FC236}">
                <a16:creationId xmlns:a16="http://schemas.microsoft.com/office/drawing/2014/main" id="{67B35B20-B8AD-0400-9A36-FEDA8EC7EF9F}"/>
              </a:ext>
            </a:extLst>
          </p:cNvPr>
          <p:cNvSpPr>
            <a:spLocks noGrp="1"/>
          </p:cNvSpPr>
          <p:nvPr>
            <p:ph sz="half" idx="1"/>
          </p:nvPr>
        </p:nvSpPr>
        <p:spPr>
          <a:xfrm>
            <a:off x="0" y="1340768"/>
            <a:ext cx="11161713" cy="5328592"/>
          </a:xfrm>
        </p:spPr>
        <p:txBody>
          <a:bodyPr>
            <a:normAutofit/>
          </a:bodyPr>
          <a:lstStyle/>
          <a:p>
            <a:endParaRPr lang="en-US" altLang="zh-CN" sz="3600" dirty="0">
              <a:highlight>
                <a:srgbClr val="FFFF00"/>
              </a:highlight>
            </a:endParaRPr>
          </a:p>
          <a:p>
            <a:pPr marL="0" indent="0">
              <a:buNone/>
            </a:pPr>
            <a:endParaRPr lang="en-US" altLang="zh-CN" sz="3600" dirty="0">
              <a:highlight>
                <a:srgbClr val="FFFF00"/>
              </a:highlight>
            </a:endParaRPr>
          </a:p>
          <a:p>
            <a:endParaRPr lang="en-US" altLang="zh-CN" sz="3600" dirty="0">
              <a:highlight>
                <a:srgbClr val="FFFF00"/>
              </a:highlight>
            </a:endParaRPr>
          </a:p>
          <a:p>
            <a:r>
              <a:rPr lang="zh-CN" altLang="en-US" sz="3600" dirty="0"/>
              <a:t>“概念型议论文”</a:t>
            </a:r>
            <a:endParaRPr lang="en-US" altLang="zh-CN" sz="3600" dirty="0"/>
          </a:p>
          <a:p>
            <a:pPr marL="0" indent="0">
              <a:buNone/>
            </a:pPr>
            <a:r>
              <a:rPr lang="zh-CN" altLang="en-US" sz="3600" dirty="0"/>
              <a:t>      </a:t>
            </a:r>
            <a:r>
              <a:rPr lang="zh-CN" altLang="en-US" sz="3600" dirty="0">
                <a:solidFill>
                  <a:srgbClr val="FF0000"/>
                </a:solidFill>
                <a:latin typeface="隶书" panose="02010509060101010101" pitchFamily="49" charset="-122"/>
                <a:ea typeface="隶书" panose="02010509060101010101" pitchFamily="49" charset="-122"/>
              </a:rPr>
              <a:t>（建议）</a:t>
            </a:r>
          </a:p>
        </p:txBody>
      </p:sp>
      <p:sp>
        <p:nvSpPr>
          <p:cNvPr id="8" name="文本框 7">
            <a:extLst>
              <a:ext uri="{FF2B5EF4-FFF2-40B4-BE49-F238E27FC236}">
                <a16:creationId xmlns:a16="http://schemas.microsoft.com/office/drawing/2014/main" id="{1DA22A62-0871-8FC8-32AB-BFA6ED06A5D3}"/>
              </a:ext>
            </a:extLst>
          </p:cNvPr>
          <p:cNvSpPr txBox="1"/>
          <p:nvPr/>
        </p:nvSpPr>
        <p:spPr>
          <a:xfrm>
            <a:off x="5976730" y="1672023"/>
            <a:ext cx="500472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常规性概念</a:t>
            </a:r>
            <a:r>
              <a:rPr kumimoji="0" lang="zh-CN" altLang="en-US" sz="36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rPr>
              <a:t>（期中前）</a:t>
            </a: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7030A0"/>
                </a:solidFill>
                <a:latin typeface="隶书" panose="02010509060101010101" pitchFamily="49" charset="-122"/>
                <a:ea typeface="隶书" panose="02010509060101010101" pitchFamily="49" charset="-122"/>
              </a:rPr>
              <a:t>如，</a:t>
            </a:r>
            <a:r>
              <a:rPr lang="en-US" altLang="zh-CN" sz="3200" dirty="0">
                <a:solidFill>
                  <a:srgbClr val="7030A0"/>
                </a:solidFill>
                <a:latin typeface="隶书" panose="02010509060101010101" pitchFamily="49" charset="-122"/>
                <a:ea typeface="隶书" panose="02010509060101010101" pitchFamily="49" charset="-122"/>
              </a:rPr>
              <a:t>《</a:t>
            </a:r>
            <a:r>
              <a:rPr lang="zh-CN" altLang="en-US" sz="3200" dirty="0">
                <a:solidFill>
                  <a:srgbClr val="7030A0"/>
                </a:solidFill>
                <a:latin typeface="隶书" panose="02010509060101010101" pitchFamily="49" charset="-122"/>
                <a:ea typeface="隶书" panose="02010509060101010101" pitchFamily="49" charset="-122"/>
              </a:rPr>
              <a:t>说谦虚</a:t>
            </a:r>
            <a:r>
              <a:rPr lang="en-US" altLang="zh-CN" sz="3200" dirty="0">
                <a:solidFill>
                  <a:srgbClr val="7030A0"/>
                </a:solidFill>
                <a:latin typeface="隶书" panose="02010509060101010101" pitchFamily="49" charset="-122"/>
                <a:ea typeface="隶书" panose="02010509060101010101" pitchFamily="49" charset="-122"/>
              </a:rPr>
              <a:t>》《</a:t>
            </a:r>
            <a:r>
              <a:rPr lang="zh-CN" altLang="en-US" sz="3200" dirty="0">
                <a:solidFill>
                  <a:srgbClr val="7030A0"/>
                </a:solidFill>
                <a:latin typeface="隶书" panose="02010509060101010101" pitchFamily="49" charset="-122"/>
                <a:ea typeface="隶书" panose="02010509060101010101" pitchFamily="49" charset="-122"/>
              </a:rPr>
              <a:t>说自信</a:t>
            </a:r>
            <a:r>
              <a:rPr lang="en-US" altLang="zh-CN" sz="3200" dirty="0">
                <a:solidFill>
                  <a:srgbClr val="7030A0"/>
                </a:solidFill>
                <a:latin typeface="隶书" panose="02010509060101010101" pitchFamily="49" charset="-122"/>
                <a:ea typeface="隶书" panose="02010509060101010101" pitchFamily="49" charset="-122"/>
              </a:rPr>
              <a:t>》</a:t>
            </a:r>
            <a:endParaRPr kumimoji="0" lang="en-US" altLang="zh-CN"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6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dirty="0">
                <a:solidFill>
                  <a:prstClr val="black"/>
                </a:solidFill>
                <a:latin typeface="黑体" panose="02010609060101010101" pitchFamily="49" charset="-122"/>
                <a:ea typeface="黑体" panose="02010609060101010101" pitchFamily="49" charset="-122"/>
              </a:rPr>
              <a:t>比喻性概念</a:t>
            </a:r>
            <a:r>
              <a:rPr lang="zh-CN" altLang="en-US" sz="3600" b="1" dirty="0">
                <a:solidFill>
                  <a:srgbClr val="0070C0"/>
                </a:solidFill>
                <a:latin typeface="楷体" panose="02010609060101010101" pitchFamily="49" charset="-122"/>
                <a:ea typeface="楷体" panose="02010609060101010101" pitchFamily="49" charset="-122"/>
              </a:rPr>
              <a:t>（期中后）</a:t>
            </a:r>
            <a:r>
              <a:rPr lang="zh-CN" altLang="en-US" sz="3600" dirty="0">
                <a:solidFill>
                  <a:prstClr val="black"/>
                </a:solidFill>
                <a:latin typeface="黑体" panose="02010609060101010101" pitchFamily="49" charset="-122"/>
                <a:ea typeface="黑体" panose="02010609060101010101" pitchFamily="49" charset="-122"/>
              </a:rPr>
              <a:t>：</a:t>
            </a:r>
            <a:endParaRPr lang="en-US" altLang="zh-CN" sz="36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srgbClr val="7030A0"/>
                </a:solidFill>
                <a:latin typeface="隶书" panose="02010509060101010101" pitchFamily="49" charset="-122"/>
                <a:ea typeface="隶书" panose="02010509060101010101" pitchFamily="49" charset="-122"/>
              </a:rPr>
              <a:t>如，</a:t>
            </a:r>
            <a:r>
              <a:rPr lang="en-US" altLang="zh-CN" sz="3200" dirty="0">
                <a:solidFill>
                  <a:srgbClr val="7030A0"/>
                </a:solidFill>
                <a:latin typeface="隶书" panose="02010509060101010101" pitchFamily="49" charset="-122"/>
                <a:ea typeface="隶书" panose="02010509060101010101" pitchFamily="49" charset="-122"/>
              </a:rPr>
              <a:t>《</a:t>
            </a:r>
            <a:r>
              <a:rPr lang="zh-CN" altLang="en-US" sz="3200" dirty="0">
                <a:solidFill>
                  <a:srgbClr val="7030A0"/>
                </a:solidFill>
                <a:latin typeface="隶书" panose="02010509060101010101" pitchFamily="49" charset="-122"/>
                <a:ea typeface="隶书" panose="02010509060101010101" pitchFamily="49" charset="-122"/>
              </a:rPr>
              <a:t>说纽带</a:t>
            </a:r>
            <a:r>
              <a:rPr lang="en-US" altLang="zh-CN" sz="3200" dirty="0">
                <a:solidFill>
                  <a:srgbClr val="7030A0"/>
                </a:solidFill>
                <a:latin typeface="隶书" panose="02010509060101010101" pitchFamily="49" charset="-122"/>
                <a:ea typeface="隶书" panose="02010509060101010101" pitchFamily="49" charset="-122"/>
              </a:rPr>
              <a:t>》《</a:t>
            </a:r>
            <a:r>
              <a:rPr lang="zh-CN" altLang="en-US" sz="3200" dirty="0">
                <a:solidFill>
                  <a:srgbClr val="7030A0"/>
                </a:solidFill>
                <a:latin typeface="隶书" panose="02010509060101010101" pitchFamily="49" charset="-122"/>
                <a:ea typeface="隶书" panose="02010509060101010101" pitchFamily="49" charset="-122"/>
              </a:rPr>
              <a:t>说源泉</a:t>
            </a:r>
            <a:r>
              <a:rPr lang="en-US" altLang="zh-CN" sz="3200" dirty="0">
                <a:solidFill>
                  <a:srgbClr val="7030A0"/>
                </a:solidFill>
                <a:latin typeface="隶书" panose="02010509060101010101" pitchFamily="49" charset="-122"/>
                <a:ea typeface="隶书" panose="02010509060101010101" pitchFamily="49"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左大括号 3">
            <a:extLst>
              <a:ext uri="{FF2B5EF4-FFF2-40B4-BE49-F238E27FC236}">
                <a16:creationId xmlns:a16="http://schemas.microsoft.com/office/drawing/2014/main" id="{4A1DA6D1-B89C-10F3-8AD7-654EAEC32AF9}"/>
              </a:ext>
            </a:extLst>
          </p:cNvPr>
          <p:cNvSpPr/>
          <p:nvPr/>
        </p:nvSpPr>
        <p:spPr>
          <a:xfrm>
            <a:off x="4356720" y="2060848"/>
            <a:ext cx="1584176" cy="331236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箭头: 下 4">
            <a:extLst>
              <a:ext uri="{FF2B5EF4-FFF2-40B4-BE49-F238E27FC236}">
                <a16:creationId xmlns:a16="http://schemas.microsoft.com/office/drawing/2014/main" id="{BBB5E64D-D908-5AF2-8D2F-83A2047AF566}"/>
              </a:ext>
            </a:extLst>
          </p:cNvPr>
          <p:cNvSpPr/>
          <p:nvPr/>
        </p:nvSpPr>
        <p:spPr>
          <a:xfrm>
            <a:off x="7309048" y="3068960"/>
            <a:ext cx="792088" cy="15841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99726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6C17F-72D5-2A58-42B7-83E3304321AF}"/>
              </a:ext>
            </a:extLst>
          </p:cNvPr>
          <p:cNvSpPr>
            <a:spLocks noGrp="1"/>
          </p:cNvSpPr>
          <p:nvPr>
            <p:ph type="title"/>
          </p:nvPr>
        </p:nvSpPr>
        <p:spPr>
          <a:xfrm>
            <a:off x="0" y="-99392"/>
            <a:ext cx="10789976" cy="1296144"/>
          </a:xfrm>
        </p:spPr>
        <p:txBody>
          <a:bodyPr>
            <a:normAutofit/>
          </a:bodyPr>
          <a:lstStyle/>
          <a:p>
            <a:pPr algn="ctr"/>
            <a:r>
              <a:rPr lang="zh-CN" altLang="en-US" sz="4000" dirty="0">
                <a:solidFill>
                  <a:schemeClr val="bg2"/>
                </a:solidFill>
              </a:rPr>
              <a:t>（二）教研安排（讲座）：</a:t>
            </a:r>
          </a:p>
        </p:txBody>
      </p:sp>
      <p:sp>
        <p:nvSpPr>
          <p:cNvPr id="3" name="内容占位符 2">
            <a:extLst>
              <a:ext uri="{FF2B5EF4-FFF2-40B4-BE49-F238E27FC236}">
                <a16:creationId xmlns:a16="http://schemas.microsoft.com/office/drawing/2014/main" id="{67B35B20-B8AD-0400-9A36-FEDA8EC7EF9F}"/>
              </a:ext>
            </a:extLst>
          </p:cNvPr>
          <p:cNvSpPr>
            <a:spLocks noGrp="1"/>
          </p:cNvSpPr>
          <p:nvPr>
            <p:ph sz="half" idx="1"/>
          </p:nvPr>
        </p:nvSpPr>
        <p:spPr>
          <a:xfrm>
            <a:off x="0" y="1340768"/>
            <a:ext cx="11161713" cy="5328592"/>
          </a:xfrm>
        </p:spPr>
        <p:txBody>
          <a:bodyPr>
            <a:normAutofit/>
          </a:bodyPr>
          <a:lstStyle/>
          <a:p>
            <a:endParaRPr lang="en-US" altLang="zh-CN" sz="3600" dirty="0"/>
          </a:p>
          <a:p>
            <a:pPr marL="0" indent="0">
              <a:buNone/>
            </a:pPr>
            <a:endParaRPr lang="zh-CN" altLang="en-US" sz="3600" dirty="0"/>
          </a:p>
        </p:txBody>
      </p:sp>
      <p:sp>
        <p:nvSpPr>
          <p:cNvPr id="8" name="文本框 7">
            <a:extLst>
              <a:ext uri="{FF2B5EF4-FFF2-40B4-BE49-F238E27FC236}">
                <a16:creationId xmlns:a16="http://schemas.microsoft.com/office/drawing/2014/main" id="{1DA22A62-0871-8FC8-32AB-BFA6ED06A5D3}"/>
              </a:ext>
            </a:extLst>
          </p:cNvPr>
          <p:cNvSpPr txBox="1"/>
          <p:nvPr/>
        </p:nvSpPr>
        <p:spPr>
          <a:xfrm>
            <a:off x="6300936" y="2132856"/>
            <a:ext cx="453650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5" name="文本框 4">
            <a:extLst>
              <a:ext uri="{FF2B5EF4-FFF2-40B4-BE49-F238E27FC236}">
                <a16:creationId xmlns:a16="http://schemas.microsoft.com/office/drawing/2014/main" id="{C5F1AC1E-E322-DCED-C258-F07AFFCA192F}"/>
              </a:ext>
            </a:extLst>
          </p:cNvPr>
          <p:cNvSpPr txBox="1"/>
          <p:nvPr/>
        </p:nvSpPr>
        <p:spPr>
          <a:xfrm>
            <a:off x="1" y="2140206"/>
            <a:ext cx="11251840" cy="4031873"/>
          </a:xfrm>
          <a:prstGeom prst="rect">
            <a:avLst/>
          </a:prstGeom>
          <a:noFill/>
        </p:spPr>
        <p:txBody>
          <a:bodyPr wrap="square">
            <a:spAutoFit/>
          </a:bodyPr>
          <a:lstStyle/>
          <a:p>
            <a:pPr marL="0" indent="0">
              <a:buNone/>
            </a:pPr>
            <a:r>
              <a:rPr lang="zh-CN" altLang="en-US" sz="3200" dirty="0">
                <a:latin typeface="黑体" panose="02010609060101010101" pitchFamily="49" charset="-122"/>
                <a:ea typeface="黑体" panose="02010609060101010101" pitchFamily="49" charset="-122"/>
              </a:rPr>
              <a:t>第一讲：借助“逻辑的力量”单元管窥“概念型议论文”写法</a:t>
            </a:r>
            <a:endParaRPr lang="en-US" altLang="zh-CN" sz="3200" dirty="0">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a:t>
            </a:r>
            <a:r>
              <a:rPr lang="en-US" altLang="zh-CN" sz="3200" dirty="0">
                <a:solidFill>
                  <a:srgbClr val="7030A0"/>
                </a:solidFill>
                <a:latin typeface="隶书" panose="02010509060101010101" pitchFamily="49" charset="-122"/>
                <a:ea typeface="隶书" panose="02010509060101010101" pitchFamily="49" charset="-122"/>
              </a:rPr>
              <a:t>10</a:t>
            </a:r>
            <a:r>
              <a:rPr lang="zh-CN" altLang="en-US" sz="3200" dirty="0">
                <a:solidFill>
                  <a:srgbClr val="7030A0"/>
                </a:solidFill>
                <a:latin typeface="隶书" panose="02010509060101010101" pitchFamily="49" charset="-122"/>
                <a:ea typeface="隶书" panose="02010509060101010101" pitchFamily="49" charset="-122"/>
              </a:rPr>
              <a:t>月上旬）</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第二讲：思想积累：“教育与成长”方向</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a:t>
            </a:r>
            <a:r>
              <a:rPr lang="en-US" altLang="zh-CN" sz="3200" dirty="0">
                <a:solidFill>
                  <a:srgbClr val="7030A0"/>
                </a:solidFill>
                <a:latin typeface="隶书" panose="02010509060101010101" pitchFamily="49" charset="-122"/>
                <a:ea typeface="隶书" panose="02010509060101010101" pitchFamily="49" charset="-122"/>
              </a:rPr>
              <a:t>10</a:t>
            </a:r>
            <a:r>
              <a:rPr lang="zh-CN" altLang="en-US" sz="3200" dirty="0">
                <a:solidFill>
                  <a:srgbClr val="7030A0"/>
                </a:solidFill>
                <a:latin typeface="隶书" panose="02010509060101010101" pitchFamily="49" charset="-122"/>
                <a:ea typeface="隶书" panose="02010509060101010101" pitchFamily="49" charset="-122"/>
              </a:rPr>
              <a:t>月下旬）</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第三讲：思想积累：“自我与他者”方向</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a:t>
            </a:r>
            <a:r>
              <a:rPr lang="en-US" altLang="zh-CN" sz="3200" dirty="0">
                <a:solidFill>
                  <a:srgbClr val="7030A0"/>
                </a:solidFill>
                <a:latin typeface="隶书" panose="02010509060101010101" pitchFamily="49" charset="-122"/>
                <a:ea typeface="隶书" panose="02010509060101010101" pitchFamily="49" charset="-122"/>
              </a:rPr>
              <a:t>11</a:t>
            </a:r>
            <a:r>
              <a:rPr lang="zh-CN" altLang="en-US" sz="3200" dirty="0">
                <a:solidFill>
                  <a:srgbClr val="7030A0"/>
                </a:solidFill>
                <a:latin typeface="隶书" panose="02010509060101010101" pitchFamily="49" charset="-122"/>
                <a:ea typeface="隶书" panose="02010509060101010101" pitchFamily="49" charset="-122"/>
              </a:rPr>
              <a:t>月）</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第四讲：借助辩论知识打通“概念型议论文”的写法</a:t>
            </a:r>
            <a:endParaRPr lang="en-US" altLang="zh-CN" sz="3200" dirty="0">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a:t>
            </a:r>
            <a:r>
              <a:rPr lang="en-US" altLang="zh-CN" sz="3200" dirty="0">
                <a:solidFill>
                  <a:srgbClr val="7030A0"/>
                </a:solidFill>
                <a:latin typeface="隶书" panose="02010509060101010101" pitchFamily="49" charset="-122"/>
                <a:ea typeface="隶书" panose="02010509060101010101" pitchFamily="49" charset="-122"/>
              </a:rPr>
              <a:t>12</a:t>
            </a:r>
            <a:r>
              <a:rPr lang="zh-CN" altLang="en-US" sz="3200" dirty="0">
                <a:solidFill>
                  <a:srgbClr val="7030A0"/>
                </a:solidFill>
                <a:latin typeface="隶书" panose="02010509060101010101" pitchFamily="49" charset="-122"/>
                <a:ea typeface="隶书" panose="02010509060101010101" pitchFamily="49" charset="-122"/>
              </a:rPr>
              <a:t>月）</a:t>
            </a:r>
            <a:endParaRPr lang="en-US" altLang="zh-CN" sz="3200" dirty="0">
              <a:solidFill>
                <a:srgbClr val="7030A0"/>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974044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97703753-539C-4DD0-91F7-F13D73C45737}"/>
              </a:ext>
            </a:extLst>
          </p:cNvPr>
          <p:cNvSpPr/>
          <p:nvPr/>
        </p:nvSpPr>
        <p:spPr>
          <a:xfrm>
            <a:off x="5492959" y="1715003"/>
            <a:ext cx="4131171" cy="7031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   2.</a:t>
            </a:r>
            <a:r>
              <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人类与自然</a:t>
            </a:r>
          </a:p>
        </p:txBody>
      </p:sp>
      <p:sp>
        <p:nvSpPr>
          <p:cNvPr id="7" name="椭圆 6">
            <a:extLst>
              <a:ext uri="{FF2B5EF4-FFF2-40B4-BE49-F238E27FC236}">
                <a16:creationId xmlns:a16="http://schemas.microsoft.com/office/drawing/2014/main" id="{383178BC-7E0B-4AE6-A7A3-CD4B0698D8DC}"/>
              </a:ext>
            </a:extLst>
          </p:cNvPr>
          <p:cNvSpPr/>
          <p:nvPr/>
        </p:nvSpPr>
        <p:spPr>
          <a:xfrm>
            <a:off x="658609" y="1715003"/>
            <a:ext cx="4131171" cy="615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  1.</a:t>
            </a:r>
            <a:r>
              <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传统与当下</a:t>
            </a:r>
          </a:p>
        </p:txBody>
      </p:sp>
      <p:sp>
        <p:nvSpPr>
          <p:cNvPr id="8" name="椭圆 7">
            <a:extLst>
              <a:ext uri="{FF2B5EF4-FFF2-40B4-BE49-F238E27FC236}">
                <a16:creationId xmlns:a16="http://schemas.microsoft.com/office/drawing/2014/main" id="{551188C3-216B-490D-908D-79CCDC46491B}"/>
              </a:ext>
            </a:extLst>
          </p:cNvPr>
          <p:cNvSpPr/>
          <p:nvPr/>
        </p:nvSpPr>
        <p:spPr>
          <a:xfrm>
            <a:off x="746506" y="2989514"/>
            <a:ext cx="4219069" cy="6152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3.</a:t>
            </a:r>
            <a:r>
              <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科技与人文</a:t>
            </a:r>
          </a:p>
        </p:txBody>
      </p:sp>
      <p:sp>
        <p:nvSpPr>
          <p:cNvPr id="9" name="椭圆 8">
            <a:extLst>
              <a:ext uri="{FF2B5EF4-FFF2-40B4-BE49-F238E27FC236}">
                <a16:creationId xmlns:a16="http://schemas.microsoft.com/office/drawing/2014/main" id="{A1D62381-6C3F-4594-8372-9F589F295EBD}"/>
              </a:ext>
            </a:extLst>
          </p:cNvPr>
          <p:cNvSpPr/>
          <p:nvPr/>
        </p:nvSpPr>
        <p:spPr>
          <a:xfrm>
            <a:off x="5756650" y="2925957"/>
            <a:ext cx="4219069" cy="791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4.</a:t>
            </a:r>
            <a:r>
              <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传媒与伦理</a:t>
            </a: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 </a:t>
            </a:r>
            <a:endPar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endParaRPr>
          </a:p>
        </p:txBody>
      </p:sp>
      <p:sp>
        <p:nvSpPr>
          <p:cNvPr id="10" name="椭圆 9">
            <a:extLst>
              <a:ext uri="{FF2B5EF4-FFF2-40B4-BE49-F238E27FC236}">
                <a16:creationId xmlns:a16="http://schemas.microsoft.com/office/drawing/2014/main" id="{08662168-70C5-4331-90BC-CC7E1714A2C5}"/>
              </a:ext>
            </a:extLst>
          </p:cNvPr>
          <p:cNvSpPr/>
          <p:nvPr/>
        </p:nvSpPr>
        <p:spPr>
          <a:xfrm>
            <a:off x="834404" y="4044281"/>
            <a:ext cx="4219069" cy="791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5.</a:t>
            </a:r>
            <a:r>
              <a:rPr kumimoji="0" lang="zh-CN" altLang="en-US" sz="2441"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个人与时代</a:t>
            </a:r>
          </a:p>
        </p:txBody>
      </p:sp>
      <p:sp>
        <p:nvSpPr>
          <p:cNvPr id="11" name="椭圆 10">
            <a:extLst>
              <a:ext uri="{FF2B5EF4-FFF2-40B4-BE49-F238E27FC236}">
                <a16:creationId xmlns:a16="http://schemas.microsoft.com/office/drawing/2014/main" id="{76C2C831-A6C5-44E5-B835-DC448DF75C57}"/>
              </a:ext>
            </a:extLst>
          </p:cNvPr>
          <p:cNvSpPr/>
          <p:nvPr/>
        </p:nvSpPr>
        <p:spPr>
          <a:xfrm>
            <a:off x="5844548" y="4044281"/>
            <a:ext cx="4043274" cy="7910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6.</a:t>
            </a:r>
            <a:r>
              <a:rPr kumimoji="0" lang="zh-CN" altLang="en-US" sz="2441"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自我与他者</a:t>
            </a:r>
          </a:p>
        </p:txBody>
      </p:sp>
      <p:sp>
        <p:nvSpPr>
          <p:cNvPr id="12" name="椭圆 11">
            <a:extLst>
              <a:ext uri="{FF2B5EF4-FFF2-40B4-BE49-F238E27FC236}">
                <a16:creationId xmlns:a16="http://schemas.microsoft.com/office/drawing/2014/main" id="{B46E2598-79E6-4A46-8553-FC4D95E66BED}"/>
              </a:ext>
            </a:extLst>
          </p:cNvPr>
          <p:cNvSpPr/>
          <p:nvPr/>
        </p:nvSpPr>
        <p:spPr>
          <a:xfrm>
            <a:off x="3078159" y="5277888"/>
            <a:ext cx="4570658" cy="8789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41"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7.</a:t>
            </a:r>
            <a:r>
              <a:rPr kumimoji="0" lang="zh-CN" altLang="en-US" sz="2441"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教育与成长</a:t>
            </a:r>
          </a:p>
        </p:txBody>
      </p:sp>
      <p:sp>
        <p:nvSpPr>
          <p:cNvPr id="13" name="矩形: 圆角 12">
            <a:extLst>
              <a:ext uri="{FF2B5EF4-FFF2-40B4-BE49-F238E27FC236}">
                <a16:creationId xmlns:a16="http://schemas.microsoft.com/office/drawing/2014/main" id="{F28E0DF9-5889-43F4-8503-47DCAAE4168A}"/>
              </a:ext>
            </a:extLst>
          </p:cNvPr>
          <p:cNvSpPr/>
          <p:nvPr/>
        </p:nvSpPr>
        <p:spPr>
          <a:xfrm>
            <a:off x="1188368" y="264557"/>
            <a:ext cx="8350240" cy="7910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395" b="0" i="0" u="none" strike="noStrike" kern="1200" cap="none" spc="0" normalizeH="0" baseline="0" noProof="0" dirty="0">
                <a:ln>
                  <a:noFill/>
                </a:ln>
                <a:solidFill>
                  <a:srgbClr val="002060"/>
                </a:solidFill>
                <a:effectLst/>
                <a:uLnTx/>
                <a:uFillTx/>
                <a:latin typeface="隶书" panose="02010509060101010101" pitchFamily="49" charset="-122"/>
                <a:ea typeface="隶书" panose="02010509060101010101" pitchFamily="49" charset="-122"/>
                <a:cs typeface="+mn-cs"/>
              </a:rPr>
              <a:t>梳理思想积累与素材积累的方向</a:t>
            </a:r>
          </a:p>
        </p:txBody>
      </p:sp>
    </p:spTree>
    <p:extLst>
      <p:ext uri="{BB962C8B-B14F-4D97-AF65-F5344CB8AC3E}">
        <p14:creationId xmlns:p14="http://schemas.microsoft.com/office/powerpoint/2010/main" val="346558201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5A163-4CAA-4787-B3EA-B8A3F3F073EF}"/>
              </a:ext>
            </a:extLst>
          </p:cNvPr>
          <p:cNvSpPr>
            <a:spLocks noGrp="1"/>
          </p:cNvSpPr>
          <p:nvPr>
            <p:ph type="title"/>
          </p:nvPr>
        </p:nvSpPr>
        <p:spPr>
          <a:xfrm>
            <a:off x="468288" y="1340768"/>
            <a:ext cx="10417426" cy="754500"/>
          </a:xfrm>
        </p:spPr>
        <p:txBody>
          <a:bodyPr>
            <a:normAutofit/>
          </a:bodyPr>
          <a:lstStyle/>
          <a:p>
            <a:pPr algn="ctr"/>
            <a:r>
              <a:rPr lang="en-US" altLang="zh-CN" sz="3200" dirty="0">
                <a:latin typeface="隶书" panose="02010509060101010101" pitchFamily="49" charset="-122"/>
                <a:ea typeface="隶书" panose="02010509060101010101" pitchFamily="49" charset="-122"/>
              </a:rPr>
              <a:t>2024</a:t>
            </a:r>
            <a:r>
              <a:rPr lang="zh-CN" altLang="en-US" sz="3200" dirty="0">
                <a:latin typeface="隶书" panose="02010509060101010101" pitchFamily="49" charset="-122"/>
                <a:ea typeface="隶书" panose="02010509060101010101" pitchFamily="49" charset="-122"/>
              </a:rPr>
              <a:t>年北京高考：</a:t>
            </a:r>
          </a:p>
        </p:txBody>
      </p:sp>
      <p:sp>
        <p:nvSpPr>
          <p:cNvPr id="3" name="内容占位符 2">
            <a:extLst>
              <a:ext uri="{FF2B5EF4-FFF2-40B4-BE49-F238E27FC236}">
                <a16:creationId xmlns:a16="http://schemas.microsoft.com/office/drawing/2014/main" id="{AB1FFCC4-59EF-4481-B3D5-202FB4BECA48}"/>
              </a:ext>
            </a:extLst>
          </p:cNvPr>
          <p:cNvSpPr>
            <a:spLocks noGrp="1"/>
          </p:cNvSpPr>
          <p:nvPr>
            <p:ph idx="1"/>
          </p:nvPr>
        </p:nvSpPr>
        <p:spPr>
          <a:xfrm>
            <a:off x="468288" y="2492896"/>
            <a:ext cx="10135339" cy="3960440"/>
          </a:xfrm>
        </p:spPr>
        <p:txBody>
          <a:bodyPr>
            <a:normAutofit/>
          </a:bodyPr>
          <a:lstStyle/>
          <a:p>
            <a:r>
              <a:rPr lang="zh-CN" altLang="en-US" sz="3418" dirty="0">
                <a:latin typeface="黑体" panose="02010609060101010101" pitchFamily="49" charset="-122"/>
                <a:ea typeface="黑体" panose="02010609060101010101" pitchFamily="49" charset="-122"/>
              </a:rPr>
              <a:t>议论文写作：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历久弥新</a:t>
            </a:r>
            <a:r>
              <a:rPr lang="en-US" altLang="zh-CN" sz="3418" dirty="0">
                <a:latin typeface="黑体" panose="02010609060101010101" pitchFamily="49" charset="-122"/>
                <a:ea typeface="黑体" panose="02010609060101010101" pitchFamily="49" charset="-122"/>
              </a:rPr>
              <a:t>》</a:t>
            </a:r>
          </a:p>
          <a:p>
            <a:pPr marL="0" indent="0">
              <a:buNone/>
            </a:pPr>
            <a:r>
              <a:rPr lang="en-US" altLang="zh-CN" sz="3418" dirty="0">
                <a:solidFill>
                  <a:schemeClr val="bg1"/>
                </a:solidFill>
                <a:latin typeface="黑体" panose="02010609060101010101" pitchFamily="49" charset="-122"/>
                <a:ea typeface="黑体" panose="02010609060101010101" pitchFamily="49" charset="-122"/>
              </a:rPr>
              <a:t> </a:t>
            </a:r>
            <a:r>
              <a:rPr lang="en-US" altLang="zh-CN" sz="3418" dirty="0">
                <a:latin typeface="黑体" panose="02010609060101010101" pitchFamily="49" charset="-122"/>
                <a:ea typeface="黑体" panose="02010609060101010101" pitchFamily="49" charset="-122"/>
              </a:rPr>
              <a:t>                             </a:t>
            </a:r>
            <a:r>
              <a:rPr lang="en-US" altLang="zh-CN"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（传统与当下）</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pPr marL="0" indent="0">
              <a:buNone/>
            </a:pP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r>
              <a:rPr lang="zh-CN" altLang="en-US" sz="3418" dirty="0">
                <a:latin typeface="黑体" panose="02010609060101010101" pitchFamily="49" charset="-122"/>
                <a:ea typeface="黑体" panose="02010609060101010101" pitchFamily="49" charset="-122"/>
              </a:rPr>
              <a:t>记叙文写作：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打开</a:t>
            </a:r>
            <a:r>
              <a:rPr lang="en-US" altLang="zh-CN" sz="3418" dirty="0">
                <a:latin typeface="黑体" panose="02010609060101010101" pitchFamily="49" charset="-122"/>
                <a:ea typeface="黑体" panose="02010609060101010101" pitchFamily="49" charset="-122"/>
              </a:rPr>
              <a:t>》</a:t>
            </a:r>
          </a:p>
          <a:p>
            <a:pPr marL="0" indent="0">
              <a:buNone/>
            </a:pP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endParaRPr lang="en-US" altLang="zh-CN" sz="3418" dirty="0">
              <a:latin typeface="黑体" panose="02010609060101010101" pitchFamily="49" charset="-122"/>
              <a:ea typeface="黑体" panose="02010609060101010101" pitchFamily="49" charset="-122"/>
            </a:endParaRPr>
          </a:p>
          <a:p>
            <a:pPr marL="0" indent="0">
              <a:buNone/>
            </a:pPr>
            <a:r>
              <a:rPr lang="en-US" altLang="zh-CN" sz="3418" dirty="0">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（教育与成长）</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842546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5A163-4CAA-4787-B3EA-B8A3F3F073EF}"/>
              </a:ext>
            </a:extLst>
          </p:cNvPr>
          <p:cNvSpPr>
            <a:spLocks noGrp="1"/>
          </p:cNvSpPr>
          <p:nvPr>
            <p:ph type="title"/>
          </p:nvPr>
        </p:nvSpPr>
        <p:spPr>
          <a:xfrm>
            <a:off x="468288" y="1340768"/>
            <a:ext cx="10417426" cy="754500"/>
          </a:xfrm>
        </p:spPr>
        <p:txBody>
          <a:bodyPr>
            <a:normAutofit/>
          </a:bodyPr>
          <a:lstStyle/>
          <a:p>
            <a:pPr algn="ctr"/>
            <a:r>
              <a:rPr lang="en-US" altLang="zh-CN" sz="3200" dirty="0">
                <a:latin typeface="隶书" panose="02010509060101010101" pitchFamily="49" charset="-122"/>
                <a:ea typeface="隶书" panose="02010509060101010101" pitchFamily="49" charset="-122"/>
              </a:rPr>
              <a:t>2023</a:t>
            </a:r>
            <a:r>
              <a:rPr lang="zh-CN" altLang="en-US" sz="3200" dirty="0">
                <a:latin typeface="隶书" panose="02010509060101010101" pitchFamily="49" charset="-122"/>
                <a:ea typeface="隶书" panose="02010509060101010101" pitchFamily="49" charset="-122"/>
              </a:rPr>
              <a:t>年北京高考：</a:t>
            </a:r>
          </a:p>
        </p:txBody>
      </p:sp>
      <p:sp>
        <p:nvSpPr>
          <p:cNvPr id="3" name="内容占位符 2">
            <a:extLst>
              <a:ext uri="{FF2B5EF4-FFF2-40B4-BE49-F238E27FC236}">
                <a16:creationId xmlns:a16="http://schemas.microsoft.com/office/drawing/2014/main" id="{AB1FFCC4-59EF-4481-B3D5-202FB4BECA48}"/>
              </a:ext>
            </a:extLst>
          </p:cNvPr>
          <p:cNvSpPr>
            <a:spLocks noGrp="1"/>
          </p:cNvSpPr>
          <p:nvPr>
            <p:ph idx="1"/>
          </p:nvPr>
        </p:nvSpPr>
        <p:spPr>
          <a:xfrm>
            <a:off x="468288" y="2492896"/>
            <a:ext cx="10135339" cy="3960440"/>
          </a:xfrm>
        </p:spPr>
        <p:txBody>
          <a:bodyPr>
            <a:normAutofit/>
          </a:bodyPr>
          <a:lstStyle/>
          <a:p>
            <a:r>
              <a:rPr lang="zh-CN" altLang="en-US" sz="3418" dirty="0">
                <a:latin typeface="黑体" panose="02010609060101010101" pitchFamily="49" charset="-122"/>
                <a:ea typeface="黑体" panose="02010609060101010101" pitchFamily="49" charset="-122"/>
              </a:rPr>
              <a:t>议论文写作：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说“续航”</a:t>
            </a:r>
            <a:r>
              <a:rPr lang="en-US" altLang="zh-CN" sz="3418" dirty="0">
                <a:latin typeface="黑体" panose="02010609060101010101" pitchFamily="49" charset="-122"/>
                <a:ea typeface="黑体" panose="02010609060101010101" pitchFamily="49" charset="-122"/>
              </a:rPr>
              <a:t>》</a:t>
            </a:r>
          </a:p>
          <a:p>
            <a:pPr marL="0" indent="0">
              <a:buNone/>
            </a:pPr>
            <a:r>
              <a:rPr lang="en-US" altLang="zh-CN" sz="3418" dirty="0">
                <a:solidFill>
                  <a:schemeClr val="bg1"/>
                </a:solidFill>
                <a:latin typeface="黑体" panose="02010609060101010101" pitchFamily="49" charset="-122"/>
                <a:ea typeface="黑体" panose="02010609060101010101" pitchFamily="49" charset="-122"/>
              </a:rPr>
              <a:t> </a:t>
            </a:r>
            <a:r>
              <a:rPr lang="en-US" altLang="zh-CN" sz="3418" dirty="0">
                <a:latin typeface="黑体" panose="02010609060101010101" pitchFamily="49" charset="-122"/>
                <a:ea typeface="黑体" panose="02010609060101010101" pitchFamily="49" charset="-122"/>
              </a:rPr>
              <a:t>                             </a:t>
            </a:r>
            <a:r>
              <a:rPr lang="en-US" altLang="zh-CN"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（传统与当下）</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pPr marL="0" indent="0">
              <a:buNone/>
            </a:pP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r>
              <a:rPr lang="zh-CN" altLang="en-US" sz="3418" dirty="0">
                <a:latin typeface="黑体" panose="02010609060101010101" pitchFamily="49" charset="-122"/>
                <a:ea typeface="黑体" panose="02010609060101010101" pitchFamily="49" charset="-122"/>
              </a:rPr>
              <a:t>记叙文写作：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亮相</a:t>
            </a:r>
            <a:r>
              <a:rPr lang="en-US" altLang="zh-CN" sz="3418" dirty="0">
                <a:latin typeface="黑体" panose="02010609060101010101" pitchFamily="49" charset="-122"/>
                <a:ea typeface="黑体" panose="02010609060101010101" pitchFamily="49" charset="-122"/>
              </a:rPr>
              <a:t>》</a:t>
            </a:r>
          </a:p>
          <a:p>
            <a:pPr marL="0" indent="0">
              <a:buNone/>
            </a:pP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endParaRPr lang="en-US" altLang="zh-CN" sz="3418" dirty="0">
              <a:latin typeface="黑体" panose="02010609060101010101" pitchFamily="49" charset="-122"/>
              <a:ea typeface="黑体" panose="02010609060101010101" pitchFamily="49" charset="-122"/>
            </a:endParaRPr>
          </a:p>
          <a:p>
            <a:pPr marL="0" indent="0">
              <a:buNone/>
            </a:pPr>
            <a:r>
              <a:rPr lang="en-US" altLang="zh-CN" sz="3418" dirty="0">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（自我与他者）</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866251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5A163-4CAA-4787-B3EA-B8A3F3F073EF}"/>
              </a:ext>
            </a:extLst>
          </p:cNvPr>
          <p:cNvSpPr>
            <a:spLocks noGrp="1"/>
          </p:cNvSpPr>
          <p:nvPr>
            <p:ph type="title"/>
          </p:nvPr>
        </p:nvSpPr>
        <p:spPr>
          <a:xfrm>
            <a:off x="468288" y="1340768"/>
            <a:ext cx="10417426" cy="754500"/>
          </a:xfrm>
        </p:spPr>
        <p:txBody>
          <a:bodyPr>
            <a:normAutofit/>
          </a:bodyPr>
          <a:lstStyle/>
          <a:p>
            <a:pPr algn="ctr"/>
            <a:r>
              <a:rPr lang="en-US" altLang="zh-CN" sz="3200" dirty="0">
                <a:latin typeface="隶书" panose="02010509060101010101" pitchFamily="49" charset="-122"/>
                <a:ea typeface="隶书" panose="02010509060101010101" pitchFamily="49" charset="-122"/>
              </a:rPr>
              <a:t>2022</a:t>
            </a:r>
            <a:r>
              <a:rPr lang="zh-CN" altLang="en-US" sz="3200" dirty="0">
                <a:latin typeface="隶书" panose="02010509060101010101" pitchFamily="49" charset="-122"/>
                <a:ea typeface="隶书" panose="02010509060101010101" pitchFamily="49" charset="-122"/>
              </a:rPr>
              <a:t>年北京高考：</a:t>
            </a:r>
          </a:p>
        </p:txBody>
      </p:sp>
      <p:sp>
        <p:nvSpPr>
          <p:cNvPr id="3" name="内容占位符 2">
            <a:extLst>
              <a:ext uri="{FF2B5EF4-FFF2-40B4-BE49-F238E27FC236}">
                <a16:creationId xmlns:a16="http://schemas.microsoft.com/office/drawing/2014/main" id="{AB1FFCC4-59EF-4481-B3D5-202FB4BECA48}"/>
              </a:ext>
            </a:extLst>
          </p:cNvPr>
          <p:cNvSpPr>
            <a:spLocks noGrp="1"/>
          </p:cNvSpPr>
          <p:nvPr>
            <p:ph idx="1"/>
          </p:nvPr>
        </p:nvSpPr>
        <p:spPr>
          <a:xfrm>
            <a:off x="468288" y="2492896"/>
            <a:ext cx="10135339" cy="3960440"/>
          </a:xfrm>
        </p:spPr>
        <p:txBody>
          <a:bodyPr>
            <a:normAutofit/>
          </a:bodyPr>
          <a:lstStyle/>
          <a:p>
            <a:r>
              <a:rPr lang="zh-CN" altLang="en-US" sz="3418" dirty="0">
                <a:latin typeface="黑体" panose="02010609060101010101" pitchFamily="49" charset="-122"/>
                <a:ea typeface="黑体" panose="02010609060101010101" pitchFamily="49" charset="-122"/>
              </a:rPr>
              <a:t>议论文写作：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学习今说</a:t>
            </a:r>
            <a:r>
              <a:rPr lang="en-US" altLang="zh-CN" sz="3418" dirty="0">
                <a:latin typeface="黑体" panose="02010609060101010101" pitchFamily="49" charset="-122"/>
                <a:ea typeface="黑体" panose="02010609060101010101" pitchFamily="49" charset="-122"/>
              </a:rPr>
              <a:t>》</a:t>
            </a:r>
          </a:p>
          <a:p>
            <a:pPr marL="0" indent="0">
              <a:buNone/>
            </a:pPr>
            <a:r>
              <a:rPr lang="en-US" altLang="zh-CN" sz="3418" dirty="0">
                <a:solidFill>
                  <a:schemeClr val="bg1"/>
                </a:solidFill>
                <a:latin typeface="黑体" panose="02010609060101010101" pitchFamily="49" charset="-122"/>
                <a:ea typeface="黑体" panose="02010609060101010101" pitchFamily="49" charset="-122"/>
              </a:rPr>
              <a:t> </a:t>
            </a:r>
            <a:r>
              <a:rPr lang="en-US" altLang="zh-CN" sz="3418" dirty="0">
                <a:latin typeface="黑体" panose="02010609060101010101" pitchFamily="49" charset="-122"/>
                <a:ea typeface="黑体" panose="02010609060101010101" pitchFamily="49" charset="-122"/>
              </a:rPr>
              <a:t>                             </a:t>
            </a:r>
            <a:r>
              <a:rPr lang="en-US" altLang="zh-CN"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（教育与成长）</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pPr marL="0" indent="0">
              <a:buNone/>
            </a:pPr>
            <a:r>
              <a:rPr lang="en-US" altLang="zh-CN" sz="3418" dirty="0">
                <a:solidFill>
                  <a:srgbClr val="FF0000"/>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（传统与当下）</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r>
              <a:rPr lang="zh-CN" altLang="en-US" sz="3418" dirty="0">
                <a:latin typeface="黑体" panose="02010609060101010101" pitchFamily="49" charset="-122"/>
                <a:ea typeface="黑体" panose="02010609060101010101" pitchFamily="49" charset="-122"/>
              </a:rPr>
              <a:t>记叙文写作：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在线</a:t>
            </a:r>
            <a:r>
              <a:rPr lang="en-US" altLang="zh-CN" sz="3418" dirty="0">
                <a:latin typeface="黑体" panose="02010609060101010101" pitchFamily="49" charset="-122"/>
                <a:ea typeface="黑体" panose="02010609060101010101" pitchFamily="49" charset="-122"/>
              </a:rPr>
              <a:t>》</a:t>
            </a:r>
          </a:p>
          <a:p>
            <a:pPr marL="0" indent="0">
              <a:buNone/>
            </a:pP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endParaRPr lang="en-US" altLang="zh-CN" sz="3418" dirty="0">
              <a:latin typeface="黑体" panose="02010609060101010101" pitchFamily="49" charset="-122"/>
              <a:ea typeface="黑体" panose="02010609060101010101" pitchFamily="49" charset="-122"/>
            </a:endParaRPr>
          </a:p>
          <a:p>
            <a:pPr marL="0" indent="0">
              <a:buNone/>
            </a:pPr>
            <a:r>
              <a:rPr lang="en-US" altLang="zh-CN" sz="3418" dirty="0">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（传媒与伦理）</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865173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5A163-4CAA-4787-B3EA-B8A3F3F073EF}"/>
              </a:ext>
            </a:extLst>
          </p:cNvPr>
          <p:cNvSpPr>
            <a:spLocks noGrp="1"/>
          </p:cNvSpPr>
          <p:nvPr>
            <p:ph type="title"/>
          </p:nvPr>
        </p:nvSpPr>
        <p:spPr>
          <a:xfrm>
            <a:off x="468288" y="1340768"/>
            <a:ext cx="10417426" cy="754500"/>
          </a:xfrm>
        </p:spPr>
        <p:txBody>
          <a:bodyPr>
            <a:normAutofit/>
          </a:bodyPr>
          <a:lstStyle/>
          <a:p>
            <a:pPr algn="ctr"/>
            <a:r>
              <a:rPr lang="en-US" altLang="zh-CN" sz="3200" dirty="0">
                <a:latin typeface="隶书" panose="02010509060101010101" pitchFamily="49" charset="-122"/>
                <a:ea typeface="隶书" panose="02010509060101010101" pitchFamily="49" charset="-122"/>
              </a:rPr>
              <a:t>2021</a:t>
            </a:r>
            <a:r>
              <a:rPr lang="zh-CN" altLang="en-US" sz="3200" dirty="0">
                <a:latin typeface="隶书" panose="02010509060101010101" pitchFamily="49" charset="-122"/>
                <a:ea typeface="隶书" panose="02010509060101010101" pitchFamily="49" charset="-122"/>
              </a:rPr>
              <a:t>年北京高考：</a:t>
            </a:r>
          </a:p>
        </p:txBody>
      </p:sp>
      <p:sp>
        <p:nvSpPr>
          <p:cNvPr id="3" name="内容占位符 2">
            <a:extLst>
              <a:ext uri="{FF2B5EF4-FFF2-40B4-BE49-F238E27FC236}">
                <a16:creationId xmlns:a16="http://schemas.microsoft.com/office/drawing/2014/main" id="{AB1FFCC4-59EF-4481-B3D5-202FB4BECA48}"/>
              </a:ext>
            </a:extLst>
          </p:cNvPr>
          <p:cNvSpPr>
            <a:spLocks noGrp="1"/>
          </p:cNvSpPr>
          <p:nvPr>
            <p:ph idx="1"/>
          </p:nvPr>
        </p:nvSpPr>
        <p:spPr>
          <a:xfrm>
            <a:off x="468288" y="2492896"/>
            <a:ext cx="10135339" cy="3960440"/>
          </a:xfrm>
        </p:spPr>
        <p:txBody>
          <a:bodyPr>
            <a:normAutofit/>
          </a:bodyPr>
          <a:lstStyle/>
          <a:p>
            <a:r>
              <a:rPr lang="zh-CN" altLang="en-US" sz="3418" dirty="0">
                <a:latin typeface="黑体" panose="02010609060101010101" pitchFamily="49" charset="-122"/>
                <a:ea typeface="黑体" panose="02010609060101010101" pitchFamily="49" charset="-122"/>
              </a:rPr>
              <a:t>议论文写作：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论生逢其时</a:t>
            </a:r>
            <a:r>
              <a:rPr lang="en-US" altLang="zh-CN" sz="3418" dirty="0">
                <a:latin typeface="黑体" panose="02010609060101010101" pitchFamily="49" charset="-122"/>
                <a:ea typeface="黑体" panose="02010609060101010101" pitchFamily="49" charset="-122"/>
              </a:rPr>
              <a:t>》</a:t>
            </a:r>
          </a:p>
          <a:p>
            <a:pPr marL="0" indent="0">
              <a:buNone/>
            </a:pPr>
            <a:r>
              <a:rPr lang="en-US" altLang="zh-CN" sz="3418" dirty="0">
                <a:solidFill>
                  <a:schemeClr val="bg1"/>
                </a:solidFill>
                <a:latin typeface="黑体" panose="02010609060101010101" pitchFamily="49" charset="-122"/>
                <a:ea typeface="黑体" panose="02010609060101010101" pitchFamily="49" charset="-122"/>
              </a:rPr>
              <a:t> </a:t>
            </a:r>
            <a:r>
              <a:rPr lang="en-US" altLang="zh-CN" sz="3418" dirty="0">
                <a:latin typeface="黑体" panose="02010609060101010101" pitchFamily="49" charset="-122"/>
                <a:ea typeface="黑体" panose="02010609060101010101" pitchFamily="49" charset="-122"/>
              </a:rPr>
              <a:t>                             </a:t>
            </a:r>
            <a:r>
              <a:rPr lang="en-US" altLang="zh-CN"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（个人与时代）</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pPr marL="0" indent="0">
              <a:buNone/>
            </a:pP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a:p>
            <a:r>
              <a:rPr lang="zh-CN" altLang="en-US" sz="3418" dirty="0">
                <a:latin typeface="黑体" panose="02010609060101010101" pitchFamily="49" charset="-122"/>
                <a:ea typeface="黑体" panose="02010609060101010101" pitchFamily="49" charset="-122"/>
              </a:rPr>
              <a:t>记叙文写作：</a:t>
            </a:r>
            <a:r>
              <a:rPr lang="en-US" altLang="zh-CN" sz="3418" dirty="0">
                <a:latin typeface="黑体" panose="02010609060101010101" pitchFamily="49" charset="-122"/>
                <a:ea typeface="黑体" panose="02010609060101010101" pitchFamily="49" charset="-122"/>
              </a:rPr>
              <a:t>《</a:t>
            </a:r>
            <a:r>
              <a:rPr lang="zh-CN" altLang="en-US" sz="3418" dirty="0">
                <a:latin typeface="黑体" panose="02010609060101010101" pitchFamily="49" charset="-122"/>
                <a:ea typeface="黑体" panose="02010609060101010101" pitchFamily="49" charset="-122"/>
              </a:rPr>
              <a:t>这，才是成熟的模样</a:t>
            </a:r>
            <a:r>
              <a:rPr lang="en-US" altLang="zh-CN" sz="3418" dirty="0">
                <a:latin typeface="黑体" panose="02010609060101010101" pitchFamily="49" charset="-122"/>
                <a:ea typeface="黑体" panose="02010609060101010101" pitchFamily="49" charset="-122"/>
              </a:rPr>
              <a:t>》</a:t>
            </a:r>
          </a:p>
          <a:p>
            <a:pPr marL="0" indent="0">
              <a:buNone/>
            </a:pP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endParaRPr lang="en-US" altLang="zh-CN" sz="3418" dirty="0">
              <a:latin typeface="黑体" panose="02010609060101010101" pitchFamily="49" charset="-122"/>
              <a:ea typeface="黑体" panose="02010609060101010101" pitchFamily="49" charset="-122"/>
            </a:endParaRPr>
          </a:p>
          <a:p>
            <a:pPr marL="0" indent="0">
              <a:buNone/>
            </a:pPr>
            <a:r>
              <a:rPr lang="en-US" altLang="zh-CN" sz="3418" dirty="0">
                <a:latin typeface="黑体" panose="02010609060101010101" pitchFamily="49" charset="-122"/>
                <a:ea typeface="黑体" panose="02010609060101010101" pitchFamily="49" charset="-122"/>
              </a:rPr>
              <a:t>                             </a:t>
            </a:r>
            <a:r>
              <a:rPr lang="zh-CN" altLang="en-US" sz="3418" dirty="0">
                <a:latin typeface="黑体" panose="02010609060101010101" pitchFamily="49" charset="-122"/>
                <a:ea typeface="黑体" panose="02010609060101010101" pitchFamily="49" charset="-122"/>
              </a:rPr>
              <a:t> </a:t>
            </a:r>
            <a:r>
              <a:rPr lang="zh-CN" altLang="en-US" sz="3418" dirty="0">
                <a:solidFill>
                  <a:schemeClr val="bg1"/>
                </a:solidFill>
                <a:latin typeface="黑体" panose="02010609060101010101" pitchFamily="49" charset="-122"/>
                <a:ea typeface="黑体" panose="02010609060101010101" pitchFamily="49" charset="-122"/>
              </a:rPr>
              <a:t> </a:t>
            </a:r>
            <a:r>
              <a:rPr lang="zh-CN" altLang="en-US" sz="3418" dirty="0">
                <a:solidFill>
                  <a:srgbClr val="FF0000"/>
                </a:solidFill>
                <a:highlight>
                  <a:srgbClr val="FFFF00"/>
                </a:highlight>
                <a:latin typeface="黑体" panose="02010609060101010101" pitchFamily="49" charset="-122"/>
                <a:ea typeface="黑体" panose="02010609060101010101" pitchFamily="49" charset="-122"/>
              </a:rPr>
              <a:t>（教育与成长）</a:t>
            </a:r>
            <a:endParaRPr lang="en-US" altLang="zh-CN" sz="3418" dirty="0">
              <a:solidFill>
                <a:srgbClr val="FF0000"/>
              </a:solidFill>
              <a:highlight>
                <a:srgbClr val="FFFF00"/>
              </a:highligh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163690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a:extLst>
              <a:ext uri="{FF2B5EF4-FFF2-40B4-BE49-F238E27FC236}">
                <a16:creationId xmlns:a16="http://schemas.microsoft.com/office/drawing/2014/main" id="{C9BFBC4A-50D4-4AEC-951A-CB65D38E3EE7}"/>
              </a:ext>
            </a:extLst>
          </p:cNvPr>
          <p:cNvGraphicFramePr>
            <a:graphicFrameLocks noGrp="1"/>
          </p:cNvGraphicFramePr>
          <p:nvPr>
            <p:ph idx="1"/>
          </p:nvPr>
        </p:nvGraphicFramePr>
        <p:xfrm>
          <a:off x="36239" y="1196752"/>
          <a:ext cx="11125473" cy="5616624"/>
        </p:xfrm>
        <a:graphic>
          <a:graphicData uri="http://schemas.openxmlformats.org/drawingml/2006/table">
            <a:tbl>
              <a:tblPr firstRow="1" bandRow="1">
                <a:tableStyleId>{5C22544A-7EE6-4342-B048-85BDC9FD1C3A}</a:tableStyleId>
              </a:tblPr>
              <a:tblGrid>
                <a:gridCol w="927868">
                  <a:extLst>
                    <a:ext uri="{9D8B030D-6E8A-4147-A177-3AD203B41FA5}">
                      <a16:colId xmlns:a16="http://schemas.microsoft.com/office/drawing/2014/main" val="2459881731"/>
                    </a:ext>
                  </a:extLst>
                </a:gridCol>
                <a:gridCol w="3614302">
                  <a:extLst>
                    <a:ext uri="{9D8B030D-6E8A-4147-A177-3AD203B41FA5}">
                      <a16:colId xmlns:a16="http://schemas.microsoft.com/office/drawing/2014/main" val="2740842235"/>
                    </a:ext>
                  </a:extLst>
                </a:gridCol>
                <a:gridCol w="3338000">
                  <a:extLst>
                    <a:ext uri="{9D8B030D-6E8A-4147-A177-3AD203B41FA5}">
                      <a16:colId xmlns:a16="http://schemas.microsoft.com/office/drawing/2014/main" val="138744502"/>
                    </a:ext>
                  </a:extLst>
                </a:gridCol>
                <a:gridCol w="3245303">
                  <a:extLst>
                    <a:ext uri="{9D8B030D-6E8A-4147-A177-3AD203B41FA5}">
                      <a16:colId xmlns:a16="http://schemas.microsoft.com/office/drawing/2014/main" val="1334043104"/>
                    </a:ext>
                  </a:extLst>
                </a:gridCol>
              </a:tblGrid>
              <a:tr h="546872">
                <a:tc>
                  <a:txBody>
                    <a:bodyPr/>
                    <a:lstStyle/>
                    <a:p>
                      <a:r>
                        <a:rPr lang="zh-CN" altLang="en-US" sz="2400" dirty="0">
                          <a:latin typeface="黑体" panose="02010609060101010101" pitchFamily="49" charset="-122"/>
                          <a:ea typeface="黑体" panose="02010609060101010101" pitchFamily="49" charset="-122"/>
                        </a:rPr>
                        <a:t>年份</a:t>
                      </a:r>
                    </a:p>
                  </a:txBody>
                  <a:tcPr marL="111617" marR="111617" marT="55809" marB="55809">
                    <a:solidFill>
                      <a:schemeClr val="tx1"/>
                    </a:solidFill>
                  </a:tcPr>
                </a:tc>
                <a:tc>
                  <a:txBody>
                    <a:bodyPr/>
                    <a:lstStyle/>
                    <a:p>
                      <a:pPr algn="ctr"/>
                      <a:r>
                        <a:rPr lang="zh-CN" altLang="en-US" sz="2400" dirty="0">
                          <a:latin typeface="黑体" panose="02010609060101010101" pitchFamily="49" charset="-122"/>
                          <a:ea typeface="黑体" panose="02010609060101010101" pitchFamily="49" charset="-122"/>
                        </a:rPr>
                        <a:t>议论文写作</a:t>
                      </a:r>
                    </a:p>
                  </a:txBody>
                  <a:tcPr marL="111617" marR="111617" marT="55809" marB="55809">
                    <a:solidFill>
                      <a:schemeClr val="tx1"/>
                    </a:solidFill>
                  </a:tcPr>
                </a:tc>
                <a:tc>
                  <a:txBody>
                    <a:bodyPr/>
                    <a:lstStyle/>
                    <a:p>
                      <a:pPr algn="ctr"/>
                      <a:r>
                        <a:rPr lang="zh-CN" altLang="en-US" sz="2400" dirty="0">
                          <a:latin typeface="黑体" panose="02010609060101010101" pitchFamily="49" charset="-122"/>
                          <a:ea typeface="黑体" panose="02010609060101010101" pitchFamily="49" charset="-122"/>
                        </a:rPr>
                        <a:t>记叙文写作</a:t>
                      </a:r>
                    </a:p>
                  </a:txBody>
                  <a:tcPr marL="111617" marR="111617" marT="55809" marB="55809">
                    <a:solidFill>
                      <a:schemeClr val="tx1"/>
                    </a:solidFill>
                  </a:tcPr>
                </a:tc>
                <a:tc>
                  <a:txBody>
                    <a:bodyPr/>
                    <a:lstStyle/>
                    <a:p>
                      <a:pPr algn="ctr"/>
                      <a:r>
                        <a:rPr lang="zh-CN" altLang="en-US" sz="2400" dirty="0">
                          <a:latin typeface="黑体" panose="02010609060101010101" pitchFamily="49" charset="-122"/>
                          <a:ea typeface="黑体" panose="02010609060101010101" pitchFamily="49" charset="-122"/>
                        </a:rPr>
                        <a:t>散文阅读</a:t>
                      </a:r>
                    </a:p>
                  </a:txBody>
                  <a:tcPr marL="111617" marR="111617" marT="55809" marB="55809">
                    <a:solidFill>
                      <a:schemeClr val="tx1"/>
                    </a:solidFill>
                  </a:tcPr>
                </a:tc>
                <a:extLst>
                  <a:ext uri="{0D108BD9-81ED-4DB2-BD59-A6C34878D82A}">
                    <a16:rowId xmlns:a16="http://schemas.microsoft.com/office/drawing/2014/main" val="3792818926"/>
                  </a:ext>
                </a:extLst>
              </a:tr>
              <a:tr h="885372">
                <a:tc>
                  <a:txBody>
                    <a:bodyPr/>
                    <a:lstStyle/>
                    <a:p>
                      <a:pPr algn="ctr"/>
                      <a:r>
                        <a:rPr lang="en-US" altLang="zh-CN" sz="2200" dirty="0">
                          <a:solidFill>
                            <a:schemeClr val="bg1"/>
                          </a:solidFill>
                        </a:rPr>
                        <a:t>2020</a:t>
                      </a:r>
                      <a:endParaRPr lang="zh-CN" altLang="en-US" sz="2200" dirty="0">
                        <a:solidFill>
                          <a:schemeClr val="bg1"/>
                        </a:solidFill>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每一颗都有自己的功用</a:t>
                      </a:r>
                      <a:r>
                        <a:rPr lang="en-US" altLang="zh-CN" sz="2200" dirty="0">
                          <a:solidFill>
                            <a:schemeClr val="bg1"/>
                          </a:solidFill>
                          <a:latin typeface="黑体" panose="02010609060101010101" pitchFamily="49" charset="-122"/>
                          <a:ea typeface="黑体" panose="02010609060101010101" pitchFamily="49" charset="-122"/>
                        </a:rPr>
                        <a:t>》</a:t>
                      </a:r>
                    </a:p>
                    <a:p>
                      <a:r>
                        <a:rPr lang="en-US" altLang="zh-CN" sz="2200" dirty="0">
                          <a:solidFill>
                            <a:schemeClr val="bg1"/>
                          </a:solidFill>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p>
                  </a:txBody>
                  <a:tcPr marL="111617" marR="111617" marT="55809" marB="55809">
                    <a:solidFill>
                      <a:schemeClr val="tx1"/>
                    </a:solidFill>
                  </a:tcPr>
                </a:tc>
                <a:tc>
                  <a:txBody>
                    <a:bodyPr/>
                    <a:lstStyle/>
                    <a:p>
                      <a:r>
                        <a:rPr lang="en-US" altLang="zh-CN" sz="2200" b="1" dirty="0">
                          <a:solidFill>
                            <a:schemeClr val="bg1"/>
                          </a:solidFill>
                          <a:latin typeface="黑体" panose="02010609060101010101" pitchFamily="49" charset="-122"/>
                          <a:ea typeface="黑体" panose="02010609060101010101" pitchFamily="49" charset="-122"/>
                        </a:rPr>
                        <a:t>《</a:t>
                      </a:r>
                      <a:r>
                        <a:rPr lang="zh-CN" altLang="en-US" sz="2200" b="1" dirty="0">
                          <a:solidFill>
                            <a:schemeClr val="bg1"/>
                          </a:solidFill>
                          <a:latin typeface="黑体" panose="02010609060101010101" pitchFamily="49" charset="-122"/>
                          <a:ea typeface="黑体" panose="02010609060101010101" pitchFamily="49" charset="-122"/>
                        </a:rPr>
                        <a:t>一条信息</a:t>
                      </a:r>
                      <a:r>
                        <a:rPr lang="en-US" altLang="zh-CN" sz="2200" b="1" dirty="0">
                          <a:solidFill>
                            <a:schemeClr val="bg1"/>
                          </a:solidFill>
                          <a:latin typeface="黑体" panose="02010609060101010101" pitchFamily="49" charset="-122"/>
                          <a:ea typeface="黑体" panose="02010609060101010101" pitchFamily="49" charset="-122"/>
                        </a:rPr>
                        <a:t>》</a:t>
                      </a:r>
                    </a:p>
                    <a:p>
                      <a:r>
                        <a:rPr lang="en-US" altLang="zh-CN" sz="2200" b="1" dirty="0">
                          <a:solidFill>
                            <a:schemeClr val="bg1"/>
                          </a:solidFill>
                          <a:latin typeface="黑体" panose="02010609060101010101" pitchFamily="49" charset="-122"/>
                          <a:ea typeface="黑体" panose="02010609060101010101" pitchFamily="49" charset="-122"/>
                        </a:rPr>
                        <a:t>          </a:t>
                      </a:r>
                      <a:r>
                        <a:rPr lang="zh-CN" altLang="en-US" sz="2200" b="0" dirty="0">
                          <a:solidFill>
                            <a:srgbClr val="FF0000"/>
                          </a:solidFill>
                          <a:highlight>
                            <a:srgbClr val="FFFF00"/>
                          </a:highlight>
                          <a:latin typeface="黑体" panose="02010609060101010101" pitchFamily="49" charset="-122"/>
                          <a:ea typeface="黑体" panose="02010609060101010101" pitchFamily="49" charset="-122"/>
                        </a:rPr>
                        <a:t>传媒与伦理</a:t>
                      </a:r>
                    </a:p>
                  </a:txBody>
                  <a:tcPr marL="111617" marR="111617" marT="55809" marB="55809">
                    <a:solidFill>
                      <a:schemeClr val="tx1"/>
                    </a:solidFill>
                  </a:tcPr>
                </a:tc>
                <a:tc>
                  <a:txBody>
                    <a:bodyPr/>
                    <a:lstStyle/>
                    <a:p>
                      <a:r>
                        <a:rPr lang="en-US" altLang="zh-CN" sz="2000" dirty="0">
                          <a:solidFill>
                            <a:schemeClr val="bg1"/>
                          </a:solidFill>
                          <a:latin typeface="黑体" panose="02010609060101010101" pitchFamily="49" charset="-122"/>
                          <a:ea typeface="黑体" panose="02010609060101010101" pitchFamily="49" charset="-122"/>
                        </a:rPr>
                        <a:t>《</a:t>
                      </a:r>
                      <a:r>
                        <a:rPr lang="zh-CN" altLang="en-US" sz="2000" dirty="0">
                          <a:solidFill>
                            <a:schemeClr val="bg1"/>
                          </a:solidFill>
                          <a:latin typeface="黑体" panose="02010609060101010101" pitchFamily="49" charset="-122"/>
                          <a:ea typeface="黑体" panose="02010609060101010101" pitchFamily="49" charset="-122"/>
                        </a:rPr>
                        <a:t>从音乐和美术认识生命</a:t>
                      </a:r>
                      <a:r>
                        <a:rPr lang="en-US" altLang="zh-CN" sz="2000" dirty="0">
                          <a:solidFill>
                            <a:schemeClr val="bg1"/>
                          </a:solidFill>
                          <a:latin typeface="黑体" panose="02010609060101010101" pitchFamily="49" charset="-122"/>
                          <a:ea typeface="黑体" panose="02010609060101010101" pitchFamily="49" charset="-122"/>
                        </a:rPr>
                        <a:t>》</a:t>
                      </a:r>
                    </a:p>
                    <a:p>
                      <a:r>
                        <a:rPr lang="en-US" altLang="zh-CN" sz="2200" dirty="0">
                          <a:solidFill>
                            <a:schemeClr val="bg1"/>
                          </a:solidFill>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教育与成长</a:t>
                      </a:r>
                    </a:p>
                  </a:txBody>
                  <a:tcPr marL="111617" marR="111617" marT="55809" marB="55809">
                    <a:solidFill>
                      <a:schemeClr val="tx1"/>
                    </a:solidFill>
                  </a:tcPr>
                </a:tc>
                <a:extLst>
                  <a:ext uri="{0D108BD9-81ED-4DB2-BD59-A6C34878D82A}">
                    <a16:rowId xmlns:a16="http://schemas.microsoft.com/office/drawing/2014/main" val="1024624951"/>
                  </a:ext>
                </a:extLst>
              </a:tr>
              <a:tr h="885372">
                <a:tc>
                  <a:txBody>
                    <a:bodyPr/>
                    <a:lstStyle/>
                    <a:p>
                      <a:r>
                        <a:rPr lang="en-US" altLang="zh-CN" sz="2200" dirty="0">
                          <a:solidFill>
                            <a:schemeClr val="bg1"/>
                          </a:solidFill>
                        </a:rPr>
                        <a:t>2019</a:t>
                      </a:r>
                      <a:endParaRPr lang="zh-CN" altLang="en-US" sz="2200" dirty="0">
                        <a:solidFill>
                          <a:schemeClr val="bg1"/>
                        </a:solidFill>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文明的韧性</a:t>
                      </a:r>
                      <a:r>
                        <a:rPr lang="en-US" altLang="zh-CN" sz="2200" dirty="0">
                          <a:solidFill>
                            <a:schemeClr val="bg1"/>
                          </a:solidFill>
                          <a:latin typeface="黑体" panose="02010609060101010101" pitchFamily="49" charset="-122"/>
                          <a:ea typeface="黑体" panose="02010609060101010101" pitchFamily="49" charset="-122"/>
                        </a:rPr>
                        <a:t>》</a:t>
                      </a:r>
                    </a:p>
                    <a:p>
                      <a:r>
                        <a:rPr lang="en-US" altLang="zh-CN" sz="2200" dirty="0">
                          <a:solidFill>
                            <a:schemeClr val="bg1"/>
                          </a:solidFill>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《2019</a:t>
                      </a:r>
                      <a:r>
                        <a:rPr lang="zh-CN" altLang="en-US" sz="2200" dirty="0">
                          <a:solidFill>
                            <a:schemeClr val="bg1"/>
                          </a:solidFill>
                          <a:latin typeface="黑体" panose="02010609060101010101" pitchFamily="49" charset="-122"/>
                          <a:ea typeface="黑体" panose="02010609060101010101" pitchFamily="49" charset="-122"/>
                        </a:rPr>
                        <a:t>的色彩</a:t>
                      </a:r>
                      <a:r>
                        <a:rPr lang="en-US" altLang="zh-CN" sz="2200" dirty="0">
                          <a:solidFill>
                            <a:schemeClr val="bg1"/>
                          </a:solidFill>
                          <a:latin typeface="黑体" panose="02010609060101010101" pitchFamily="49" charset="-122"/>
                          <a:ea typeface="黑体" panose="02010609060101010101" pitchFamily="49" charset="-122"/>
                        </a:rPr>
                        <a:t>》</a:t>
                      </a:r>
                    </a:p>
                    <a:p>
                      <a:r>
                        <a:rPr lang="en-US" altLang="zh-CN" sz="2200" dirty="0">
                          <a:solidFill>
                            <a:srgbClr val="FF0000"/>
                          </a:solidFill>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个人与时代</a:t>
                      </a: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北京的大与深</a:t>
                      </a:r>
                      <a:r>
                        <a:rPr lang="en-US" altLang="zh-CN" sz="2200" dirty="0">
                          <a:solidFill>
                            <a:schemeClr val="bg1"/>
                          </a:solidFill>
                          <a:latin typeface="黑体" panose="02010609060101010101" pitchFamily="49" charset="-122"/>
                          <a:ea typeface="黑体" panose="02010609060101010101" pitchFamily="49" charset="-122"/>
                        </a:rPr>
                        <a:t>》                           </a:t>
                      </a:r>
                    </a:p>
                    <a:p>
                      <a:r>
                        <a:rPr lang="en-US" altLang="zh-CN" sz="2200" dirty="0">
                          <a:solidFill>
                            <a:schemeClr val="bg1"/>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p>
                  </a:txBody>
                  <a:tcPr marL="111617" marR="111617" marT="55809" marB="55809">
                    <a:solidFill>
                      <a:schemeClr val="tx1"/>
                    </a:solidFill>
                  </a:tcPr>
                </a:tc>
                <a:extLst>
                  <a:ext uri="{0D108BD9-81ED-4DB2-BD59-A6C34878D82A}">
                    <a16:rowId xmlns:a16="http://schemas.microsoft.com/office/drawing/2014/main" val="4140561083"/>
                  </a:ext>
                </a:extLst>
              </a:tr>
              <a:tr h="1264886">
                <a:tc>
                  <a:txBody>
                    <a:bodyPr/>
                    <a:lstStyle/>
                    <a:p>
                      <a:r>
                        <a:rPr lang="en-US" altLang="zh-CN" sz="2200" dirty="0">
                          <a:solidFill>
                            <a:schemeClr val="bg1"/>
                          </a:solidFill>
                        </a:rPr>
                        <a:t>2018</a:t>
                      </a:r>
                      <a:endParaRPr lang="zh-CN" altLang="en-US" sz="2200" dirty="0">
                        <a:solidFill>
                          <a:schemeClr val="bg1"/>
                        </a:solidFill>
                      </a:endParaRPr>
                    </a:p>
                  </a:txBody>
                  <a:tcPr marL="111617" marR="111617" marT="55809" marB="55809">
                    <a:solidFill>
                      <a:schemeClr val="tx1"/>
                    </a:solidFill>
                  </a:tcPr>
                </a:tc>
                <a:tc>
                  <a:txBody>
                    <a:bodyPr/>
                    <a:lstStyle/>
                    <a:p>
                      <a:r>
                        <a:rPr lang="en-US" altLang="zh-CN" sz="2000" dirty="0">
                          <a:solidFill>
                            <a:schemeClr val="bg1"/>
                          </a:solidFill>
                          <a:latin typeface="黑体" panose="02010609060101010101" pitchFamily="49" charset="-122"/>
                          <a:ea typeface="黑体" panose="02010609060101010101" pitchFamily="49" charset="-122"/>
                        </a:rPr>
                        <a:t>《</a:t>
                      </a:r>
                      <a:r>
                        <a:rPr lang="zh-CN" altLang="en-US" sz="2000" dirty="0">
                          <a:solidFill>
                            <a:schemeClr val="bg1"/>
                          </a:solidFill>
                          <a:latin typeface="黑体" panose="02010609060101010101" pitchFamily="49" charset="-122"/>
                          <a:ea typeface="黑体" panose="02010609060101010101" pitchFamily="49" charset="-122"/>
                        </a:rPr>
                        <a:t>新时代新青年在祖国发展中成长</a:t>
                      </a:r>
                      <a:r>
                        <a:rPr lang="en-US" altLang="zh-CN" sz="2000" dirty="0">
                          <a:solidFill>
                            <a:schemeClr val="bg1"/>
                          </a:solidFill>
                          <a:latin typeface="黑体" panose="02010609060101010101" pitchFamily="49" charset="-122"/>
                          <a:ea typeface="黑体" panose="02010609060101010101" pitchFamily="49" charset="-122"/>
                        </a:rPr>
                        <a:t>》                                 </a:t>
                      </a:r>
                    </a:p>
                    <a:p>
                      <a:r>
                        <a:rPr lang="zh-CN" altLang="en-US" sz="2000" dirty="0">
                          <a:solidFill>
                            <a:schemeClr val="bg1"/>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个人与时代</a:t>
                      </a:r>
                    </a:p>
                  </a:txBody>
                  <a:tcPr marL="111617" marR="111617" marT="55809" marB="55809">
                    <a:solidFill>
                      <a:schemeClr val="tx1"/>
                    </a:solidFill>
                  </a:tcPr>
                </a:tc>
                <a:tc>
                  <a:txBody>
                    <a:bodyPr/>
                    <a:lstStyle/>
                    <a:p>
                      <a:pPr algn="l"/>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绿水青山图</a:t>
                      </a:r>
                      <a:r>
                        <a:rPr lang="en-US" altLang="zh-CN" sz="2200" dirty="0">
                          <a:solidFill>
                            <a:schemeClr val="bg1"/>
                          </a:solidFill>
                          <a:latin typeface="黑体" panose="02010609060101010101" pitchFamily="49" charset="-122"/>
                          <a:ea typeface="黑体" panose="02010609060101010101" pitchFamily="49" charset="-122"/>
                        </a:rPr>
                        <a:t>》</a:t>
                      </a:r>
                    </a:p>
                    <a:p>
                      <a:pPr algn="ctr"/>
                      <a:r>
                        <a:rPr lang="zh-CN" altLang="en-US" sz="2200" dirty="0">
                          <a:solidFill>
                            <a:schemeClr val="bg1"/>
                          </a:solidFill>
                          <a:latin typeface="黑体" panose="02010609060101010101" pitchFamily="49" charset="-122"/>
                          <a:ea typeface="黑体" panose="02010609060101010101" pitchFamily="49" charset="-122"/>
                        </a:rPr>
                        <a:t>          </a:t>
                      </a:r>
                      <a:endParaRPr lang="en-US" altLang="zh-CN" sz="2200" dirty="0">
                        <a:solidFill>
                          <a:schemeClr val="bg1"/>
                        </a:solidFill>
                        <a:latin typeface="黑体" panose="02010609060101010101" pitchFamily="49" charset="-122"/>
                        <a:ea typeface="黑体" panose="02010609060101010101" pitchFamily="49" charset="-122"/>
                      </a:endParaRPr>
                    </a:p>
                    <a:p>
                      <a:pPr algn="ctr"/>
                      <a:r>
                        <a:rPr lang="en-US" altLang="zh-CN" sz="2200" dirty="0">
                          <a:solidFill>
                            <a:schemeClr val="bg1"/>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人类与自然</a:t>
                      </a:r>
                      <a:r>
                        <a:rPr lang="en-US" altLang="zh-CN" sz="2200" dirty="0">
                          <a:solidFill>
                            <a:srgbClr val="FF0000"/>
                          </a:solidFill>
                          <a:highlight>
                            <a:srgbClr val="FFFF00"/>
                          </a:highlight>
                          <a:latin typeface="黑体" panose="02010609060101010101" pitchFamily="49" charset="-122"/>
                          <a:ea typeface="黑体" panose="02010609060101010101" pitchFamily="49" charset="-122"/>
                        </a:rPr>
                        <a:t>                               </a:t>
                      </a:r>
                      <a:endParaRPr lang="zh-CN" altLang="en-US" sz="2200" dirty="0">
                        <a:solidFill>
                          <a:srgbClr val="FF0000"/>
                        </a:solidFill>
                        <a:highlight>
                          <a:srgbClr val="FFFF00"/>
                        </a:highlight>
                        <a:latin typeface="黑体" panose="02010609060101010101" pitchFamily="49" charset="-122"/>
                        <a:ea typeface="黑体" panose="02010609060101010101" pitchFamily="49" charset="-122"/>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水缸里的故事</a:t>
                      </a:r>
                      <a:r>
                        <a:rPr lang="en-US" altLang="zh-CN" sz="2200" dirty="0">
                          <a:solidFill>
                            <a:schemeClr val="bg1"/>
                          </a:solidFill>
                          <a:latin typeface="黑体" panose="02010609060101010101" pitchFamily="49" charset="-122"/>
                          <a:ea typeface="黑体" panose="02010609060101010101" pitchFamily="49" charset="-122"/>
                        </a:rPr>
                        <a:t>》</a:t>
                      </a:r>
                    </a:p>
                    <a:p>
                      <a:r>
                        <a:rPr lang="en-US" altLang="zh-CN" sz="2200" dirty="0">
                          <a:solidFill>
                            <a:schemeClr val="bg1"/>
                          </a:solidFill>
                          <a:latin typeface="黑体" panose="02010609060101010101" pitchFamily="49" charset="-122"/>
                          <a:ea typeface="黑体" panose="02010609060101010101" pitchFamily="49" charset="-122"/>
                        </a:rPr>
                        <a:t> </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教育与成长</a:t>
                      </a:r>
                      <a:endParaRPr lang="zh-CN" altLang="en-US" sz="2200" dirty="0"/>
                    </a:p>
                  </a:txBody>
                  <a:tcPr marL="111617" marR="111617" marT="55809" marB="55809">
                    <a:solidFill>
                      <a:schemeClr val="tx1"/>
                    </a:solidFill>
                  </a:tcPr>
                </a:tc>
                <a:extLst>
                  <a:ext uri="{0D108BD9-81ED-4DB2-BD59-A6C34878D82A}">
                    <a16:rowId xmlns:a16="http://schemas.microsoft.com/office/drawing/2014/main" val="1639134702"/>
                  </a:ext>
                </a:extLst>
              </a:tr>
              <a:tr h="906403">
                <a:tc>
                  <a:txBody>
                    <a:bodyPr/>
                    <a:lstStyle/>
                    <a:p>
                      <a:r>
                        <a:rPr lang="en-US" altLang="zh-CN" sz="2200" dirty="0">
                          <a:solidFill>
                            <a:schemeClr val="bg1"/>
                          </a:solidFill>
                        </a:rPr>
                        <a:t>2017</a:t>
                      </a:r>
                      <a:endParaRPr lang="zh-CN" altLang="en-US" sz="2200" dirty="0">
                        <a:solidFill>
                          <a:schemeClr val="bg1"/>
                        </a:solidFill>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论纽带</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bg1"/>
                          </a:solidFill>
                          <a:latin typeface="黑体" panose="02010609060101010101" pitchFamily="49" charset="-122"/>
                          <a:ea typeface="黑体" panose="02010609060101010101" pitchFamily="49" charset="-122"/>
                        </a:rPr>
                        <a:t>《</a:t>
                      </a:r>
                      <a:r>
                        <a:rPr lang="zh-CN" altLang="en-US" sz="2000" dirty="0">
                          <a:solidFill>
                            <a:schemeClr val="bg1"/>
                          </a:solidFill>
                          <a:latin typeface="黑体" panose="02010609060101010101" pitchFamily="49" charset="-122"/>
                          <a:ea typeface="黑体" panose="02010609060101010101" pitchFamily="49" charset="-122"/>
                        </a:rPr>
                        <a:t>共和国，我为你拍张照</a:t>
                      </a:r>
                      <a:r>
                        <a:rPr lang="en-US" altLang="zh-CN" sz="20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en-US" altLang="zh-CN"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根河之恋</a:t>
                      </a:r>
                      <a:r>
                        <a:rPr lang="en-US" altLang="zh-CN" sz="2200" dirty="0">
                          <a:solidFill>
                            <a:schemeClr val="bg1"/>
                          </a:solidFill>
                          <a:latin typeface="黑体" panose="02010609060101010101" pitchFamily="49" charset="-122"/>
                          <a:ea typeface="黑体" panose="02010609060101010101" pitchFamily="49" charset="-122"/>
                        </a:rPr>
                        <a:t>》</a:t>
                      </a:r>
                    </a:p>
                    <a:p>
                      <a:r>
                        <a:rPr lang="en-US" altLang="zh-CN" sz="2200" dirty="0">
                          <a:solidFill>
                            <a:schemeClr val="bg1"/>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r>
                        <a:rPr lang="en-US" altLang="zh-CN" sz="2200" dirty="0">
                          <a:solidFill>
                            <a:schemeClr val="bg1"/>
                          </a:solidFill>
                          <a:latin typeface="黑体" panose="02010609060101010101" pitchFamily="49" charset="-122"/>
                          <a:ea typeface="黑体" panose="02010609060101010101" pitchFamily="49" charset="-122"/>
                        </a:rPr>
                        <a:t>      </a:t>
                      </a:r>
                      <a:endParaRPr lang="zh-CN" altLang="en-US" sz="2200" dirty="0"/>
                    </a:p>
                  </a:txBody>
                  <a:tcPr marL="111617" marR="111617" marT="55809" marB="55809">
                    <a:solidFill>
                      <a:schemeClr val="tx1"/>
                    </a:solidFill>
                  </a:tcPr>
                </a:tc>
                <a:extLst>
                  <a:ext uri="{0D108BD9-81ED-4DB2-BD59-A6C34878D82A}">
                    <a16:rowId xmlns:a16="http://schemas.microsoft.com/office/drawing/2014/main" val="1310561642"/>
                  </a:ext>
                </a:extLst>
              </a:tr>
              <a:tr h="1127719">
                <a:tc>
                  <a:txBody>
                    <a:bodyPr/>
                    <a:lstStyle/>
                    <a:p>
                      <a:r>
                        <a:rPr lang="en-US" altLang="zh-CN" sz="2200" dirty="0">
                          <a:solidFill>
                            <a:schemeClr val="bg1"/>
                          </a:solidFill>
                        </a:rPr>
                        <a:t>2016</a:t>
                      </a:r>
                      <a:endParaRPr lang="zh-CN" altLang="en-US" sz="2200" dirty="0">
                        <a:solidFill>
                          <a:schemeClr val="bg1"/>
                        </a:solidFill>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zh-CN" sz="2200" dirty="0">
                          <a:solidFill>
                            <a:schemeClr val="bg1"/>
                          </a:solidFill>
                          <a:latin typeface="黑体" panose="02010609060101010101" pitchFamily="49" charset="-122"/>
                          <a:ea typeface="黑体" panose="02010609060101010101" pitchFamily="49" charset="-122"/>
                        </a:rPr>
                        <a:t>老腔</a:t>
                      </a:r>
                      <a:r>
                        <a:rPr lang="en-US" altLang="zh-CN" sz="2200" dirty="0">
                          <a:solidFill>
                            <a:schemeClr val="bg1"/>
                          </a:solidFill>
                          <a:latin typeface="黑体" panose="02010609060101010101" pitchFamily="49" charset="-122"/>
                          <a:ea typeface="黑体" panose="02010609060101010101" pitchFamily="49" charset="-122"/>
                        </a:rPr>
                        <a:t>”</a:t>
                      </a:r>
                      <a:r>
                        <a:rPr lang="zh-CN" altLang="zh-CN" sz="2200" dirty="0">
                          <a:solidFill>
                            <a:schemeClr val="bg1"/>
                          </a:solidFill>
                          <a:latin typeface="黑体" panose="02010609060101010101" pitchFamily="49" charset="-122"/>
                          <a:ea typeface="黑体" panose="02010609060101010101" pitchFamily="49" charset="-122"/>
                        </a:rPr>
                        <a:t>何以令人震撼》</a:t>
                      </a:r>
                      <a:endParaRPr lang="en-US" altLang="zh-CN" sz="2200" dirty="0">
                        <a:solidFill>
                          <a:schemeClr val="bg1"/>
                        </a:solidFill>
                        <a:latin typeface="黑体" panose="02010609060101010101" pitchFamily="49" charset="-122"/>
                        <a:ea typeface="黑体" panose="02010609060101010101" pitchFamily="49" charset="-122"/>
                      </a:endParaRPr>
                    </a:p>
                    <a:p>
                      <a:r>
                        <a:rPr lang="en-US" altLang="zh-CN" sz="2200" dirty="0">
                          <a:solidFill>
                            <a:srgbClr val="FF0000"/>
                          </a:solidFill>
                          <a:latin typeface="黑体" panose="02010609060101010101" pitchFamily="49" charset="-122"/>
                          <a:ea typeface="黑体" panose="02010609060101010101" pitchFamily="49" charset="-122"/>
                        </a:rPr>
                        <a:t>            </a:t>
                      </a:r>
                      <a:r>
                        <a:rPr lang="zh-CN" altLang="zh-CN" sz="2200" dirty="0">
                          <a:solidFill>
                            <a:srgbClr val="FF0000"/>
                          </a:solidFill>
                          <a:highlight>
                            <a:srgbClr val="FFFF00"/>
                          </a:highlight>
                          <a:latin typeface="黑体" panose="02010609060101010101" pitchFamily="49" charset="-122"/>
                          <a:ea typeface="黑体" panose="02010609060101010101" pitchFamily="49" charset="-122"/>
                        </a:rPr>
                        <a:t>传统与当下</a:t>
                      </a:r>
                      <a:endParaRPr lang="zh-CN" altLang="en-US" sz="2200" dirty="0"/>
                    </a:p>
                  </a:txBody>
                  <a:tcPr marL="111617" marR="111617" marT="55809" marB="55809">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神奇的书签</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白鹿原上的一支老腔</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endParaRPr lang="zh-CN" altLang="en-US" sz="2200" dirty="0"/>
                    </a:p>
                  </a:txBody>
                  <a:tcPr marL="111617" marR="111617" marT="55809" marB="55809">
                    <a:solidFill>
                      <a:schemeClr val="tx1"/>
                    </a:solidFill>
                  </a:tcPr>
                </a:tc>
                <a:extLst>
                  <a:ext uri="{0D108BD9-81ED-4DB2-BD59-A6C34878D82A}">
                    <a16:rowId xmlns:a16="http://schemas.microsoft.com/office/drawing/2014/main" val="2079710387"/>
                  </a:ext>
                </a:extLst>
              </a:tr>
            </a:tbl>
          </a:graphicData>
        </a:graphic>
      </p:graphicFrame>
    </p:spTree>
    <p:extLst>
      <p:ext uri="{BB962C8B-B14F-4D97-AF65-F5344CB8AC3E}">
        <p14:creationId xmlns:p14="http://schemas.microsoft.com/office/powerpoint/2010/main" val="35741974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89C791C-FDBB-47BD-A904-F6DCA20D7085}"/>
              </a:ext>
            </a:extLst>
          </p:cNvPr>
          <p:cNvGraphicFramePr>
            <a:graphicFrameLocks noGrp="1"/>
          </p:cNvGraphicFramePr>
          <p:nvPr>
            <p:ph idx="1"/>
          </p:nvPr>
        </p:nvGraphicFramePr>
        <p:xfrm>
          <a:off x="-1" y="1196752"/>
          <a:ext cx="11161713" cy="5472606"/>
        </p:xfrm>
        <a:graphic>
          <a:graphicData uri="http://schemas.openxmlformats.org/drawingml/2006/table">
            <a:tbl>
              <a:tblPr firstRow="1" bandRow="1">
                <a:tableStyleId>{5C22544A-7EE6-4342-B048-85BDC9FD1C3A}</a:tableStyleId>
              </a:tblPr>
              <a:tblGrid>
                <a:gridCol w="995344">
                  <a:extLst>
                    <a:ext uri="{9D8B030D-6E8A-4147-A177-3AD203B41FA5}">
                      <a16:colId xmlns:a16="http://schemas.microsoft.com/office/drawing/2014/main" val="1138354047"/>
                    </a:ext>
                  </a:extLst>
                </a:gridCol>
                <a:gridCol w="3185101">
                  <a:extLst>
                    <a:ext uri="{9D8B030D-6E8A-4147-A177-3AD203B41FA5}">
                      <a16:colId xmlns:a16="http://schemas.microsoft.com/office/drawing/2014/main" val="2629450270"/>
                    </a:ext>
                  </a:extLst>
                </a:gridCol>
                <a:gridCol w="3583241">
                  <a:extLst>
                    <a:ext uri="{9D8B030D-6E8A-4147-A177-3AD203B41FA5}">
                      <a16:colId xmlns:a16="http://schemas.microsoft.com/office/drawing/2014/main" val="479335720"/>
                    </a:ext>
                  </a:extLst>
                </a:gridCol>
                <a:gridCol w="3398027">
                  <a:extLst>
                    <a:ext uri="{9D8B030D-6E8A-4147-A177-3AD203B41FA5}">
                      <a16:colId xmlns:a16="http://schemas.microsoft.com/office/drawing/2014/main" val="3128019915"/>
                    </a:ext>
                  </a:extLst>
                </a:gridCol>
              </a:tblGrid>
              <a:tr h="671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200" dirty="0">
                          <a:latin typeface="黑体" panose="02010609060101010101" pitchFamily="49" charset="-122"/>
                          <a:ea typeface="黑体" panose="02010609060101010101" pitchFamily="49" charset="-122"/>
                        </a:rPr>
                        <a:t>年份</a:t>
                      </a:r>
                    </a:p>
                  </a:txBody>
                  <a:tcPr marL="111617" marR="111617" marT="55809" marB="55809">
                    <a:solidFill>
                      <a:schemeClr val="tx1"/>
                    </a:solidFill>
                  </a:tcPr>
                </a:tc>
                <a:tc>
                  <a:txBody>
                    <a:bodyPr/>
                    <a:lstStyle/>
                    <a:p>
                      <a:pPr algn="ctr"/>
                      <a:r>
                        <a:rPr lang="zh-CN" altLang="en-US" sz="2200" dirty="0">
                          <a:latin typeface="黑体" panose="02010609060101010101" pitchFamily="49" charset="-122"/>
                          <a:ea typeface="黑体" panose="02010609060101010101" pitchFamily="49" charset="-122"/>
                        </a:rPr>
                        <a:t>作文一</a:t>
                      </a:r>
                    </a:p>
                  </a:txBody>
                  <a:tcPr marL="111617" marR="111617" marT="55809" marB="55809">
                    <a:solidFill>
                      <a:schemeClr val="tx1"/>
                    </a:solidFill>
                  </a:tcPr>
                </a:tc>
                <a:tc>
                  <a:txBody>
                    <a:bodyPr/>
                    <a:lstStyle/>
                    <a:p>
                      <a:pPr algn="ctr"/>
                      <a:r>
                        <a:rPr lang="zh-CN" altLang="en-US" sz="2200" dirty="0">
                          <a:latin typeface="黑体" panose="02010609060101010101" pitchFamily="49" charset="-122"/>
                          <a:ea typeface="黑体" panose="02010609060101010101" pitchFamily="49" charset="-122"/>
                        </a:rPr>
                        <a:t>作文二</a:t>
                      </a:r>
                    </a:p>
                  </a:txBody>
                  <a:tcPr marL="111617" marR="111617" marT="55809" marB="55809">
                    <a:solidFill>
                      <a:schemeClr val="tx1"/>
                    </a:solidFill>
                  </a:tcPr>
                </a:tc>
                <a:tc>
                  <a:txBody>
                    <a:bodyPr/>
                    <a:lstStyle/>
                    <a:p>
                      <a:pPr algn="ctr"/>
                      <a:r>
                        <a:rPr lang="zh-CN" altLang="en-US" sz="2200" dirty="0">
                          <a:latin typeface="黑体" panose="02010609060101010101" pitchFamily="49" charset="-122"/>
                          <a:ea typeface="黑体" panose="02010609060101010101" pitchFamily="49" charset="-122"/>
                        </a:rPr>
                        <a:t>散文阅读</a:t>
                      </a:r>
                    </a:p>
                  </a:txBody>
                  <a:tcPr marL="111617" marR="111617" marT="55809" marB="55809">
                    <a:solidFill>
                      <a:schemeClr val="tx1"/>
                    </a:solidFill>
                  </a:tcPr>
                </a:tc>
                <a:extLst>
                  <a:ext uri="{0D108BD9-81ED-4DB2-BD59-A6C34878D82A}">
                    <a16:rowId xmlns:a16="http://schemas.microsoft.com/office/drawing/2014/main" val="923116041"/>
                  </a:ext>
                </a:extLst>
              </a:tr>
              <a:tr h="154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rPr>
                        <a:t>2015</a:t>
                      </a:r>
                      <a:endParaRPr lang="zh-CN" altLang="en-US" sz="2200" dirty="0">
                        <a:solidFill>
                          <a:schemeClr val="bg1"/>
                        </a:solidFill>
                      </a:endParaRPr>
                    </a:p>
                  </a:txBody>
                  <a:tcPr marL="111617" marR="111617" marT="55809" marB="55809">
                    <a:solidFill>
                      <a:schemeClr val="tx1"/>
                    </a:solidFill>
                  </a:tcPr>
                </a:tc>
                <a:tc>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假如我与心中的英雄生活一天</a:t>
                      </a:r>
                      <a:r>
                        <a:rPr lang="zh-CN" altLang="zh-CN" sz="2200" dirty="0">
                          <a:solidFill>
                            <a:schemeClr val="bg1"/>
                          </a:solidFill>
                          <a:latin typeface="黑体" panose="02010609060101010101" pitchFamily="49" charset="-122"/>
                          <a:ea typeface="黑体" panose="02010609060101010101" pitchFamily="49" charset="-122"/>
                        </a:rPr>
                        <a:t>》</a:t>
                      </a:r>
                      <a:r>
                        <a:rPr lang="en-US" altLang="zh-CN" sz="2200" dirty="0">
                          <a:solidFill>
                            <a:schemeClr val="bg1"/>
                          </a:solidFill>
                          <a:latin typeface="黑体" panose="02010609060101010101" pitchFamily="49" charset="-122"/>
                          <a:ea typeface="黑体" panose="02010609060101010101" pitchFamily="49" charset="-122"/>
                        </a:rPr>
                        <a:t> </a:t>
                      </a:r>
                    </a:p>
                    <a:p>
                      <a:r>
                        <a:rPr lang="zh-CN" altLang="en-US" sz="2200" dirty="0">
                          <a:solidFill>
                            <a:srgbClr val="FF0000"/>
                          </a:solidFill>
                          <a:latin typeface="黑体" panose="02010609060101010101" pitchFamily="49" charset="-122"/>
                          <a:ea typeface="黑体" panose="02010609060101010101" pitchFamily="49" charset="-122"/>
                        </a:rPr>
                        <a:t>        </a:t>
                      </a:r>
                      <a:r>
                        <a:rPr lang="en-US" altLang="zh-CN"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深入灵魂的热爱</a:t>
                      </a:r>
                      <a:r>
                        <a:rPr lang="en-US" altLang="zh-CN" sz="2200" dirty="0">
                          <a:solidFill>
                            <a:schemeClr val="bg1"/>
                          </a:solidFill>
                          <a:latin typeface="黑体" panose="02010609060101010101" pitchFamily="49" charset="-122"/>
                          <a:ea typeface="黑体" panose="02010609060101010101" pitchFamily="49" charset="-122"/>
                        </a:rPr>
                        <a:t>》</a:t>
                      </a:r>
                    </a:p>
                    <a:p>
                      <a:endParaRPr lang="en-US" altLang="zh-CN" sz="2200" dirty="0"/>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说起梅花</a:t>
                      </a:r>
                      <a:r>
                        <a:rPr lang="en-US" altLang="zh-CN" sz="2200" dirty="0">
                          <a:solidFill>
                            <a:schemeClr val="bg1"/>
                          </a:solidFill>
                          <a:latin typeface="黑体" panose="02010609060101010101" pitchFamily="49" charset="-122"/>
                          <a:ea typeface="黑体" panose="02010609060101010101" pitchFamily="49" charset="-122"/>
                        </a:rPr>
                        <a:t>》</a:t>
                      </a:r>
                    </a:p>
                    <a:p>
                      <a:endParaRPr lang="en-US" altLang="zh-CN" sz="2200" dirty="0"/>
                    </a:p>
                    <a:p>
                      <a:r>
                        <a:rPr lang="en-US" altLang="zh-CN" sz="2200" dirty="0"/>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p>
                  </a:txBody>
                  <a:tcPr marL="111617" marR="111617" marT="55809" marB="55809">
                    <a:solidFill>
                      <a:schemeClr val="tx1"/>
                    </a:solidFill>
                  </a:tcPr>
                </a:tc>
                <a:extLst>
                  <a:ext uri="{0D108BD9-81ED-4DB2-BD59-A6C34878D82A}">
                    <a16:rowId xmlns:a16="http://schemas.microsoft.com/office/drawing/2014/main" val="2619016587"/>
                  </a:ext>
                </a:extLst>
              </a:tr>
              <a:tr h="1084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rPr>
                        <a:t>2014</a:t>
                      </a:r>
                      <a:endParaRPr lang="zh-CN" altLang="en-US" sz="2200" dirty="0">
                        <a:solidFill>
                          <a:schemeClr val="bg1"/>
                        </a:solidFill>
                      </a:endParaRPr>
                    </a:p>
                    <a:p>
                      <a:endParaRPr lang="zh-CN" altLang="en-US" sz="2200" dirty="0"/>
                    </a:p>
                  </a:txBody>
                  <a:tcPr marL="111617" marR="111617" marT="55809" marB="55809">
                    <a:solidFill>
                      <a:schemeClr val="tx1"/>
                    </a:solidFill>
                  </a:tcPr>
                </a:tc>
                <a:tc gridSpan="2">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老规矩被重提受热议</a:t>
                      </a:r>
                      <a:r>
                        <a:rPr lang="zh-CN" altLang="zh-CN" sz="2200" dirty="0">
                          <a:solidFill>
                            <a:schemeClr val="bg1"/>
                          </a:solidFill>
                          <a:latin typeface="黑体" panose="02010609060101010101" pitchFamily="49" charset="-122"/>
                          <a:ea typeface="黑体" panose="02010609060101010101" pitchFamily="49" charset="-122"/>
                        </a:rPr>
                        <a:t>》</a:t>
                      </a:r>
                      <a:endParaRPr lang="en-US" altLang="zh-CN" sz="2200" dirty="0">
                        <a:solidFill>
                          <a:schemeClr val="bg1"/>
                        </a:solidFill>
                        <a:latin typeface="黑体" panose="02010609060101010101" pitchFamily="49" charset="-122"/>
                        <a:ea typeface="黑体" panose="02010609060101010101" pitchFamily="49" charset="-122"/>
                      </a:endParaRP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r>
                        <a:rPr lang="en-US" altLang="zh-CN" sz="2200" dirty="0">
                          <a:solidFill>
                            <a:srgbClr val="FF0000"/>
                          </a:solidFill>
                          <a:highlight>
                            <a:srgbClr val="FFFF00"/>
                          </a:highlight>
                          <a:latin typeface="黑体" panose="02010609060101010101" pitchFamily="49" charset="-122"/>
                          <a:ea typeface="黑体" panose="02010609060101010101" pitchFamily="49" charset="-122"/>
                        </a:rPr>
                        <a:t> </a:t>
                      </a:r>
                      <a:r>
                        <a:rPr lang="en-US" altLang="zh-CN" sz="2200" dirty="0">
                          <a:solidFill>
                            <a:schemeClr val="bg1"/>
                          </a:solidFill>
                          <a:latin typeface="黑体" panose="02010609060101010101" pitchFamily="49" charset="-122"/>
                          <a:ea typeface="黑体" panose="02010609060101010101" pitchFamily="49" charset="-122"/>
                        </a:rPr>
                        <a:t>          </a:t>
                      </a:r>
                      <a:endParaRPr lang="zh-CN" altLang="en-US" sz="2200" dirty="0"/>
                    </a:p>
                  </a:txBody>
                  <a:tcPr marL="111617" marR="111617" marT="55809" marB="55809">
                    <a:solidFill>
                      <a:schemeClr val="tx1"/>
                    </a:solidFill>
                  </a:tcPr>
                </a:tc>
                <a:tc hMerge="1">
                  <a:txBody>
                    <a:bodyPr/>
                    <a:lstStyle/>
                    <a:p>
                      <a:endParaRPr lang="zh-CN" altLang="en-US"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废墟之美</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传统与当下</a:t>
                      </a:r>
                      <a:r>
                        <a:rPr lang="en-US" altLang="zh-CN" sz="2200" dirty="0">
                          <a:solidFill>
                            <a:srgbClr val="FF0000"/>
                          </a:solidFill>
                          <a:highlight>
                            <a:srgbClr val="FFFF00"/>
                          </a:highlight>
                          <a:latin typeface="黑体" panose="02010609060101010101" pitchFamily="49" charset="-122"/>
                          <a:ea typeface="黑体" panose="02010609060101010101" pitchFamily="49" charset="-122"/>
                        </a:rPr>
                        <a:t> </a:t>
                      </a:r>
                      <a:endParaRPr lang="zh-CN" altLang="en-US" sz="2200" dirty="0"/>
                    </a:p>
                  </a:txBody>
                  <a:tcPr marL="111617" marR="111617" marT="55809" marB="55809">
                    <a:solidFill>
                      <a:schemeClr val="tx1"/>
                    </a:solidFill>
                  </a:tcPr>
                </a:tc>
                <a:extLst>
                  <a:ext uri="{0D108BD9-81ED-4DB2-BD59-A6C34878D82A}">
                    <a16:rowId xmlns:a16="http://schemas.microsoft.com/office/drawing/2014/main" val="601954851"/>
                  </a:ext>
                </a:extLst>
              </a:tr>
              <a:tr h="1084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rPr>
                        <a:t>2013</a:t>
                      </a:r>
                      <a:endParaRPr lang="zh-CN" altLang="en-US" sz="2200" dirty="0">
                        <a:solidFill>
                          <a:schemeClr val="bg1"/>
                        </a:solidFill>
                      </a:endParaRPr>
                    </a:p>
                    <a:p>
                      <a:endParaRPr lang="zh-CN" altLang="en-US" sz="2200" dirty="0"/>
                    </a:p>
                  </a:txBody>
                  <a:tcPr marL="111617" marR="111617" marT="55809" marB="55809">
                    <a:solidFill>
                      <a:schemeClr val="tx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科学家与文学家对手机的看法</a:t>
                      </a:r>
                      <a:r>
                        <a:rPr lang="zh-CN" altLang="zh-CN" sz="2200" dirty="0">
                          <a:solidFill>
                            <a:schemeClr val="bg1"/>
                          </a:solidFill>
                          <a:latin typeface="黑体" panose="02010609060101010101" pitchFamily="49" charset="-122"/>
                          <a:ea typeface="黑体" panose="02010609060101010101" pitchFamily="49" charset="-122"/>
                        </a:rPr>
                        <a:t>》</a:t>
                      </a:r>
                      <a:r>
                        <a:rPr lang="en-US" altLang="zh-CN" sz="2200" dirty="0">
                          <a:solidFill>
                            <a:schemeClr val="bg1"/>
                          </a:solidFill>
                          <a:latin typeface="黑体" panose="02010609060101010101" pitchFamily="49" charset="-122"/>
                          <a:ea typeface="黑体" panose="02010609060101010101" pitchFamily="49" charset="-122"/>
                        </a:rPr>
                        <a:t> </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科技与人文</a:t>
                      </a:r>
                      <a:endParaRPr lang="zh-CN" altLang="en-US" sz="2200" dirty="0"/>
                    </a:p>
                  </a:txBody>
                  <a:tcPr marL="111617" marR="111617" marT="55809" marB="55809">
                    <a:solidFill>
                      <a:schemeClr val="tx1"/>
                    </a:solidFill>
                  </a:tcPr>
                </a:tc>
                <a:tc hMerge="1">
                  <a:txBody>
                    <a:bodyPr/>
                    <a:lstStyle/>
                    <a:p>
                      <a:endParaRPr lang="zh-CN" altLang="en-US"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浙江的感兴</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人类与自然</a:t>
                      </a:r>
                      <a:endParaRPr lang="zh-CN" altLang="en-US" sz="2200" dirty="0"/>
                    </a:p>
                  </a:txBody>
                  <a:tcPr marL="111617" marR="111617" marT="55809" marB="55809">
                    <a:solidFill>
                      <a:schemeClr val="tx1"/>
                    </a:solidFill>
                  </a:tcPr>
                </a:tc>
                <a:extLst>
                  <a:ext uri="{0D108BD9-81ED-4DB2-BD59-A6C34878D82A}">
                    <a16:rowId xmlns:a16="http://schemas.microsoft.com/office/drawing/2014/main" val="3338643976"/>
                  </a:ext>
                </a:extLst>
              </a:tr>
              <a:tr h="1084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rPr>
                        <a:t>2012</a:t>
                      </a:r>
                      <a:endParaRPr lang="zh-CN" altLang="en-US" sz="2200" dirty="0">
                        <a:solidFill>
                          <a:schemeClr val="bg1"/>
                        </a:solidFill>
                      </a:endParaRPr>
                    </a:p>
                    <a:p>
                      <a:endParaRPr lang="zh-CN" altLang="en-US" sz="2200" dirty="0"/>
                    </a:p>
                  </a:txBody>
                  <a:tcPr marL="111617" marR="111617" marT="55809" marB="55809">
                    <a:solidFill>
                      <a:schemeClr val="tx1"/>
                    </a:solidFill>
                  </a:tcPr>
                </a:tc>
                <a:tc gridSpan="2">
                  <a:txBody>
                    <a:bodyPr/>
                    <a:lstStyle/>
                    <a:p>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老纪的故事</a:t>
                      </a:r>
                      <a:r>
                        <a:rPr lang="zh-CN" altLang="zh-CN" sz="2200" dirty="0">
                          <a:solidFill>
                            <a:schemeClr val="bg1"/>
                          </a:solidFill>
                          <a:latin typeface="黑体" panose="02010609060101010101" pitchFamily="49" charset="-122"/>
                          <a:ea typeface="黑体" panose="02010609060101010101" pitchFamily="49" charset="-122"/>
                        </a:rPr>
                        <a:t>》</a:t>
                      </a:r>
                      <a:endParaRPr lang="en-US" altLang="zh-CN" sz="2200" dirty="0">
                        <a:solidFill>
                          <a:schemeClr val="bg1"/>
                        </a:solidFill>
                        <a:latin typeface="黑体" panose="02010609060101010101" pitchFamily="49" charset="-122"/>
                        <a:ea typeface="黑体" panose="02010609060101010101" pitchFamily="49" charset="-122"/>
                      </a:endParaRP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自我与他者</a:t>
                      </a:r>
                      <a:endParaRPr lang="zh-CN" altLang="en-US" sz="2200" dirty="0"/>
                    </a:p>
                  </a:txBody>
                  <a:tcPr marL="111617" marR="111617" marT="55809" marB="55809">
                    <a:solidFill>
                      <a:schemeClr val="tx1"/>
                    </a:solidFill>
                  </a:tcPr>
                </a:tc>
                <a:tc hMerge="1">
                  <a:txBody>
                    <a:bodyPr/>
                    <a:lstStyle/>
                    <a:p>
                      <a:endParaRPr lang="zh-CN" altLang="en-US" dirty="0"/>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latin typeface="黑体" panose="02010609060101010101" pitchFamily="49" charset="-122"/>
                          <a:ea typeface="黑体" panose="02010609060101010101" pitchFamily="49" charset="-122"/>
                        </a:rPr>
                        <a:t>《</a:t>
                      </a:r>
                      <a:r>
                        <a:rPr lang="zh-CN" altLang="en-US" sz="2200" dirty="0">
                          <a:solidFill>
                            <a:schemeClr val="bg1"/>
                          </a:solidFill>
                          <a:latin typeface="黑体" panose="02010609060101010101" pitchFamily="49" charset="-122"/>
                          <a:ea typeface="黑体" panose="02010609060101010101" pitchFamily="49" charset="-122"/>
                        </a:rPr>
                        <a:t>心灵的篝火</a:t>
                      </a:r>
                      <a:r>
                        <a:rPr lang="en-US" altLang="zh-CN" sz="2200" dirty="0">
                          <a:solidFill>
                            <a:schemeClr val="bg1"/>
                          </a:solidFill>
                          <a:latin typeface="黑体" panose="02010609060101010101" pitchFamily="49" charset="-122"/>
                          <a:ea typeface="黑体" panose="02010609060101010101" pitchFamily="49" charset="-122"/>
                        </a:rPr>
                        <a:t>》</a:t>
                      </a:r>
                    </a:p>
                    <a:p>
                      <a:r>
                        <a:rPr lang="zh-CN" altLang="en-US" sz="2200" dirty="0">
                          <a:solidFill>
                            <a:srgbClr val="FF0000"/>
                          </a:solidFill>
                          <a:latin typeface="黑体" panose="02010609060101010101" pitchFamily="49" charset="-122"/>
                          <a:ea typeface="黑体" panose="02010609060101010101" pitchFamily="49" charset="-122"/>
                        </a:rPr>
                        <a:t>         </a:t>
                      </a:r>
                      <a:r>
                        <a:rPr lang="zh-CN" altLang="en-US" sz="2200" dirty="0">
                          <a:solidFill>
                            <a:srgbClr val="FF0000"/>
                          </a:solidFill>
                          <a:highlight>
                            <a:srgbClr val="FFFF00"/>
                          </a:highlight>
                          <a:latin typeface="黑体" panose="02010609060101010101" pitchFamily="49" charset="-122"/>
                          <a:ea typeface="黑体" panose="02010609060101010101" pitchFamily="49" charset="-122"/>
                        </a:rPr>
                        <a:t>人类与自然</a:t>
                      </a:r>
                      <a:endParaRPr lang="zh-CN" altLang="en-US" sz="2200" dirty="0"/>
                    </a:p>
                  </a:txBody>
                  <a:tcPr marL="111617" marR="111617" marT="55809" marB="55809">
                    <a:solidFill>
                      <a:schemeClr val="tx1"/>
                    </a:solidFill>
                  </a:tcPr>
                </a:tc>
                <a:extLst>
                  <a:ext uri="{0D108BD9-81ED-4DB2-BD59-A6C34878D82A}">
                    <a16:rowId xmlns:a16="http://schemas.microsoft.com/office/drawing/2014/main" val="2176710894"/>
                  </a:ext>
                </a:extLst>
              </a:tr>
            </a:tbl>
          </a:graphicData>
        </a:graphic>
      </p:graphicFrame>
    </p:spTree>
    <p:extLst>
      <p:ext uri="{BB962C8B-B14F-4D97-AF65-F5344CB8AC3E}">
        <p14:creationId xmlns:p14="http://schemas.microsoft.com/office/powerpoint/2010/main" val="192315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06C17F-72D5-2A58-42B7-83E3304321AF}"/>
              </a:ext>
            </a:extLst>
          </p:cNvPr>
          <p:cNvSpPr>
            <a:spLocks noGrp="1"/>
          </p:cNvSpPr>
          <p:nvPr>
            <p:ph type="title"/>
          </p:nvPr>
        </p:nvSpPr>
        <p:spPr>
          <a:xfrm>
            <a:off x="0" y="-99392"/>
            <a:ext cx="10789976" cy="1296144"/>
          </a:xfrm>
        </p:spPr>
        <p:txBody>
          <a:bodyPr>
            <a:normAutofit/>
          </a:bodyPr>
          <a:lstStyle/>
          <a:p>
            <a:pPr algn="ctr"/>
            <a:r>
              <a:rPr lang="zh-CN" altLang="en-US" sz="4000" dirty="0">
                <a:solidFill>
                  <a:schemeClr val="bg2"/>
                </a:solidFill>
              </a:rPr>
              <a:t>（二）教研安排（讲座）：</a:t>
            </a:r>
          </a:p>
        </p:txBody>
      </p:sp>
      <p:sp>
        <p:nvSpPr>
          <p:cNvPr id="3" name="内容占位符 2">
            <a:extLst>
              <a:ext uri="{FF2B5EF4-FFF2-40B4-BE49-F238E27FC236}">
                <a16:creationId xmlns:a16="http://schemas.microsoft.com/office/drawing/2014/main" id="{67B35B20-B8AD-0400-9A36-FEDA8EC7EF9F}"/>
              </a:ext>
            </a:extLst>
          </p:cNvPr>
          <p:cNvSpPr>
            <a:spLocks noGrp="1"/>
          </p:cNvSpPr>
          <p:nvPr>
            <p:ph sz="half" idx="1"/>
          </p:nvPr>
        </p:nvSpPr>
        <p:spPr>
          <a:xfrm>
            <a:off x="0" y="1340768"/>
            <a:ext cx="11161713" cy="5328592"/>
          </a:xfrm>
        </p:spPr>
        <p:txBody>
          <a:bodyPr>
            <a:normAutofit/>
          </a:bodyPr>
          <a:lstStyle/>
          <a:p>
            <a:endParaRPr lang="en-US" altLang="zh-CN" sz="3600" dirty="0"/>
          </a:p>
          <a:p>
            <a:pPr marL="0" indent="0">
              <a:buNone/>
            </a:pPr>
            <a:endParaRPr lang="zh-CN" altLang="en-US" sz="3600" dirty="0"/>
          </a:p>
        </p:txBody>
      </p:sp>
      <p:sp>
        <p:nvSpPr>
          <p:cNvPr id="8" name="文本框 7">
            <a:extLst>
              <a:ext uri="{FF2B5EF4-FFF2-40B4-BE49-F238E27FC236}">
                <a16:creationId xmlns:a16="http://schemas.microsoft.com/office/drawing/2014/main" id="{1DA22A62-0871-8FC8-32AB-BFA6ED06A5D3}"/>
              </a:ext>
            </a:extLst>
          </p:cNvPr>
          <p:cNvSpPr txBox="1"/>
          <p:nvPr/>
        </p:nvSpPr>
        <p:spPr>
          <a:xfrm>
            <a:off x="6300936" y="2132856"/>
            <a:ext cx="453650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endPar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5" name="文本框 4">
            <a:extLst>
              <a:ext uri="{FF2B5EF4-FFF2-40B4-BE49-F238E27FC236}">
                <a16:creationId xmlns:a16="http://schemas.microsoft.com/office/drawing/2014/main" id="{C5F1AC1E-E322-DCED-C258-F07AFFCA192F}"/>
              </a:ext>
            </a:extLst>
          </p:cNvPr>
          <p:cNvSpPr txBox="1"/>
          <p:nvPr/>
        </p:nvSpPr>
        <p:spPr>
          <a:xfrm>
            <a:off x="0" y="1628800"/>
            <a:ext cx="11161712"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第二讲：思想积累：“教育与成长”方向</a:t>
            </a:r>
            <a:r>
              <a:rPr kumimoji="0" lang="zh-CN" altLang="en-US"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a:t>
            </a:r>
            <a:r>
              <a:rPr kumimoji="0" lang="en-US" altLang="zh-CN" sz="32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10</a:t>
            </a:r>
            <a:r>
              <a:rPr kumimoji="0" lang="zh-CN" altLang="en-US" sz="32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月下旬</a:t>
            </a:r>
            <a:r>
              <a:rPr kumimoji="0" lang="zh-CN" altLang="en-US"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a:t>
            </a:r>
            <a:endParaRPr kumimoji="0" lang="en-US" altLang="zh-CN"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0070C0"/>
                </a:solidFill>
                <a:latin typeface="黑体" panose="02010609060101010101" pitchFamily="49" charset="-122"/>
                <a:ea typeface="黑体" panose="02010609060101010101" pitchFamily="49" charset="-122"/>
              </a:rPr>
              <a:t>            </a:t>
            </a:r>
            <a:r>
              <a:rPr lang="zh-CN" altLang="en-US" sz="3200" b="1" dirty="0">
                <a:solidFill>
                  <a:srgbClr val="0070C0"/>
                </a:solidFill>
                <a:latin typeface="隶书" panose="02010509060101010101" pitchFamily="49" charset="-122"/>
                <a:ea typeface="隶书" panose="02010509060101010101" pitchFamily="49" charset="-122"/>
              </a:rPr>
              <a:t>原因：</a:t>
            </a:r>
            <a:endParaRPr lang="en-US" altLang="zh-CN" sz="3200" b="1" dirty="0">
              <a:solidFill>
                <a:srgbClr val="0070C0"/>
              </a:solidFill>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rPr>
              <a:t>           《</a:t>
            </a:r>
            <a:r>
              <a:rPr kumimoji="0" lang="zh-CN" altLang="en-US"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rPr>
              <a:t>论语</a:t>
            </a:r>
            <a:r>
              <a:rPr kumimoji="0" lang="en-US" altLang="zh-CN"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rPr>
              <a:t>》—— </a:t>
            </a:r>
            <a:r>
              <a:rPr kumimoji="0" lang="zh-CN" altLang="en-US"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rPr>
              <a:t>包含“教育”主题</a:t>
            </a:r>
            <a:endParaRPr kumimoji="0" lang="en-US" altLang="zh-CN"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外国小说单元 </a:t>
            </a:r>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包含“成长”主题</a:t>
            </a:r>
            <a:endParaRPr lang="en-US" altLang="zh-CN" sz="3200" b="1" dirty="0">
              <a:solidFill>
                <a:srgbClr val="FF0000"/>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第三讲：思想积累：“自我与他者”方向</a:t>
            </a:r>
            <a:r>
              <a:rPr kumimoji="0" lang="zh-CN" altLang="en-US"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a:t>
            </a:r>
            <a:r>
              <a:rPr kumimoji="0" lang="en-US" altLang="zh-CN" sz="32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11</a:t>
            </a:r>
            <a:r>
              <a:rPr kumimoji="0" lang="zh-CN" altLang="en-US" sz="3200" b="1"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月</a:t>
            </a:r>
            <a:r>
              <a:rPr kumimoji="0" lang="zh-CN" altLang="en-US"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a:t>
            </a:r>
            <a:endParaRPr kumimoji="0" lang="en-US" altLang="zh-CN"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dirty="0">
                <a:solidFill>
                  <a:srgbClr val="0070C0"/>
                </a:solidFill>
                <a:latin typeface="隶书" panose="02010509060101010101" pitchFamily="49" charset="-122"/>
                <a:ea typeface="隶书" panose="02010509060101010101" pitchFamily="49" charset="-122"/>
              </a:rPr>
              <a:t>            依据：</a:t>
            </a:r>
            <a:endParaRPr lang="en-US" altLang="zh-CN" sz="3200" b="1" dirty="0">
              <a:solidFill>
                <a:srgbClr val="0070C0"/>
              </a:solidFill>
              <a:latin typeface="隶书" panose="02010509060101010101" pitchFamily="49" charset="-122"/>
              <a:ea typeface="隶书" panose="020105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0070C0"/>
                </a:solidFill>
                <a:latin typeface="隶书" panose="02010509060101010101" pitchFamily="49" charset="-122"/>
                <a:ea typeface="隶书" panose="020105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外国小说单元</a:t>
            </a:r>
            <a:endParaRPr lang="en-US" altLang="zh-CN" sz="3200" b="1" dirty="0">
              <a:solidFill>
                <a:srgbClr val="FF0000"/>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外国戏剧、诗歌单元</a:t>
            </a:r>
            <a:endParaRPr lang="en-US" altLang="zh-CN" sz="3200" b="1" dirty="0">
              <a:solidFill>
                <a:srgbClr val="FF0000"/>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左大括号 3">
            <a:extLst>
              <a:ext uri="{FF2B5EF4-FFF2-40B4-BE49-F238E27FC236}">
                <a16:creationId xmlns:a16="http://schemas.microsoft.com/office/drawing/2014/main" id="{C54513B3-6F9E-C992-89D5-741932A604C5}"/>
              </a:ext>
            </a:extLst>
          </p:cNvPr>
          <p:cNvSpPr/>
          <p:nvPr/>
        </p:nvSpPr>
        <p:spPr>
          <a:xfrm>
            <a:off x="1834073" y="2780928"/>
            <a:ext cx="504056" cy="72008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左大括号 5">
            <a:extLst>
              <a:ext uri="{FF2B5EF4-FFF2-40B4-BE49-F238E27FC236}">
                <a16:creationId xmlns:a16="http://schemas.microsoft.com/office/drawing/2014/main" id="{EECD3754-FC72-0313-CFA3-19F9F5A3ECC0}"/>
              </a:ext>
            </a:extLst>
          </p:cNvPr>
          <p:cNvSpPr/>
          <p:nvPr/>
        </p:nvSpPr>
        <p:spPr>
          <a:xfrm>
            <a:off x="1836440" y="5239928"/>
            <a:ext cx="504056" cy="72008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10264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黑体" panose="02010609060101010101" pitchFamily="49" charset="-122"/>
                <a:ea typeface="黑体" panose="02010609060101010101" pitchFamily="49" charset="-122"/>
              </a:rPr>
              <a:t>6.</a:t>
            </a:r>
            <a:r>
              <a:rPr lang="zh-CN" altLang="en-US" sz="2800" dirty="0">
                <a:solidFill>
                  <a:prstClr val="black"/>
                </a:solidFill>
                <a:latin typeface="黑体" panose="02010609060101010101" pitchFamily="49" charset="-122"/>
                <a:ea typeface="黑体" panose="02010609060101010101" pitchFamily="49" charset="-122"/>
              </a:rPr>
              <a:t>逐条讲解的方式</a:t>
            </a:r>
            <a:r>
              <a:rPr lang="zh-CN" altLang="en-US" sz="2800" dirty="0">
                <a:solidFill>
                  <a:srgbClr val="0070C0"/>
                </a:solidFill>
                <a:latin typeface="黑体" panose="02010609060101010101" pitchFamily="49" charset="-122"/>
                <a:ea typeface="黑体" panose="02010609060101010101" pitchFamily="49" charset="-122"/>
              </a:rPr>
              <a:t>（可课上直接讲，也可让学生先完成填空式学案， </a:t>
            </a: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70C0"/>
                </a:solidFill>
                <a:latin typeface="黑体" panose="02010609060101010101" pitchFamily="49" charset="-122"/>
                <a:ea typeface="黑体" panose="02010609060101010101" pitchFamily="49" charset="-122"/>
              </a:rPr>
              <a:t>  </a:t>
            </a:r>
            <a:r>
              <a:rPr lang="zh-CN" altLang="en-US" sz="2800" dirty="0">
                <a:solidFill>
                  <a:srgbClr val="0070C0"/>
                </a:solidFill>
                <a:latin typeface="黑体" panose="02010609060101010101" pitchFamily="49" charset="-122"/>
                <a:ea typeface="黑体" panose="02010609060101010101" pitchFamily="49" charset="-122"/>
              </a:rPr>
              <a:t>课上再进行点拨、纠错）</a:t>
            </a:r>
            <a:r>
              <a:rPr lang="zh-CN" altLang="en-US" sz="2800" dirty="0">
                <a:solidFill>
                  <a:prstClr val="black"/>
                </a:solidFill>
                <a:latin typeface="黑体" panose="02010609060101010101" pitchFamily="49" charset="-122"/>
                <a:ea typeface="黑体" panose="02010609060101010101" pitchFamily="49" charset="-122"/>
              </a:rPr>
              <a:t>：</a:t>
            </a: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1</a:t>
            </a:r>
            <a:r>
              <a:rPr lang="zh-CN" altLang="en-US" sz="2800" dirty="0">
                <a:solidFill>
                  <a:prstClr val="black"/>
                </a:solidFill>
                <a:latin typeface="黑体" panose="02010609060101010101" pitchFamily="49" charset="-122"/>
                <a:ea typeface="黑体" panose="02010609060101010101" pitchFamily="49" charset="-122"/>
              </a:rPr>
              <a:t>）点出重点字词的含义及用法</a:t>
            </a: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2</a:t>
            </a:r>
            <a:r>
              <a:rPr lang="zh-CN" altLang="en-US" sz="2800" dirty="0">
                <a:solidFill>
                  <a:prstClr val="black"/>
                </a:solidFill>
                <a:latin typeface="黑体" panose="02010609060101010101" pitchFamily="49" charset="-122"/>
                <a:ea typeface="黑体" panose="02010609060101010101" pitchFamily="49" charset="-122"/>
              </a:rPr>
              <a:t>）翻译该句</a:t>
            </a:r>
            <a:r>
              <a:rPr lang="zh-CN" altLang="en-US" sz="2800" dirty="0">
                <a:solidFill>
                  <a:srgbClr val="0070C0"/>
                </a:solidFill>
                <a:latin typeface="黑体" panose="02010609060101010101" pitchFamily="49" charset="-122"/>
                <a:ea typeface="黑体" panose="02010609060101010101" pitchFamily="49" charset="-122"/>
              </a:rPr>
              <a:t>（我参考的是杨伯俊的</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论语译注</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a:t>
            </a: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）一、两句话点明该句主旨</a:t>
            </a:r>
            <a:r>
              <a:rPr lang="zh-CN" altLang="en-US" sz="2800" dirty="0">
                <a:solidFill>
                  <a:srgbClr val="0070C0"/>
                </a:solidFill>
                <a:latin typeface="黑体" panose="02010609060101010101" pitchFamily="49" charset="-122"/>
                <a:ea typeface="黑体" panose="02010609060101010101" pitchFamily="49" charset="-122"/>
              </a:rPr>
              <a:t>（我参考的是中华书局的</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中华文化基</a:t>
            </a: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70C0"/>
                </a:solidFill>
                <a:latin typeface="黑体" panose="02010609060101010101" pitchFamily="49" charset="-122"/>
                <a:ea typeface="黑体" panose="02010609060101010101" pitchFamily="49" charset="-122"/>
              </a:rPr>
              <a:t>                             </a:t>
            </a:r>
            <a:r>
              <a:rPr lang="zh-CN" altLang="en-US" sz="2800" dirty="0">
                <a:solidFill>
                  <a:srgbClr val="0070C0"/>
                </a:solidFill>
                <a:latin typeface="黑体" panose="02010609060101010101" pitchFamily="49" charset="-122"/>
                <a:ea typeface="黑体" panose="02010609060101010101" pitchFamily="49" charset="-122"/>
              </a:rPr>
              <a:t>础教育</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a:t>
            </a: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schemeClr val="accent1"/>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）三、五句话指出该句与学生实际生活之间的联系</a:t>
            </a:r>
            <a:r>
              <a:rPr lang="zh-CN" altLang="en-US" sz="2800" dirty="0">
                <a:solidFill>
                  <a:srgbClr val="0070C0"/>
                </a:solidFill>
                <a:latin typeface="黑体" panose="02010609060101010101" pitchFamily="49" charset="-122"/>
                <a:ea typeface="黑体" panose="02010609060101010101" pitchFamily="49" charset="-122"/>
              </a:rPr>
              <a:t>（我参考的是程</a:t>
            </a:r>
            <a:endParaRPr lang="en-US" altLang="zh-CN" sz="28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70C0"/>
                </a:solidFill>
                <a:latin typeface="黑体" panose="02010609060101010101" pitchFamily="49" charset="-122"/>
                <a:ea typeface="黑体" panose="02010609060101010101" pitchFamily="49" charset="-122"/>
              </a:rPr>
              <a:t>     </a:t>
            </a:r>
            <a:r>
              <a:rPr lang="zh-CN" altLang="en-US" sz="2800" dirty="0">
                <a:solidFill>
                  <a:srgbClr val="0070C0"/>
                </a:solidFill>
                <a:latin typeface="黑体" panose="02010609060101010101" pitchFamily="49" charset="-122"/>
                <a:ea typeface="黑体" panose="02010609060101010101" pitchFamily="49" charset="-122"/>
              </a:rPr>
              <a:t>翔老师的</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论语</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中学生版</a:t>
            </a:r>
            <a:r>
              <a:rPr lang="en-US" altLang="zh-CN" sz="2800" dirty="0">
                <a:solidFill>
                  <a:srgbClr val="0070C0"/>
                </a:solidFill>
                <a:latin typeface="黑体" panose="02010609060101010101" pitchFamily="49" charset="-122"/>
                <a:ea typeface="黑体" panose="02010609060101010101" pitchFamily="49" charset="-122"/>
              </a:rPr>
              <a:t>》</a:t>
            </a:r>
            <a:r>
              <a:rPr lang="zh-CN" altLang="en-US" sz="2800" dirty="0">
                <a:solidFill>
                  <a:srgbClr val="0070C0"/>
                </a:solidFill>
                <a:latin typeface="黑体" panose="02010609060101010101" pitchFamily="49" charset="-122"/>
                <a:ea typeface="黑体" panose="02010609060101010101" pitchFamily="49" charset="-122"/>
              </a:rPr>
              <a:t>）</a:t>
            </a:r>
            <a:endParaRPr lang="en-US" altLang="zh-CN" sz="2800" dirty="0">
              <a:solidFill>
                <a:srgbClr val="0070C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47652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 calcmode="lin" valueType="num">
                                      <p:cBhvr additive="base">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1000"/>
                                        <p:tgtEl>
                                          <p:spTgt spid="4">
                                            <p:txEl>
                                              <p:pRg st="7" end="7"/>
                                            </p:txEl>
                                          </p:spTgt>
                                        </p:tgtEl>
                                      </p:cBhvr>
                                    </p:animEffect>
                                    <p:anim calcmode="lin" valueType="num">
                                      <p:cBhvr>
                                        <p:cTn id="2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barn(inVertical)">
                                      <p:cBhvr>
                                        <p:cTn id="31" dur="500"/>
                                        <p:tgtEl>
                                          <p:spTgt spid="4">
                                            <p:txEl>
                                              <p:pRg st="10" end="1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barn(inVertical)">
                                      <p:cBhvr>
                                        <p:cTn id="34"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632B9A6-81ED-4C98-873F-D066C9AC8A03}"/>
              </a:ext>
            </a:extLst>
          </p:cNvPr>
          <p:cNvSpPr>
            <a:spLocks noGrp="1"/>
          </p:cNvSpPr>
          <p:nvPr>
            <p:ph sz="half" idx="1"/>
          </p:nvPr>
        </p:nvSpPr>
        <p:spPr>
          <a:xfrm>
            <a:off x="0" y="1340768"/>
            <a:ext cx="11161713" cy="5400600"/>
          </a:xfrm>
        </p:spPr>
        <p:txBody>
          <a:bodyPr>
            <a:normAutofit/>
          </a:bodyPr>
          <a:lstStyle/>
          <a:p>
            <a:pPr marL="0" indent="0">
              <a:buNone/>
            </a:pPr>
            <a:r>
              <a:rPr lang="zh-CN" altLang="en-US" sz="2800" dirty="0"/>
              <a:t>     </a:t>
            </a:r>
            <a:endParaRPr lang="en-US" altLang="zh-CN" sz="2800" dirty="0"/>
          </a:p>
          <a:p>
            <a:pPr marL="0" indent="0">
              <a:buNone/>
            </a:pPr>
            <a:r>
              <a:rPr lang="en-US" altLang="zh-CN" sz="2800" b="1" dirty="0"/>
              <a:t>                                     </a:t>
            </a:r>
            <a:r>
              <a:rPr lang="en-US" altLang="zh-CN" sz="3200" b="1" dirty="0"/>
              <a:t>《</a:t>
            </a:r>
            <a:r>
              <a:rPr lang="zh-CN" altLang="en-US" sz="3200" b="1" dirty="0"/>
              <a:t>说习惯</a:t>
            </a:r>
            <a:r>
              <a:rPr lang="en-US" altLang="zh-CN" sz="3200" b="1" dirty="0"/>
              <a:t>》</a:t>
            </a:r>
            <a:r>
              <a:rPr lang="zh-CN" altLang="en-US" sz="3200" b="1" dirty="0">
                <a:solidFill>
                  <a:srgbClr val="0070C0"/>
                </a:solidFill>
              </a:rPr>
              <a:t>（建议）</a:t>
            </a:r>
            <a:r>
              <a:rPr lang="en-US" altLang="zh-CN" sz="3200" b="1" dirty="0">
                <a:solidFill>
                  <a:srgbClr val="0070C0"/>
                </a:solidFill>
              </a:rPr>
              <a:t> </a:t>
            </a:r>
          </a:p>
          <a:p>
            <a:pPr marL="0" indent="0">
              <a:buNone/>
            </a:pPr>
            <a:r>
              <a:rPr lang="en-US" altLang="zh-CN" sz="2800" dirty="0"/>
              <a:t>  </a:t>
            </a:r>
            <a:r>
              <a:rPr lang="zh-CN" altLang="en-US" sz="3200" b="1" dirty="0"/>
              <a:t>期中前：“教育与成长”方向     </a:t>
            </a:r>
            <a:r>
              <a:rPr lang="en-US" altLang="zh-CN" sz="3200" b="1" dirty="0"/>
              <a:t>《</a:t>
            </a:r>
            <a:r>
              <a:rPr lang="zh-CN" altLang="en-US" sz="3200" b="1" dirty="0"/>
              <a:t>谈养成教育</a:t>
            </a:r>
            <a:r>
              <a:rPr lang="en-US" altLang="zh-CN" sz="3200" b="1" dirty="0"/>
              <a:t>》</a:t>
            </a:r>
            <a:r>
              <a:rPr lang="zh-CN" altLang="en-US" sz="3200" b="1" dirty="0">
                <a:solidFill>
                  <a:srgbClr val="0070C0"/>
                </a:solidFill>
              </a:rPr>
              <a:t>（建议）</a:t>
            </a:r>
            <a:r>
              <a:rPr lang="en-US" altLang="zh-CN" sz="3200" b="1" dirty="0">
                <a:solidFill>
                  <a:srgbClr val="0070C0"/>
                </a:solidFill>
              </a:rPr>
              <a:t> </a:t>
            </a:r>
            <a:endParaRPr lang="en-US" altLang="zh-CN" sz="3200" b="1" dirty="0"/>
          </a:p>
          <a:p>
            <a:pPr marL="0" indent="0">
              <a:buNone/>
            </a:pPr>
            <a:r>
              <a:rPr lang="en-US" altLang="zh-CN" sz="3200" b="1" dirty="0"/>
              <a:t>                                 《</a:t>
            </a:r>
            <a:r>
              <a:rPr lang="zh-CN" altLang="en-US" sz="3200" b="1" dirty="0"/>
              <a:t>说强基</a:t>
            </a:r>
            <a:r>
              <a:rPr lang="en-US" altLang="zh-CN" sz="3200" b="1" dirty="0"/>
              <a:t>》</a:t>
            </a:r>
            <a:r>
              <a:rPr lang="zh-CN" altLang="en-US" sz="3200" b="1" dirty="0">
                <a:solidFill>
                  <a:srgbClr val="0070C0"/>
                </a:solidFill>
              </a:rPr>
              <a:t>（建议）</a:t>
            </a:r>
            <a:endParaRPr lang="en-US" altLang="zh-CN" sz="3200" b="1" dirty="0">
              <a:solidFill>
                <a:srgbClr val="0070C0"/>
              </a:solidFill>
            </a:endParaRPr>
          </a:p>
          <a:p>
            <a:pPr marL="0" indent="0">
              <a:buNone/>
            </a:pPr>
            <a:endParaRPr lang="en-US" altLang="zh-CN" sz="3200" b="1" dirty="0">
              <a:solidFill>
                <a:srgbClr val="0070C0"/>
              </a:solidFill>
            </a:endParaRPr>
          </a:p>
          <a:p>
            <a:pPr marL="0" indent="0">
              <a:buNone/>
            </a:pPr>
            <a:r>
              <a:rPr lang="en-US" altLang="zh-CN" sz="3200" b="1" dirty="0">
                <a:solidFill>
                  <a:srgbClr val="0070C0"/>
                </a:solidFill>
              </a:rPr>
              <a:t>                                 </a:t>
            </a:r>
            <a:r>
              <a:rPr lang="en-US" altLang="zh-CN" sz="3200" b="1" dirty="0"/>
              <a:t>《</a:t>
            </a:r>
            <a:r>
              <a:rPr lang="zh-CN" altLang="en-US" sz="3200" b="1" dirty="0"/>
              <a:t>说纽带</a:t>
            </a:r>
            <a:r>
              <a:rPr lang="en-US" altLang="zh-CN" sz="3200" b="1" dirty="0"/>
              <a:t>》</a:t>
            </a:r>
            <a:r>
              <a:rPr lang="zh-CN" altLang="en-US" sz="3200" b="1" dirty="0">
                <a:solidFill>
                  <a:srgbClr val="0070C0"/>
                </a:solidFill>
              </a:rPr>
              <a:t>（建议）</a:t>
            </a:r>
            <a:r>
              <a:rPr lang="en-US" altLang="zh-CN" sz="3200" b="1" dirty="0">
                <a:solidFill>
                  <a:srgbClr val="0070C0"/>
                </a:solidFill>
              </a:rPr>
              <a:t> </a:t>
            </a:r>
          </a:p>
          <a:p>
            <a:pPr marL="0" indent="0">
              <a:buNone/>
            </a:pPr>
            <a:r>
              <a:rPr lang="en-US" altLang="zh-CN" sz="3200" b="1" dirty="0">
                <a:solidFill>
                  <a:srgbClr val="0070C0"/>
                </a:solidFill>
              </a:rPr>
              <a:t>  </a:t>
            </a:r>
            <a:r>
              <a:rPr lang="zh-CN" altLang="en-US" sz="3200" b="1" dirty="0"/>
              <a:t>期中后：“自我与他者”方向     </a:t>
            </a:r>
            <a:r>
              <a:rPr lang="en-US" altLang="zh-CN" sz="3200" b="1" dirty="0"/>
              <a:t>《</a:t>
            </a:r>
            <a:r>
              <a:rPr lang="zh-CN" altLang="en-US" sz="3200" b="1" dirty="0"/>
              <a:t>认可度</a:t>
            </a:r>
            <a:r>
              <a:rPr lang="en-US" altLang="zh-CN" sz="3200" b="1" dirty="0"/>
              <a:t>》</a:t>
            </a:r>
            <a:r>
              <a:rPr lang="zh-CN" altLang="en-US" sz="3200" b="1" dirty="0">
                <a:solidFill>
                  <a:srgbClr val="0070C0"/>
                </a:solidFill>
              </a:rPr>
              <a:t>（建议）</a:t>
            </a:r>
            <a:r>
              <a:rPr lang="en-US" altLang="zh-CN" sz="3200" b="1" dirty="0">
                <a:solidFill>
                  <a:srgbClr val="0070C0"/>
                </a:solidFill>
              </a:rPr>
              <a:t> </a:t>
            </a:r>
            <a:endParaRPr lang="en-US" altLang="zh-CN" sz="3200" b="1" dirty="0"/>
          </a:p>
          <a:p>
            <a:pPr marL="0" indent="0">
              <a:buNone/>
            </a:pPr>
            <a:r>
              <a:rPr lang="en-US" altLang="zh-CN" sz="3200" b="1" dirty="0"/>
              <a:t>                                 《</a:t>
            </a:r>
            <a:r>
              <a:rPr lang="zh-CN" altLang="en-US" sz="3200" b="1" dirty="0"/>
              <a:t>被定义</a:t>
            </a:r>
            <a:r>
              <a:rPr lang="en-US" altLang="zh-CN" sz="3200" b="1" dirty="0"/>
              <a:t>》</a:t>
            </a:r>
            <a:r>
              <a:rPr lang="zh-CN" altLang="en-US" sz="3200" b="1" dirty="0">
                <a:solidFill>
                  <a:srgbClr val="0070C0"/>
                </a:solidFill>
              </a:rPr>
              <a:t>（建议）</a:t>
            </a:r>
            <a:r>
              <a:rPr lang="en-US" altLang="zh-CN" sz="3200" b="1" dirty="0">
                <a:solidFill>
                  <a:srgbClr val="0070C0"/>
                </a:solidFill>
              </a:rPr>
              <a:t> </a:t>
            </a:r>
            <a:endParaRPr lang="en-US" altLang="zh-CN" sz="3200" b="1" dirty="0"/>
          </a:p>
        </p:txBody>
      </p:sp>
      <p:sp>
        <p:nvSpPr>
          <p:cNvPr id="4" name="文本框 3">
            <a:extLst>
              <a:ext uri="{FF2B5EF4-FFF2-40B4-BE49-F238E27FC236}">
                <a16:creationId xmlns:a16="http://schemas.microsoft.com/office/drawing/2014/main" id="{5BA0AC1A-4514-5B2D-8A20-02C8DE58D487}"/>
              </a:ext>
            </a:extLst>
          </p:cNvPr>
          <p:cNvSpPr txBox="1"/>
          <p:nvPr/>
        </p:nvSpPr>
        <p:spPr>
          <a:xfrm>
            <a:off x="30054" y="116632"/>
            <a:ext cx="8431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（三）题目建议：</a:t>
            </a:r>
            <a:endPar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2" name="左大括号 1">
            <a:extLst>
              <a:ext uri="{FF2B5EF4-FFF2-40B4-BE49-F238E27FC236}">
                <a16:creationId xmlns:a16="http://schemas.microsoft.com/office/drawing/2014/main" id="{DDCF7E6A-AA99-D18E-76A2-97A1C36AC174}"/>
              </a:ext>
            </a:extLst>
          </p:cNvPr>
          <p:cNvSpPr/>
          <p:nvPr/>
        </p:nvSpPr>
        <p:spPr>
          <a:xfrm>
            <a:off x="5868888" y="2132856"/>
            <a:ext cx="792088" cy="129614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76200">
                <a:solidFill>
                  <a:schemeClr val="tx1"/>
                </a:solidFill>
              </a:ln>
            </a:endParaRPr>
          </a:p>
        </p:txBody>
      </p:sp>
      <p:sp>
        <p:nvSpPr>
          <p:cNvPr id="5" name="左大括号 4">
            <a:extLst>
              <a:ext uri="{FF2B5EF4-FFF2-40B4-BE49-F238E27FC236}">
                <a16:creationId xmlns:a16="http://schemas.microsoft.com/office/drawing/2014/main" id="{936E07CB-27B4-C577-F785-4067E50E6007}"/>
              </a:ext>
            </a:extLst>
          </p:cNvPr>
          <p:cNvSpPr/>
          <p:nvPr/>
        </p:nvSpPr>
        <p:spPr>
          <a:xfrm>
            <a:off x="6012904" y="4437112"/>
            <a:ext cx="792088" cy="129614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箭头: 下 5">
            <a:extLst>
              <a:ext uri="{FF2B5EF4-FFF2-40B4-BE49-F238E27FC236}">
                <a16:creationId xmlns:a16="http://schemas.microsoft.com/office/drawing/2014/main" id="{81627F9E-A3B8-76D2-C236-920F312C9D19}"/>
              </a:ext>
            </a:extLst>
          </p:cNvPr>
          <p:cNvSpPr/>
          <p:nvPr/>
        </p:nvSpPr>
        <p:spPr>
          <a:xfrm>
            <a:off x="828328" y="3429000"/>
            <a:ext cx="539823" cy="1080120"/>
          </a:xfrm>
          <a:prstGeom prst="down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92463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632B9A6-81ED-4C98-873F-D066C9AC8A03}"/>
              </a:ext>
            </a:extLst>
          </p:cNvPr>
          <p:cNvSpPr>
            <a:spLocks noGrp="1"/>
          </p:cNvSpPr>
          <p:nvPr>
            <p:ph sz="half" idx="1"/>
          </p:nvPr>
        </p:nvSpPr>
        <p:spPr>
          <a:xfrm>
            <a:off x="0" y="1340768"/>
            <a:ext cx="11161713" cy="5400600"/>
          </a:xfrm>
        </p:spPr>
        <p:txBody>
          <a:bodyPr>
            <a:normAutofit/>
          </a:bodyPr>
          <a:lstStyle/>
          <a:p>
            <a:pPr marL="0" indent="0">
              <a:buNone/>
            </a:pPr>
            <a:r>
              <a:rPr lang="zh-CN" altLang="en-US" sz="2800" dirty="0"/>
              <a:t>     </a:t>
            </a:r>
            <a:endParaRPr lang="en-US" altLang="zh-CN" sz="2800" dirty="0"/>
          </a:p>
          <a:p>
            <a:pPr marL="0" indent="0">
              <a:buNone/>
            </a:pPr>
            <a:r>
              <a:rPr lang="en-US" altLang="zh-CN" sz="2800" dirty="0"/>
              <a:t>     </a:t>
            </a:r>
            <a:r>
              <a:rPr lang="zh-CN" altLang="en-US" sz="3600" dirty="0"/>
              <a:t>我国著名教育家陶行知说：“习惯形成品质，品质决定命运。”英国哲学家培根也说：“习惯是一种顽强而巨大的力量，它可以主宰人生。”</a:t>
            </a:r>
            <a:endParaRPr lang="en-US" altLang="zh-CN" sz="3600" dirty="0"/>
          </a:p>
          <a:p>
            <a:pPr marL="0" indent="0">
              <a:buNone/>
            </a:pPr>
            <a:r>
              <a:rPr lang="en-US" altLang="zh-CN" sz="3600" dirty="0"/>
              <a:t>    </a:t>
            </a:r>
            <a:r>
              <a:rPr lang="zh-CN" altLang="en-US" sz="3600" dirty="0"/>
              <a:t>以上材料引发了你哪些联想和思考？</a:t>
            </a:r>
            <a:endParaRPr lang="en-US" altLang="zh-CN" sz="3600" dirty="0"/>
          </a:p>
          <a:p>
            <a:pPr marL="0" indent="0">
              <a:buNone/>
            </a:pPr>
            <a:r>
              <a:rPr lang="en-US" altLang="zh-CN" sz="3600" dirty="0"/>
              <a:t>    </a:t>
            </a:r>
            <a:r>
              <a:rPr lang="zh-CN" altLang="en-US" sz="3600" dirty="0"/>
              <a:t>请以</a:t>
            </a:r>
            <a:r>
              <a:rPr lang="en-US" altLang="zh-CN" sz="3600" dirty="0"/>
              <a:t>《</a:t>
            </a:r>
            <a:r>
              <a:rPr lang="zh-CN" altLang="en-US" sz="3600" dirty="0"/>
              <a:t>说习惯</a:t>
            </a:r>
            <a:r>
              <a:rPr lang="en-US" altLang="zh-CN" sz="3600" dirty="0"/>
              <a:t>》</a:t>
            </a:r>
            <a:r>
              <a:rPr lang="zh-CN" altLang="en-US" sz="3600" dirty="0"/>
              <a:t>为题，写一篇不少于</a:t>
            </a:r>
            <a:r>
              <a:rPr lang="en-US" altLang="zh-CN" sz="3600" dirty="0"/>
              <a:t>700</a:t>
            </a:r>
            <a:r>
              <a:rPr lang="zh-CN" altLang="en-US" sz="3600" dirty="0"/>
              <a:t>字的议论文。</a:t>
            </a:r>
            <a:endParaRPr lang="en-US" altLang="zh-CN" sz="3600" dirty="0"/>
          </a:p>
        </p:txBody>
      </p:sp>
      <p:sp>
        <p:nvSpPr>
          <p:cNvPr id="4" name="文本框 3">
            <a:extLst>
              <a:ext uri="{FF2B5EF4-FFF2-40B4-BE49-F238E27FC236}">
                <a16:creationId xmlns:a16="http://schemas.microsoft.com/office/drawing/2014/main" id="{5BA0AC1A-4514-5B2D-8A20-02C8DE58D487}"/>
              </a:ext>
            </a:extLst>
          </p:cNvPr>
          <p:cNvSpPr txBox="1"/>
          <p:nvPr/>
        </p:nvSpPr>
        <p:spPr>
          <a:xfrm>
            <a:off x="30054" y="116632"/>
            <a:ext cx="8431121" cy="707886"/>
          </a:xfrm>
          <a:prstGeom prst="rect">
            <a:avLst/>
          </a:prstGeom>
          <a:noFill/>
        </p:spPr>
        <p:txBody>
          <a:bodyPr wrap="square">
            <a:spAutoFit/>
          </a:bodyPr>
          <a:lstStyle/>
          <a:p>
            <a:pPr marL="0" indent="0">
              <a:buNone/>
            </a:pPr>
            <a:r>
              <a:rPr lang="zh-CN" altLang="en-US" sz="4000" dirty="0">
                <a:solidFill>
                  <a:schemeClr val="bg1"/>
                </a:solidFill>
                <a:latin typeface="黑体" panose="02010609060101010101" pitchFamily="49" charset="-122"/>
                <a:ea typeface="黑体" panose="02010609060101010101" pitchFamily="49" charset="-122"/>
              </a:rPr>
              <a:t>（三）题目建议（文字待加工版）：</a:t>
            </a:r>
            <a:endParaRPr lang="en-US" altLang="zh-CN" sz="4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697270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632B9A6-81ED-4C98-873F-D066C9AC8A03}"/>
              </a:ext>
            </a:extLst>
          </p:cNvPr>
          <p:cNvSpPr>
            <a:spLocks noGrp="1"/>
          </p:cNvSpPr>
          <p:nvPr>
            <p:ph sz="half" idx="1"/>
          </p:nvPr>
        </p:nvSpPr>
        <p:spPr>
          <a:xfrm>
            <a:off x="-24427" y="1628800"/>
            <a:ext cx="11161713" cy="5400600"/>
          </a:xfrm>
        </p:spPr>
        <p:txBody>
          <a:bodyPr>
            <a:normAutofit lnSpcReduction="10000"/>
          </a:bodyPr>
          <a:lstStyle/>
          <a:p>
            <a:pPr marL="0" indent="0">
              <a:buNone/>
            </a:pPr>
            <a:r>
              <a:rPr lang="zh-CN" altLang="en-US" sz="3600" dirty="0"/>
              <a:t>    南开中学百年来要求学生“头容正，肩容平，胸容宽，背容直”；</a:t>
            </a:r>
          </a:p>
          <a:p>
            <a:pPr marL="0" indent="0">
              <a:buNone/>
            </a:pPr>
            <a:r>
              <a:rPr lang="zh-CN" altLang="en-US" sz="3600" dirty="0"/>
              <a:t>    北京大学等高校把宿舍作为促成学生自我教育、自我管理、自我服务的载体，以“大家筑小舍，小舍出大家”为追求。</a:t>
            </a:r>
          </a:p>
          <a:p>
            <a:pPr marL="0" indent="0">
              <a:buNone/>
            </a:pPr>
            <a:r>
              <a:rPr lang="zh-CN" altLang="en-US" sz="3600" dirty="0"/>
              <a:t>    上面材料引发你对“养成教育”产生了怎样的联想和思考？请自选角度，以</a:t>
            </a:r>
            <a:r>
              <a:rPr lang="en-US" altLang="zh-CN" sz="3600" dirty="0"/>
              <a:t>《</a:t>
            </a:r>
            <a:r>
              <a:rPr lang="zh-CN" altLang="en-US" sz="3600" dirty="0"/>
              <a:t>谈养成教育</a:t>
            </a:r>
            <a:r>
              <a:rPr lang="en-US" altLang="zh-CN" sz="3600" dirty="0"/>
              <a:t>》</a:t>
            </a:r>
            <a:r>
              <a:rPr lang="zh-CN" altLang="en-US" sz="3600" dirty="0"/>
              <a:t>为题，写一篇不少于</a:t>
            </a:r>
            <a:r>
              <a:rPr lang="en-US" altLang="zh-CN" sz="3600" dirty="0"/>
              <a:t>700</a:t>
            </a:r>
            <a:r>
              <a:rPr lang="zh-CN" altLang="en-US" sz="3600" dirty="0"/>
              <a:t>字的议论文。 </a:t>
            </a:r>
          </a:p>
          <a:p>
            <a:pPr marL="0" indent="0">
              <a:buNone/>
            </a:pPr>
            <a:r>
              <a:rPr lang="zh-CN" altLang="en-US" sz="3600" dirty="0"/>
              <a:t> </a:t>
            </a:r>
            <a:endParaRPr lang="en-US" altLang="zh-CN" sz="3600" dirty="0"/>
          </a:p>
          <a:p>
            <a:pPr marL="0" indent="0">
              <a:buNone/>
            </a:pPr>
            <a:r>
              <a:rPr lang="en-US" altLang="zh-CN" sz="2800" dirty="0"/>
              <a:t>     </a:t>
            </a:r>
            <a:endParaRPr lang="en-US" altLang="zh-CN" sz="3600" dirty="0"/>
          </a:p>
        </p:txBody>
      </p:sp>
      <p:sp>
        <p:nvSpPr>
          <p:cNvPr id="4" name="文本框 3">
            <a:extLst>
              <a:ext uri="{FF2B5EF4-FFF2-40B4-BE49-F238E27FC236}">
                <a16:creationId xmlns:a16="http://schemas.microsoft.com/office/drawing/2014/main" id="{5BA0AC1A-4514-5B2D-8A20-02C8DE58D487}"/>
              </a:ext>
            </a:extLst>
          </p:cNvPr>
          <p:cNvSpPr txBox="1"/>
          <p:nvPr/>
        </p:nvSpPr>
        <p:spPr>
          <a:xfrm>
            <a:off x="30054" y="116632"/>
            <a:ext cx="8431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（三）题目</a:t>
            </a:r>
            <a:r>
              <a:rPr lang="zh-CN" altLang="en-US" sz="4000" dirty="0">
                <a:solidFill>
                  <a:prstClr val="white"/>
                </a:solidFill>
                <a:latin typeface="黑体" panose="02010609060101010101" pitchFamily="49" charset="-122"/>
                <a:ea typeface="黑体" panose="02010609060101010101" pitchFamily="49" charset="-122"/>
              </a:rPr>
              <a:t>建议</a:t>
            </a:r>
            <a:r>
              <a:rPr lang="zh-CN" altLang="en-US" sz="4000" dirty="0">
                <a:solidFill>
                  <a:schemeClr val="bg1"/>
                </a:solidFill>
                <a:latin typeface="黑体" panose="02010609060101010101" pitchFamily="49" charset="-122"/>
                <a:ea typeface="黑体" panose="02010609060101010101" pitchFamily="49" charset="-122"/>
              </a:rPr>
              <a:t>（文字待加工版） </a:t>
            </a: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a:t>
            </a:r>
            <a:endPar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5756966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632B9A6-81ED-4C98-873F-D066C9AC8A03}"/>
              </a:ext>
            </a:extLst>
          </p:cNvPr>
          <p:cNvSpPr>
            <a:spLocks noGrp="1"/>
          </p:cNvSpPr>
          <p:nvPr>
            <p:ph sz="half" idx="1"/>
          </p:nvPr>
        </p:nvSpPr>
        <p:spPr>
          <a:xfrm>
            <a:off x="-13975" y="1457400"/>
            <a:ext cx="11161713" cy="5400600"/>
          </a:xfrm>
        </p:spPr>
        <p:txBody>
          <a:bodyPr>
            <a:noAutofit/>
          </a:bodyPr>
          <a:lstStyle/>
          <a:p>
            <a:pPr marL="0" indent="0">
              <a:buNone/>
            </a:pPr>
            <a:r>
              <a:rPr lang="zh-CN" altLang="en-US" sz="3200" dirty="0"/>
              <a:t>    选择研究数学、物理、化学、生物及历史、哲学、古文字学等基础学科，也许意味着出成果慢、受关注度低、没“钱途”</a:t>
            </a:r>
            <a:r>
              <a:rPr lang="en-US" altLang="zh-CN" sz="3200" dirty="0"/>
              <a:t>……</a:t>
            </a:r>
            <a:r>
              <a:rPr lang="zh-CN" altLang="en-US" sz="3200" dirty="0"/>
              <a:t>而强化基础学科有助于解决我国面临的技术难题，有助于深入了解中华文明，增强文化自信。因此，教育部</a:t>
            </a:r>
            <a:r>
              <a:rPr lang="en-US" altLang="zh-CN" sz="3200" dirty="0"/>
              <a:t>2020</a:t>
            </a:r>
            <a:r>
              <a:rPr lang="zh-CN" altLang="en-US" sz="3200" dirty="0"/>
              <a:t>年起实施“强基计划”，重视高校基础学科的招生和建设。</a:t>
            </a:r>
          </a:p>
          <a:p>
            <a:pPr marL="0" indent="0">
              <a:buNone/>
            </a:pPr>
            <a:r>
              <a:rPr lang="zh-CN" altLang="en-US" sz="3200" dirty="0"/>
              <a:t>    其实，不止教育和科学研究，其他领域乃至个人也要考虑强化基础的问题。</a:t>
            </a:r>
          </a:p>
          <a:p>
            <a:pPr marL="0" indent="0">
              <a:buNone/>
            </a:pPr>
            <a:r>
              <a:rPr lang="zh-CN" altLang="en-US" sz="3200" dirty="0"/>
              <a:t>    请以“说强基”为题，写一篇议论文。</a:t>
            </a:r>
          </a:p>
          <a:p>
            <a:pPr marL="0" indent="0">
              <a:buNone/>
            </a:pPr>
            <a:r>
              <a:rPr lang="zh-CN" altLang="en-US" sz="3200" dirty="0"/>
              <a:t>    要求：论点明确，论据充实，论证合理；语言流畅，书写清晰。</a:t>
            </a:r>
          </a:p>
          <a:p>
            <a:pPr marL="0" indent="0">
              <a:buNone/>
            </a:pPr>
            <a:endParaRPr lang="zh-CN" altLang="en-US" sz="3200" dirty="0"/>
          </a:p>
          <a:p>
            <a:pPr marL="0" indent="0">
              <a:buNone/>
            </a:pPr>
            <a:r>
              <a:rPr lang="en-US" altLang="zh-CN" sz="3200" dirty="0"/>
              <a:t>     </a:t>
            </a:r>
          </a:p>
        </p:txBody>
      </p:sp>
      <p:sp>
        <p:nvSpPr>
          <p:cNvPr id="4" name="文本框 3">
            <a:extLst>
              <a:ext uri="{FF2B5EF4-FFF2-40B4-BE49-F238E27FC236}">
                <a16:creationId xmlns:a16="http://schemas.microsoft.com/office/drawing/2014/main" id="{5BA0AC1A-4514-5B2D-8A20-02C8DE58D487}"/>
              </a:ext>
            </a:extLst>
          </p:cNvPr>
          <p:cNvSpPr txBox="1"/>
          <p:nvPr/>
        </p:nvSpPr>
        <p:spPr>
          <a:xfrm>
            <a:off x="30054" y="116632"/>
            <a:ext cx="8431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（三）题目</a:t>
            </a:r>
            <a:r>
              <a:rPr lang="zh-CN" altLang="en-US" sz="4000" dirty="0">
                <a:solidFill>
                  <a:prstClr val="white"/>
                </a:solidFill>
                <a:latin typeface="黑体" panose="02010609060101010101" pitchFamily="49" charset="-122"/>
                <a:ea typeface="黑体" panose="02010609060101010101" pitchFamily="49" charset="-122"/>
              </a:rPr>
              <a:t>建议</a:t>
            </a:r>
            <a:r>
              <a:rPr lang="zh-CN" altLang="en-US" sz="4000" dirty="0">
                <a:solidFill>
                  <a:schemeClr val="bg1"/>
                </a:solidFill>
                <a:latin typeface="黑体" panose="02010609060101010101" pitchFamily="49" charset="-122"/>
                <a:ea typeface="黑体" panose="02010609060101010101" pitchFamily="49" charset="-122"/>
              </a:rPr>
              <a:t>（文字待加工版） </a:t>
            </a: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a:t>
            </a:r>
            <a:endPar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5158772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632B9A6-81ED-4C98-873F-D066C9AC8A03}"/>
              </a:ext>
            </a:extLst>
          </p:cNvPr>
          <p:cNvSpPr>
            <a:spLocks noGrp="1"/>
          </p:cNvSpPr>
          <p:nvPr>
            <p:ph sz="half" idx="1"/>
          </p:nvPr>
        </p:nvSpPr>
        <p:spPr>
          <a:xfrm>
            <a:off x="-13975" y="1457400"/>
            <a:ext cx="11161713" cy="5400600"/>
          </a:xfrm>
        </p:spPr>
        <p:txBody>
          <a:bodyPr>
            <a:noAutofit/>
          </a:bodyPr>
          <a:lstStyle/>
          <a:p>
            <a:pPr marL="0" indent="0">
              <a:buNone/>
            </a:pPr>
            <a:r>
              <a:rPr lang="zh-CN" altLang="en-US" sz="3200" dirty="0"/>
              <a:t>     </a:t>
            </a:r>
            <a:r>
              <a:rPr lang="zh-CN" altLang="en-US" sz="4000" dirty="0"/>
              <a:t>纽带是能够起联系作用的人或事物。人心需要纽带凝聚，当今时代，经济全球化的发展、文化的交流、历史的传承、社会的安宁、校园的和谐等都需要纽带。</a:t>
            </a:r>
            <a:endParaRPr lang="en-US" altLang="zh-CN" sz="4000" dirty="0"/>
          </a:p>
          <a:p>
            <a:pPr marL="0" indent="0">
              <a:buNone/>
            </a:pPr>
            <a:r>
              <a:rPr lang="en-US" altLang="zh-CN" sz="4000" dirty="0"/>
              <a:t>    </a:t>
            </a:r>
            <a:r>
              <a:rPr lang="zh-CN" altLang="en-US" sz="4000" dirty="0"/>
              <a:t>请以“说纽带”为题，写一篇不会少于</a:t>
            </a:r>
            <a:r>
              <a:rPr lang="en-US" altLang="zh-CN" sz="4000" dirty="0"/>
              <a:t>700</a:t>
            </a:r>
            <a:r>
              <a:rPr lang="zh-CN" altLang="en-US" sz="4000" dirty="0"/>
              <a:t>字的议论文。</a:t>
            </a:r>
          </a:p>
          <a:p>
            <a:pPr marL="0" indent="0">
              <a:buNone/>
            </a:pPr>
            <a:endParaRPr lang="zh-CN" altLang="en-US" sz="4000" dirty="0"/>
          </a:p>
          <a:p>
            <a:pPr marL="0" indent="0">
              <a:buNone/>
            </a:pPr>
            <a:r>
              <a:rPr lang="en-US" altLang="zh-CN" sz="3200" dirty="0"/>
              <a:t>     </a:t>
            </a:r>
          </a:p>
        </p:txBody>
      </p:sp>
      <p:sp>
        <p:nvSpPr>
          <p:cNvPr id="4" name="文本框 3">
            <a:extLst>
              <a:ext uri="{FF2B5EF4-FFF2-40B4-BE49-F238E27FC236}">
                <a16:creationId xmlns:a16="http://schemas.microsoft.com/office/drawing/2014/main" id="{5BA0AC1A-4514-5B2D-8A20-02C8DE58D487}"/>
              </a:ext>
            </a:extLst>
          </p:cNvPr>
          <p:cNvSpPr txBox="1"/>
          <p:nvPr/>
        </p:nvSpPr>
        <p:spPr>
          <a:xfrm>
            <a:off x="30054" y="116632"/>
            <a:ext cx="8431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（三）题目建议（文字待加工版） ：</a:t>
            </a:r>
            <a:endPar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42909341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1C9846-6B94-F64D-1D1E-C0E8D5476F36}"/>
              </a:ext>
            </a:extLst>
          </p:cNvPr>
          <p:cNvSpPr>
            <a:spLocks noGrp="1"/>
          </p:cNvSpPr>
          <p:nvPr>
            <p:ph type="title"/>
          </p:nvPr>
        </p:nvSpPr>
        <p:spPr>
          <a:xfrm>
            <a:off x="6040" y="476672"/>
            <a:ext cx="10561442" cy="648072"/>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（三）题目建议（文字待加工版） ：</a:t>
            </a:r>
            <a:br>
              <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br>
            <a:endParaRPr lang="zh-CN" altLang="en-US" sz="4000" dirty="0"/>
          </a:p>
        </p:txBody>
      </p:sp>
      <p:sp>
        <p:nvSpPr>
          <p:cNvPr id="3" name="内容占位符 2">
            <a:extLst>
              <a:ext uri="{FF2B5EF4-FFF2-40B4-BE49-F238E27FC236}">
                <a16:creationId xmlns:a16="http://schemas.microsoft.com/office/drawing/2014/main" id="{922A6541-315B-09C5-600C-F7262A977C5A}"/>
              </a:ext>
            </a:extLst>
          </p:cNvPr>
          <p:cNvSpPr>
            <a:spLocks noGrp="1"/>
          </p:cNvSpPr>
          <p:nvPr>
            <p:ph sz="half" idx="1"/>
          </p:nvPr>
        </p:nvSpPr>
        <p:spPr>
          <a:xfrm>
            <a:off x="9862" y="1916832"/>
            <a:ext cx="11161713" cy="5214562"/>
          </a:xfrm>
        </p:spPr>
        <p:txBody>
          <a:bodyPr>
            <a:normAutofit/>
          </a:bodyPr>
          <a:lstStyle/>
          <a:p>
            <a:pPr marL="0" indent="0">
              <a:buNone/>
            </a:pPr>
            <a:r>
              <a:rPr lang="zh-CN" altLang="en-US" sz="4000" dirty="0"/>
              <a:t>    生活中，人们常用认可度判别事物，区分高下。请以</a:t>
            </a:r>
            <a:r>
              <a:rPr lang="en-US" altLang="zh-CN" sz="4000" dirty="0"/>
              <a:t>《</a:t>
            </a:r>
            <a:r>
              <a:rPr lang="zh-CN" altLang="en-US" sz="4000" dirty="0"/>
              <a:t>认可度</a:t>
            </a:r>
            <a:r>
              <a:rPr lang="en-US" altLang="zh-CN" sz="4000" dirty="0"/>
              <a:t>》</a:t>
            </a:r>
            <a:r>
              <a:rPr lang="zh-CN" altLang="en-US" sz="4000" dirty="0"/>
              <a:t>为题，写一篇议论文，谈谈你的认识和思考。</a:t>
            </a:r>
            <a:endParaRPr lang="en-US" altLang="zh-CN" sz="4000" dirty="0"/>
          </a:p>
          <a:p>
            <a:pPr marL="0" indent="0">
              <a:buNone/>
            </a:pPr>
            <a:r>
              <a:rPr lang="en-US" altLang="zh-CN" sz="4000" dirty="0"/>
              <a:t>    </a:t>
            </a:r>
            <a:r>
              <a:rPr lang="zh-CN" altLang="en-US" sz="4000" dirty="0"/>
              <a:t>要求：不少于</a:t>
            </a:r>
            <a:r>
              <a:rPr lang="en-US" altLang="zh-CN" sz="4000" dirty="0"/>
              <a:t>700</a:t>
            </a:r>
            <a:r>
              <a:rPr lang="zh-CN" altLang="en-US" sz="4000" dirty="0"/>
              <a:t>字。</a:t>
            </a:r>
          </a:p>
        </p:txBody>
      </p:sp>
    </p:spTree>
    <p:extLst>
      <p:ext uri="{BB962C8B-B14F-4D97-AF65-F5344CB8AC3E}">
        <p14:creationId xmlns:p14="http://schemas.microsoft.com/office/powerpoint/2010/main" val="6224015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1C9846-6B94-F64D-1D1E-C0E8D5476F36}"/>
              </a:ext>
            </a:extLst>
          </p:cNvPr>
          <p:cNvSpPr>
            <a:spLocks noGrp="1"/>
          </p:cNvSpPr>
          <p:nvPr>
            <p:ph type="title"/>
          </p:nvPr>
        </p:nvSpPr>
        <p:spPr>
          <a:xfrm>
            <a:off x="6040" y="476672"/>
            <a:ext cx="10561442" cy="648072"/>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zh-CN" altLang="en-US"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（三）题目建议（文字待加工版） ：</a:t>
            </a:r>
            <a:br>
              <a:rPr kumimoji="0" lang="en-US" altLang="zh-CN" sz="40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br>
            <a:endParaRPr lang="zh-CN" altLang="en-US" sz="4000" dirty="0"/>
          </a:p>
        </p:txBody>
      </p:sp>
      <p:sp>
        <p:nvSpPr>
          <p:cNvPr id="3" name="内容占位符 2">
            <a:extLst>
              <a:ext uri="{FF2B5EF4-FFF2-40B4-BE49-F238E27FC236}">
                <a16:creationId xmlns:a16="http://schemas.microsoft.com/office/drawing/2014/main" id="{922A6541-315B-09C5-600C-F7262A977C5A}"/>
              </a:ext>
            </a:extLst>
          </p:cNvPr>
          <p:cNvSpPr>
            <a:spLocks noGrp="1"/>
          </p:cNvSpPr>
          <p:nvPr>
            <p:ph sz="half" idx="1"/>
          </p:nvPr>
        </p:nvSpPr>
        <p:spPr>
          <a:xfrm>
            <a:off x="0" y="1340768"/>
            <a:ext cx="11161713" cy="5214562"/>
          </a:xfrm>
        </p:spPr>
        <p:txBody>
          <a:bodyPr>
            <a:normAutofit/>
          </a:bodyPr>
          <a:lstStyle/>
          <a:p>
            <a:pPr marL="0" indent="0">
              <a:buNone/>
            </a:pPr>
            <a:r>
              <a:rPr lang="zh-CN" altLang="en-US" sz="4000" dirty="0"/>
              <a:t>    在缤纷的世界中，无论是个人、群体还是国家，都会面对别人对我们的定义。我们要认真对待“被定义”，明辨是非，去伪存真，为自己的提升助力；也要勇于通过“被定义”反向思考，从而更好地塑造自我，彰显风华，用自己的方式前进。</a:t>
            </a:r>
            <a:endParaRPr lang="en-US" altLang="zh-CN" sz="4000" dirty="0"/>
          </a:p>
          <a:p>
            <a:pPr marL="0" indent="0">
              <a:buNone/>
            </a:pPr>
            <a:r>
              <a:rPr lang="en-US" altLang="zh-CN" sz="4000" dirty="0"/>
              <a:t>    </a:t>
            </a:r>
            <a:r>
              <a:rPr lang="zh-CN" altLang="en-US" sz="4000" dirty="0"/>
              <a:t>以上材料能引发你怎样的联想与思考</a:t>
            </a:r>
            <a:r>
              <a:rPr lang="en-US" altLang="zh-CN" sz="4000" dirty="0"/>
              <a:t>?</a:t>
            </a:r>
            <a:r>
              <a:rPr lang="zh-CN" altLang="en-US" sz="4000" dirty="0"/>
              <a:t>请以</a:t>
            </a:r>
            <a:r>
              <a:rPr lang="en-US" altLang="zh-CN" sz="4000" dirty="0"/>
              <a:t>《</a:t>
            </a:r>
            <a:r>
              <a:rPr lang="zh-CN" altLang="en-US" sz="4000" dirty="0"/>
              <a:t>被定义</a:t>
            </a:r>
            <a:r>
              <a:rPr lang="en-US" altLang="zh-CN" sz="4000" dirty="0"/>
              <a:t>》</a:t>
            </a:r>
            <a:r>
              <a:rPr lang="zh-CN" altLang="en-US" sz="4000" dirty="0"/>
              <a:t>为题，写一篇不少于</a:t>
            </a:r>
            <a:r>
              <a:rPr lang="en-US" altLang="zh-CN" sz="4000" dirty="0"/>
              <a:t>700</a:t>
            </a:r>
            <a:r>
              <a:rPr lang="zh-CN" altLang="en-US" sz="4000" dirty="0"/>
              <a:t>字的议论文。</a:t>
            </a:r>
          </a:p>
        </p:txBody>
      </p:sp>
    </p:spTree>
    <p:extLst>
      <p:ext uri="{BB962C8B-B14F-4D97-AF65-F5344CB8AC3E}">
        <p14:creationId xmlns:p14="http://schemas.microsoft.com/office/powerpoint/2010/main" val="25501071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考试建议</a:t>
              </a:r>
              <a:endPar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958917"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四</a:t>
            </a: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136489570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D91826-C17D-4D8B-881A-0B70E7B6CFBE}"/>
              </a:ext>
            </a:extLst>
          </p:cNvPr>
          <p:cNvSpPr>
            <a:spLocks noGrp="1"/>
          </p:cNvSpPr>
          <p:nvPr>
            <p:ph type="title"/>
          </p:nvPr>
        </p:nvSpPr>
        <p:spPr>
          <a:xfrm>
            <a:off x="0" y="0"/>
            <a:ext cx="11161713" cy="1196752"/>
          </a:xfrm>
        </p:spPr>
        <p:txBody>
          <a:bodyPr>
            <a:normAutofit/>
          </a:bodyPr>
          <a:lstStyle/>
          <a:p>
            <a:r>
              <a:rPr lang="zh-CN" altLang="en-US" sz="3200" dirty="0">
                <a:solidFill>
                  <a:schemeClr val="bg1"/>
                </a:solidFill>
              </a:rPr>
              <a:t>                  期中考试命题思路建议：</a:t>
            </a:r>
          </a:p>
        </p:txBody>
      </p:sp>
      <p:sp>
        <p:nvSpPr>
          <p:cNvPr id="3" name="内容占位符 2">
            <a:extLst>
              <a:ext uri="{FF2B5EF4-FFF2-40B4-BE49-F238E27FC236}">
                <a16:creationId xmlns:a16="http://schemas.microsoft.com/office/drawing/2014/main" id="{B2188CB5-BA55-4D84-AE42-2DB4F0686570}"/>
              </a:ext>
            </a:extLst>
          </p:cNvPr>
          <p:cNvSpPr>
            <a:spLocks noGrp="1"/>
          </p:cNvSpPr>
          <p:nvPr>
            <p:ph sz="half" idx="1"/>
          </p:nvPr>
        </p:nvSpPr>
        <p:spPr>
          <a:xfrm>
            <a:off x="0" y="1340768"/>
            <a:ext cx="11161713" cy="5400600"/>
          </a:xfrm>
        </p:spPr>
        <p:txBody>
          <a:bodyPr>
            <a:normAutofit/>
          </a:bodyPr>
          <a:lstStyle/>
          <a:p>
            <a:pPr marL="0" indent="0">
              <a:buNone/>
            </a:pPr>
            <a:endParaRPr lang="en-US" altLang="zh-CN" sz="3200" dirty="0"/>
          </a:p>
          <a:p>
            <a:pPr marL="0" indent="0">
              <a:buNone/>
            </a:pPr>
            <a:r>
              <a:rPr lang="zh-CN" altLang="en-US" sz="3200" dirty="0"/>
              <a:t>（一）建议期中考试考查“语用题”，延续上学期的语法学习</a:t>
            </a:r>
            <a:endParaRPr lang="en-US" altLang="zh-CN" sz="3200" dirty="0"/>
          </a:p>
          <a:p>
            <a:pPr marL="0" indent="0">
              <a:buNone/>
            </a:pPr>
            <a:endParaRPr lang="en-US" altLang="zh-CN" sz="3200" dirty="0"/>
          </a:p>
          <a:p>
            <a:pPr marL="0" indent="0">
              <a:buNone/>
            </a:pPr>
            <a:r>
              <a:rPr lang="zh-CN" altLang="en-US" sz="3200" dirty="0"/>
              <a:t>（二）建议期中考试诗歌阅读可从</a:t>
            </a:r>
            <a:r>
              <a:rPr lang="en-US" altLang="zh-CN" sz="3200" dirty="0"/>
              <a:t>《</a:t>
            </a:r>
            <a:r>
              <a:rPr lang="zh-CN" altLang="en-US" sz="3200" dirty="0"/>
              <a:t>诗经</a:t>
            </a:r>
            <a:r>
              <a:rPr lang="en-US" altLang="zh-CN" sz="3200" dirty="0"/>
              <a:t>》</a:t>
            </a:r>
            <a:r>
              <a:rPr lang="zh-CN" altLang="en-US" sz="3200" dirty="0"/>
              <a:t>中选文，因为期中</a:t>
            </a:r>
            <a:endParaRPr lang="en-US" altLang="zh-CN" sz="3200" dirty="0"/>
          </a:p>
          <a:p>
            <a:pPr marL="0" indent="0">
              <a:buNone/>
            </a:pPr>
            <a:r>
              <a:rPr lang="en-US" altLang="zh-CN" sz="3200" dirty="0"/>
              <a:t>      </a:t>
            </a:r>
            <a:r>
              <a:rPr lang="zh-CN" altLang="en-US" sz="3200" dirty="0"/>
              <a:t>前诗歌主要学习的是</a:t>
            </a:r>
            <a:r>
              <a:rPr lang="en-US" altLang="zh-CN" sz="3200" dirty="0"/>
              <a:t>《</a:t>
            </a:r>
            <a:r>
              <a:rPr lang="zh-CN" altLang="en-US" sz="3200" dirty="0"/>
              <a:t>无衣</a:t>
            </a:r>
            <a:r>
              <a:rPr lang="en-US" altLang="zh-CN" sz="3200" dirty="0"/>
              <a:t>》</a:t>
            </a:r>
          </a:p>
          <a:p>
            <a:pPr marL="0" indent="0">
              <a:buNone/>
            </a:pPr>
            <a:endParaRPr lang="en-US" altLang="zh-CN" sz="3200" dirty="0"/>
          </a:p>
          <a:p>
            <a:pPr marL="0" indent="0">
              <a:buNone/>
            </a:pPr>
            <a:r>
              <a:rPr lang="zh-CN" altLang="en-US" sz="3200" dirty="0"/>
              <a:t>（三）建议期中考试大作文继续保持“记叙文”“议论文”两</a:t>
            </a:r>
            <a:endParaRPr lang="en-US" altLang="zh-CN" sz="3200" dirty="0"/>
          </a:p>
          <a:p>
            <a:pPr marL="0" indent="0">
              <a:buNone/>
            </a:pPr>
            <a:r>
              <a:rPr lang="en-US" altLang="zh-CN" sz="3200" dirty="0"/>
              <a:t>      </a:t>
            </a:r>
            <a:r>
              <a:rPr lang="zh-CN" altLang="en-US" sz="3200" dirty="0"/>
              <a:t>道题，让坚持写记叙文的同学一直有机会保持</a:t>
            </a:r>
            <a:endParaRPr lang="en-US" altLang="zh-CN"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9228248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调研释疑</a:t>
              </a:r>
              <a:endPar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958917"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40"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五</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28040417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AFD71C1D-688E-43FD-901B-BB968D83CFCD}"/>
              </a:ext>
            </a:extLst>
          </p:cNvPr>
          <p:cNvSpPr>
            <a:spLocks noGrp="1"/>
          </p:cNvSpPr>
          <p:nvPr>
            <p:ph idx="1"/>
          </p:nvPr>
        </p:nvSpPr>
        <p:spPr>
          <a:xfrm>
            <a:off x="-1" y="548680"/>
            <a:ext cx="11161713" cy="6309320"/>
          </a:xfrm>
        </p:spPr>
        <p:txBody>
          <a:bodyPr>
            <a:normAutofit/>
          </a:bodyPr>
          <a:lstStyle/>
          <a:p>
            <a:pPr marL="0" indent="0">
              <a:buNone/>
            </a:pPr>
            <a:r>
              <a:rPr lang="en-US" altLang="zh-CN" sz="2197" dirty="0">
                <a:latin typeface="黑体" panose="02010609060101010101" pitchFamily="49" charset="-122"/>
                <a:ea typeface="黑体" panose="02010609060101010101" pitchFamily="49" charset="-122"/>
              </a:rPr>
              <a:t>9·27 </a:t>
            </a:r>
            <a:r>
              <a:rPr lang="zh-CN" altLang="en-US" sz="2197" dirty="0">
                <a:latin typeface="黑体" panose="02010609060101010101" pitchFamily="49" charset="-122"/>
                <a:ea typeface="黑体" panose="02010609060101010101" pitchFamily="49" charset="-122"/>
              </a:rPr>
              <a:t>子曰：</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衣敝缊袍，与衣狐貉者立，而不耻者，其由也与</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不忮不求，何用不臧</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子路终身诵之。子曰：</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是道也，何足以臧</a:t>
            </a:r>
            <a:r>
              <a:rPr lang="en-US" altLang="zh-CN" sz="2197" dirty="0">
                <a:latin typeface="黑体" panose="02010609060101010101" pitchFamily="49" charset="-122"/>
                <a:ea typeface="黑体" panose="02010609060101010101" pitchFamily="49" charset="-122"/>
              </a:rPr>
              <a:t>?”</a:t>
            </a:r>
          </a:p>
          <a:p>
            <a:pPr marL="0" indent="0">
              <a:buNone/>
            </a:pPr>
            <a:r>
              <a:rPr lang="en-US" altLang="zh-CN" sz="2197" dirty="0">
                <a:latin typeface="黑体" panose="02010609060101010101" pitchFamily="49" charset="-122"/>
                <a:ea typeface="黑体" panose="02010609060101010101" pitchFamily="49" charset="-122"/>
              </a:rPr>
              <a:t>【</a:t>
            </a:r>
            <a:r>
              <a:rPr lang="zh-CN" altLang="en-US" sz="2197" dirty="0">
                <a:highlight>
                  <a:srgbClr val="00FF00"/>
                </a:highlight>
                <a:latin typeface="黑体" panose="02010609060101010101" pitchFamily="49" charset="-122"/>
                <a:ea typeface="黑体" panose="02010609060101010101" pitchFamily="49" charset="-122"/>
              </a:rPr>
              <a:t>译文</a:t>
            </a:r>
            <a:r>
              <a:rPr lang="en-US" altLang="zh-CN" sz="2197" dirty="0">
                <a:latin typeface="黑体" panose="02010609060101010101" pitchFamily="49" charset="-122"/>
                <a:ea typeface="黑体" panose="02010609060101010101" pitchFamily="49" charset="-122"/>
              </a:rPr>
              <a:t>】</a:t>
            </a:r>
          </a:p>
          <a:p>
            <a:pPr marL="0" indent="0">
              <a:buNone/>
            </a:pPr>
            <a:r>
              <a:rPr lang="zh-CN" altLang="en-US" sz="2197" dirty="0">
                <a:latin typeface="黑体" panose="02010609060101010101" pitchFamily="49" charset="-122"/>
                <a:ea typeface="黑体" panose="02010609060101010101" pitchFamily="49" charset="-122"/>
              </a:rPr>
              <a:t>    孔子说道：</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穿着破烂的旧丝绵袍子和穿着狐貉裘的人一道站着，不觉得惭愧的，恐怕只有仲由罢</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诗经</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上说：‘不嫉妒，不贪求，为什么不会好</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子路听了，便老念着这两句诗。孔子又道：</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仅仅这个样子，怎样能够好得起来</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a:t>
            </a:r>
            <a:endParaRPr lang="en-US" altLang="zh-CN" sz="2197" dirty="0">
              <a:latin typeface="黑体" panose="02010609060101010101" pitchFamily="49" charset="-122"/>
              <a:ea typeface="黑体" panose="02010609060101010101" pitchFamily="49" charset="-122"/>
            </a:endParaRPr>
          </a:p>
          <a:p>
            <a:pPr marL="0" indent="0">
              <a:buNone/>
            </a:pPr>
            <a:r>
              <a:rPr lang="zh-CN" altLang="en-US" sz="2197" dirty="0">
                <a:highlight>
                  <a:srgbClr val="FFFF00"/>
                </a:highlight>
                <a:latin typeface="黑体" panose="02010609060101010101" pitchFamily="49" charset="-122"/>
                <a:ea typeface="黑体" panose="02010609060101010101" pitchFamily="49" charset="-122"/>
              </a:rPr>
              <a:t>重点字词</a:t>
            </a:r>
            <a:r>
              <a:rPr lang="zh-CN" altLang="en-US" sz="2197" dirty="0">
                <a:latin typeface="黑体" panose="02010609060101010101" pitchFamily="49" charset="-122"/>
                <a:ea typeface="黑体" panose="02010609060101010101" pitchFamily="49" charset="-122"/>
              </a:rPr>
              <a:t>：</a:t>
            </a:r>
            <a:endParaRPr lang="en-US" altLang="zh-CN" sz="2197" dirty="0">
              <a:latin typeface="黑体" panose="02010609060101010101" pitchFamily="49" charset="-122"/>
              <a:ea typeface="黑体" panose="02010609060101010101" pitchFamily="49" charset="-122"/>
            </a:endParaRPr>
          </a:p>
          <a:p>
            <a:pPr marL="0" indent="0">
              <a:buNone/>
            </a:pPr>
            <a:r>
              <a:rPr lang="zh-CN" altLang="en-US" sz="2197" dirty="0">
                <a:latin typeface="黑体" panose="02010609060101010101" pitchFamily="49" charset="-122"/>
                <a:ea typeface="黑体" panose="02010609060101010101" pitchFamily="49" charset="-122"/>
              </a:rPr>
              <a:t>①衣</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动词，穿。②敝</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破旧。③緼</a:t>
            </a:r>
            <a:r>
              <a:rPr lang="en-US" altLang="zh-CN" sz="2197" dirty="0">
                <a:latin typeface="黑体" panose="02010609060101010101" pitchFamily="49" charset="-122"/>
                <a:ea typeface="黑体" panose="02010609060101010101" pitchFamily="49" charset="-122"/>
              </a:rPr>
              <a:t>(</a:t>
            </a:r>
            <a:r>
              <a:rPr lang="en-US" altLang="zh-CN" sz="2197" dirty="0" err="1">
                <a:latin typeface="黑体" panose="02010609060101010101" pitchFamily="49" charset="-122"/>
                <a:ea typeface="黑体" panose="02010609060101010101" pitchFamily="49" charset="-122"/>
              </a:rPr>
              <a:t>yùn</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袍</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以乱麻为絮的袍子，穷人的衣服。④狐貉</a:t>
            </a:r>
            <a:r>
              <a:rPr lang="en-US" altLang="zh-CN" sz="2197" dirty="0">
                <a:latin typeface="黑体" panose="02010609060101010101" pitchFamily="49" charset="-122"/>
                <a:ea typeface="黑体" panose="02010609060101010101" pitchFamily="49" charset="-122"/>
              </a:rPr>
              <a:t>(</a:t>
            </a:r>
            <a:r>
              <a:rPr lang="en-US" altLang="zh-CN" sz="2197" dirty="0" err="1">
                <a:latin typeface="黑体" panose="02010609060101010101" pitchFamily="49" charset="-122"/>
                <a:ea typeface="黑体" panose="02010609060101010101" pitchFamily="49" charset="-122"/>
              </a:rPr>
              <a:t>hé</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狐皮貉皮制作的皮衣。富人的衣服。⑤不忮不求，何用不臧</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不嫉妒，不贪求，什么事情做不好呢</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忮，嫉妒。臧，善，好。此诗句出于</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诗经</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邶风</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雄雉</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。⑥是道也，何足以臧</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仅仅满足于此，能做好什么呢</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孔子警告子路不要沾沾自喜。</a:t>
            </a:r>
            <a:endParaRPr lang="en-US" altLang="zh-CN" sz="2197" dirty="0">
              <a:latin typeface="黑体" panose="02010609060101010101" pitchFamily="49" charset="-122"/>
              <a:ea typeface="黑体" panose="02010609060101010101" pitchFamily="49" charset="-122"/>
            </a:endParaRPr>
          </a:p>
          <a:p>
            <a:pPr marL="0" indent="0">
              <a:buNone/>
            </a:pPr>
            <a:r>
              <a:rPr lang="zh-CN" altLang="en-US" sz="2197" dirty="0">
                <a:highlight>
                  <a:srgbClr val="00FFFF"/>
                </a:highlight>
                <a:latin typeface="黑体" panose="02010609060101010101" pitchFamily="49" charset="-122"/>
                <a:ea typeface="黑体" panose="02010609060101010101" pitchFamily="49" charset="-122"/>
              </a:rPr>
              <a:t>与学习生活的联系</a:t>
            </a:r>
            <a:r>
              <a:rPr lang="zh-CN" altLang="en-US" sz="2197" dirty="0">
                <a:latin typeface="黑体" panose="02010609060101010101" pitchFamily="49" charset="-122"/>
                <a:ea typeface="黑体" panose="02010609060101010101" pitchFamily="49" charset="-122"/>
              </a:rPr>
              <a:t>：</a:t>
            </a:r>
            <a:endParaRPr lang="en-US" altLang="zh-CN" sz="2197" dirty="0">
              <a:latin typeface="黑体" panose="02010609060101010101" pitchFamily="49" charset="-122"/>
              <a:ea typeface="黑体" panose="02010609060101010101" pitchFamily="49" charset="-122"/>
            </a:endParaRPr>
          </a:p>
          <a:p>
            <a:pPr marL="0" indent="0">
              <a:buNone/>
            </a:pPr>
            <a:r>
              <a:rPr lang="zh-CN" altLang="en-US" sz="2197" dirty="0">
                <a:latin typeface="黑体" panose="02010609060101010101" pitchFamily="49" charset="-122"/>
                <a:ea typeface="黑体" panose="02010609060101010101" pitchFamily="49" charset="-122"/>
              </a:rPr>
              <a:t>    同学们在初中语文课本中学过宋濂写的</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送东阳马生序</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，其中最感人的一段是</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当余之从师也，负箧曳展，行深山巨谷中。穷冬烈风，大雪深数尺，足肤皲裂而不知。至舍，四肢僵劲不能动，媵人持汤沃灌，以衾拥覆，久而乃和。寓逆旅，主人日再食，无鲜肥滋味之享。同舍生皆被绮绣，戴朱缨宝饰之帽，腰白玉之环，左佩刀，右备容臭，烨然若神人</a:t>
            </a:r>
            <a:r>
              <a:rPr lang="en-US" altLang="zh-CN" sz="2197" dirty="0">
                <a:latin typeface="黑体" panose="02010609060101010101" pitchFamily="49" charset="-122"/>
                <a:ea typeface="黑体" panose="02010609060101010101" pitchFamily="49" charset="-122"/>
              </a:rPr>
              <a:t>;</a:t>
            </a:r>
            <a:r>
              <a:rPr lang="zh-CN" altLang="en-US" sz="2197" dirty="0">
                <a:latin typeface="黑体" panose="02010609060101010101" pitchFamily="49" charset="-122"/>
                <a:ea typeface="黑体" panose="02010609060101010101" pitchFamily="49" charset="-122"/>
              </a:rPr>
              <a:t>余则温袍敞衣处其间，略无慕艳意，以中有足乐者，不知口体之奉不若人也。”宋濂的文章受了本章的影响。</a:t>
            </a:r>
            <a:endParaRPr lang="en-US" altLang="zh-CN" sz="2197" dirty="0">
              <a:latin typeface="黑体" panose="02010609060101010101" pitchFamily="49" charset="-122"/>
              <a:ea typeface="黑体" panose="02010609060101010101" pitchFamily="49" charset="-122"/>
            </a:endParaRPr>
          </a:p>
          <a:p>
            <a:pPr marL="0" indent="0">
              <a:buNone/>
            </a:pPr>
            <a:endParaRPr lang="zh-CN" altLang="en-US" sz="2930" dirty="0">
              <a:latin typeface="黑体" panose="02010609060101010101" pitchFamily="49" charset="-122"/>
              <a:ea typeface="黑体" panose="02010609060101010101" pitchFamily="49" charset="-122"/>
            </a:endParaRPr>
          </a:p>
        </p:txBody>
      </p:sp>
      <p:sp>
        <p:nvSpPr>
          <p:cNvPr id="2" name="文本框 1">
            <a:extLst>
              <a:ext uri="{FF2B5EF4-FFF2-40B4-BE49-F238E27FC236}">
                <a16:creationId xmlns:a16="http://schemas.microsoft.com/office/drawing/2014/main" id="{C5D56FC1-E879-3D32-204B-9CAACB6A44A3}"/>
              </a:ext>
            </a:extLst>
          </p:cNvPr>
          <p:cNvSpPr txBox="1"/>
          <p:nvPr/>
        </p:nvSpPr>
        <p:spPr>
          <a:xfrm>
            <a:off x="0" y="0"/>
            <a:ext cx="2232248" cy="646331"/>
          </a:xfrm>
          <a:prstGeom prst="rect">
            <a:avLst/>
          </a:prstGeom>
          <a:noFill/>
        </p:spPr>
        <p:txBody>
          <a:bodyPr wrap="square" rtlCol="0">
            <a:spAutoFit/>
          </a:bodyPr>
          <a:lstStyle/>
          <a:p>
            <a:r>
              <a:rPr lang="zh-CN" altLang="en-US" sz="3600" dirty="0">
                <a:solidFill>
                  <a:srgbClr val="0070C0"/>
                </a:solidFill>
                <a:latin typeface="黑体" panose="02010609060101010101" pitchFamily="49" charset="-122"/>
                <a:ea typeface="黑体" panose="02010609060101010101" pitchFamily="49" charset="-122"/>
              </a:rPr>
              <a:t>教案举例：</a:t>
            </a:r>
          </a:p>
        </p:txBody>
      </p:sp>
    </p:spTree>
    <p:extLst>
      <p:ext uri="{BB962C8B-B14F-4D97-AF65-F5344CB8AC3E}">
        <p14:creationId xmlns:p14="http://schemas.microsoft.com/office/powerpoint/2010/main" val="7998079"/>
      </p:ext>
    </p:extLst>
  </p:cSld>
  <p:clrMapOvr>
    <a:masterClrMapping/>
  </p:clrMapOvr>
  <mc:AlternateContent xmlns:mc="http://schemas.openxmlformats.org/markup-compatibility/2006" xmlns:p14="http://schemas.microsoft.com/office/powerpoint/2010/main">
    <mc:Choice Requires="p14">
      <p:transition spd="slow" p14:dur="2000" advTm="149227"/>
    </mc:Choice>
    <mc:Fallback xmlns="">
      <p:transition spd="slow" advTm="149227"/>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6778F9D-6F9A-480B-8B56-495D0C71BC09}"/>
              </a:ext>
            </a:extLst>
          </p:cNvPr>
          <p:cNvSpPr>
            <a:spLocks noGrp="1"/>
          </p:cNvSpPr>
          <p:nvPr>
            <p:ph sz="half" idx="1"/>
          </p:nvPr>
        </p:nvSpPr>
        <p:spPr>
          <a:xfrm>
            <a:off x="0" y="1340768"/>
            <a:ext cx="11161713" cy="5400600"/>
          </a:xfrm>
        </p:spPr>
        <p:txBody>
          <a:bodyPr>
            <a:normAutofit/>
          </a:bodyPr>
          <a:lstStyle/>
          <a:p>
            <a:pPr marL="0" indent="0">
              <a:buNone/>
            </a:pPr>
            <a:endParaRPr lang="en-US" altLang="zh-CN" sz="3200" dirty="0"/>
          </a:p>
          <a:p>
            <a:pPr marL="0" indent="0">
              <a:buNone/>
            </a:pPr>
            <a:r>
              <a:rPr lang="zh-CN" altLang="en-US" sz="3200" dirty="0"/>
              <a:t>（一）问：能否在讲议论文写作时，提供一些学生优秀范文？</a:t>
            </a:r>
            <a:endParaRPr lang="en-US" altLang="zh-CN" sz="3200" dirty="0"/>
          </a:p>
          <a:p>
            <a:pPr marL="0" indent="0">
              <a:buNone/>
            </a:pPr>
            <a:r>
              <a:rPr lang="en-US" altLang="zh-CN" sz="3200" dirty="0"/>
              <a:t>      </a:t>
            </a:r>
          </a:p>
          <a:p>
            <a:pPr marL="0" indent="0">
              <a:buNone/>
            </a:pPr>
            <a:endParaRPr lang="en-US" altLang="zh-CN" sz="3200" dirty="0"/>
          </a:p>
          <a:p>
            <a:pPr marL="0" indent="0">
              <a:buNone/>
            </a:pPr>
            <a:r>
              <a:rPr lang="zh-CN" altLang="en-US" sz="3200" dirty="0"/>
              <a:t>（二）问：能否增加网络进修的次数？因为路程太远</a:t>
            </a:r>
            <a:endParaRPr lang="en-US" altLang="zh-CN" sz="3200" dirty="0"/>
          </a:p>
          <a:p>
            <a:pPr marL="0" indent="0">
              <a:buNone/>
            </a:pPr>
            <a:endParaRPr lang="en-US" altLang="zh-CN" sz="3200" dirty="0"/>
          </a:p>
          <a:p>
            <a:pPr marL="0" indent="0">
              <a:buNone/>
            </a:pPr>
            <a:endParaRPr lang="en-US" altLang="zh-CN" sz="3200" dirty="0"/>
          </a:p>
          <a:p>
            <a:pPr marL="0" indent="0">
              <a:buNone/>
            </a:pPr>
            <a:r>
              <a:rPr lang="zh-CN" altLang="en-US" sz="3200" dirty="0"/>
              <a:t>（三）问：能否多提供研究课或观摩课？</a:t>
            </a:r>
            <a:endParaRPr lang="en-US" altLang="zh-CN" sz="3200" dirty="0"/>
          </a:p>
        </p:txBody>
      </p:sp>
      <p:sp>
        <p:nvSpPr>
          <p:cNvPr id="2" name="文本框 1">
            <a:extLst>
              <a:ext uri="{FF2B5EF4-FFF2-40B4-BE49-F238E27FC236}">
                <a16:creationId xmlns:a16="http://schemas.microsoft.com/office/drawing/2014/main" id="{F5DC40EB-3E8F-6F82-F719-D7A89AE75275}"/>
              </a:ext>
            </a:extLst>
          </p:cNvPr>
          <p:cNvSpPr txBox="1"/>
          <p:nvPr/>
        </p:nvSpPr>
        <p:spPr>
          <a:xfrm>
            <a:off x="901258" y="128826"/>
            <a:ext cx="8568952" cy="707886"/>
          </a:xfrm>
          <a:prstGeom prst="rect">
            <a:avLst/>
          </a:prstGeom>
          <a:noFill/>
        </p:spPr>
        <p:txBody>
          <a:bodyPr wrap="square" rtlCol="0">
            <a:spAutoFit/>
          </a:bodyPr>
          <a:lstStyle/>
          <a:p>
            <a:pPr algn="ctr"/>
            <a:r>
              <a:rPr lang="zh-CN" altLang="en-US" sz="4000" dirty="0">
                <a:solidFill>
                  <a:schemeClr val="bg1"/>
                </a:solidFill>
                <a:latin typeface="黑体" panose="02010609060101010101" pitchFamily="49" charset="-122"/>
                <a:ea typeface="黑体" panose="02010609060101010101" pitchFamily="49" charset="-122"/>
              </a:rPr>
              <a:t>   调研问卷中的三个典型问题：</a:t>
            </a:r>
          </a:p>
        </p:txBody>
      </p:sp>
    </p:spTree>
    <p:extLst>
      <p:ext uri="{BB962C8B-B14F-4D97-AF65-F5344CB8AC3E}">
        <p14:creationId xmlns:p14="http://schemas.microsoft.com/office/powerpoint/2010/main" val="36370631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9172" y="1482713"/>
            <a:ext cx="4055919" cy="1022139"/>
          </a:xfrm>
          <a:prstGeom prst="rect">
            <a:avLst/>
          </a:prstGeom>
          <a:noFill/>
        </p:spPr>
        <p:txBody>
          <a:bodyPr wrap="none" rtlCol="0">
            <a:spAutoFit/>
          </a:bodyPr>
          <a:lstStyle/>
          <a:p>
            <a:r>
              <a:rPr lang="zh-CN" altLang="en-US" sz="6040" b="1" dirty="0">
                <a:solidFill>
                  <a:schemeClr val="bg1"/>
                </a:solidFill>
                <a:latin typeface="方正启体简体" panose="03000509000000000000" pitchFamily="65" charset="-122"/>
                <a:ea typeface="方正启体简体" panose="03000509000000000000" pitchFamily="65" charset="-122"/>
              </a:rPr>
              <a:t>感谢倾听！</a:t>
            </a:r>
          </a:p>
        </p:txBody>
      </p:sp>
      <p:sp>
        <p:nvSpPr>
          <p:cNvPr id="3" name="标题 3"/>
          <p:cNvSpPr txBox="1"/>
          <p:nvPr/>
        </p:nvSpPr>
        <p:spPr>
          <a:xfrm>
            <a:off x="311334" y="4869160"/>
            <a:ext cx="7284702" cy="145030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a:lstStyle>
          <a:p>
            <a:pPr algn="l">
              <a:lnSpc>
                <a:spcPct val="150000"/>
              </a:lnSpc>
            </a:pPr>
            <a:r>
              <a:rPr lang="zh-CN" altLang="en-US" sz="1830" dirty="0"/>
              <a:t>     本视频课程中的部分图片、视频引自有关图书、网络，特向这些图片、视频的制作者和有关图书的出版者和相关网络表示感谢；因多种原因，事先未与作者和出版社取得联系，特向他们表示歉意。</a:t>
            </a:r>
          </a:p>
        </p:txBody>
      </p:sp>
    </p:spTree>
  </p:cSld>
  <p:clrMapOvr>
    <a:masterClrMapping/>
  </p:clrMapOvr>
  <mc:AlternateContent xmlns:mc="http://schemas.openxmlformats.org/markup-compatibility/2006" xmlns:p14="http://schemas.microsoft.com/office/powerpoint/2010/main">
    <mc:Choice Requires="p14">
      <p:transition spd="slow" p14:dur="2000" advTm="18128"/>
    </mc:Choice>
    <mc:Fallback xmlns="">
      <p:transition spd="slow" advTm="181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（二）学习方式</a:t>
            </a:r>
          </a:p>
        </p:txBody>
      </p:sp>
      <p:sp>
        <p:nvSpPr>
          <p:cNvPr id="4" name="文本框 3">
            <a:extLst>
              <a:ext uri="{FF2B5EF4-FFF2-40B4-BE49-F238E27FC236}">
                <a16:creationId xmlns:a16="http://schemas.microsoft.com/office/drawing/2014/main" id="{9B4E4857-3D2F-FAB5-C9AA-B2DD8188D73A}"/>
              </a:ext>
            </a:extLst>
          </p:cNvPr>
          <p:cNvSpPr txBox="1"/>
          <p:nvPr/>
        </p:nvSpPr>
        <p:spPr>
          <a:xfrm>
            <a:off x="36239" y="1412776"/>
            <a:ext cx="11125473" cy="5509200"/>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7.</a:t>
            </a:r>
            <a:r>
              <a:rPr lang="zh-CN" altLang="en-US" sz="3200" dirty="0">
                <a:latin typeface="黑体" panose="02010609060101010101" pitchFamily="49" charset="-122"/>
                <a:ea typeface="黑体" panose="02010609060101010101" pitchFamily="49" charset="-122"/>
              </a:rPr>
              <a:t>专题学习的方式：</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高二（下）区里提供</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论语</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专题学习的录屏课件</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8.</a:t>
            </a:r>
            <a:r>
              <a:rPr lang="zh-CN" altLang="en-US" sz="3200" dirty="0">
                <a:latin typeface="黑体" panose="02010609060101010101" pitchFamily="49" charset="-122"/>
                <a:ea typeface="黑体" panose="02010609060101010101" pitchFamily="49" charset="-122"/>
              </a:rPr>
              <a:t>建议大家课上学习时，只需讲</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重点条目即可，不必每条都讲</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重点与否的标准，各校可依据</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实际学情而定，非重点的条目</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可让学生以作业形式完成学案</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endParaRPr lang="zh-CN" altLang="en-US" sz="3200" dirty="0">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CA7C8E4E-E1B7-1D40-8B96-CD8257389EDF}"/>
              </a:ext>
            </a:extLst>
          </p:cNvPr>
          <p:cNvPicPr>
            <a:picLocks noChangeAspect="1"/>
          </p:cNvPicPr>
          <p:nvPr/>
        </p:nvPicPr>
        <p:blipFill>
          <a:blip r:embed="rId3"/>
          <a:stretch>
            <a:fillRect/>
          </a:stretch>
        </p:blipFill>
        <p:spPr>
          <a:xfrm>
            <a:off x="5868888" y="2636912"/>
            <a:ext cx="5292825" cy="4056258"/>
          </a:xfrm>
          <a:prstGeom prst="rect">
            <a:avLst/>
          </a:prstGeom>
        </p:spPr>
      </p:pic>
    </p:spTree>
    <p:extLst>
      <p:ext uri="{BB962C8B-B14F-4D97-AF65-F5344CB8AC3E}">
        <p14:creationId xmlns:p14="http://schemas.microsoft.com/office/powerpoint/2010/main" val="424179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down)">
                                      <p:cBhvr>
                                        <p:cTn id="20" dur="500"/>
                                        <p:tgtEl>
                                          <p:spTgt spid="4">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00"/>
                                        <p:tgtEl>
                                          <p:spTgt spid="4">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down)">
                                      <p:cBhvr>
                                        <p:cTn id="26" dur="500"/>
                                        <p:tgtEl>
                                          <p:spTgt spid="4">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down)">
                                      <p:cBhvr>
                                        <p:cTn id="29" dur="500"/>
                                        <p:tgtEl>
                                          <p:spTgt spid="4">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圆角矩形 3"/>
          <p:cNvSpPr/>
          <p:nvPr/>
        </p:nvSpPr>
        <p:spPr>
          <a:xfrm>
            <a:off x="0" y="1459062"/>
            <a:ext cx="610618"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0" name="组合 19"/>
          <p:cNvGrpSpPr/>
          <p:nvPr/>
        </p:nvGrpSpPr>
        <p:grpSpPr>
          <a:xfrm>
            <a:off x="4597787" y="1315078"/>
            <a:ext cx="5132084" cy="2210914"/>
            <a:chOff x="3647100" y="1814498"/>
            <a:chExt cx="7030004" cy="2414993"/>
          </a:xfrm>
        </p:grpSpPr>
        <p:sp>
          <p:nvSpPr>
            <p:cNvPr id="6" name="矩形 5"/>
            <p:cNvSpPr/>
            <p:nvPr/>
          </p:nvSpPr>
          <p:spPr>
            <a:xfrm>
              <a:off x="3647100" y="1814499"/>
              <a:ext cx="936001" cy="6550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125"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一</a:t>
              </a:r>
            </a:p>
          </p:txBody>
        </p:sp>
        <p:sp>
          <p:nvSpPr>
            <p:cNvPr id="7" name="矩形 6"/>
            <p:cNvSpPr/>
            <p:nvPr/>
          </p:nvSpPr>
          <p:spPr>
            <a:xfrm>
              <a:off x="4683474" y="1814498"/>
              <a:ext cx="5983635" cy="6550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名著阅读</a:t>
              </a:r>
              <a:r>
                <a:rPr lang="zh-CN" altLang="en-US" sz="3200" dirty="0">
                  <a:solidFill>
                    <a:srgbClr val="FFFF00"/>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（详） </a:t>
              </a:r>
            </a:p>
          </p:txBody>
        </p:sp>
        <p:sp>
          <p:nvSpPr>
            <p:cNvPr id="9" name="矩形 8"/>
            <p:cNvSpPr/>
            <p:nvPr/>
          </p:nvSpPr>
          <p:spPr>
            <a:xfrm>
              <a:off x="3647100" y="2694479"/>
              <a:ext cx="936001"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125"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二</a:t>
              </a:r>
            </a:p>
          </p:txBody>
        </p:sp>
        <p:sp>
          <p:nvSpPr>
            <p:cNvPr id="10" name="矩形 9"/>
            <p:cNvSpPr/>
            <p:nvPr/>
          </p:nvSpPr>
          <p:spPr>
            <a:xfrm>
              <a:off x="4683474" y="2694479"/>
              <a:ext cx="5983635"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教材整合</a:t>
              </a:r>
              <a:r>
                <a:rPr lang="zh-CN" altLang="en-US" sz="3200" dirty="0">
                  <a:solidFill>
                    <a:srgbClr val="FFFF00"/>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（详） </a:t>
              </a:r>
            </a:p>
          </p:txBody>
        </p:sp>
        <p:sp>
          <p:nvSpPr>
            <p:cNvPr id="12" name="矩形 11"/>
            <p:cNvSpPr/>
            <p:nvPr/>
          </p:nvSpPr>
          <p:spPr>
            <a:xfrm>
              <a:off x="3647100" y="3574459"/>
              <a:ext cx="936001" cy="655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125"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三</a:t>
              </a:r>
            </a:p>
          </p:txBody>
        </p:sp>
        <p:sp>
          <p:nvSpPr>
            <p:cNvPr id="13" name="矩形 12"/>
            <p:cNvSpPr/>
            <p:nvPr/>
          </p:nvSpPr>
          <p:spPr>
            <a:xfrm>
              <a:off x="4693469" y="3574458"/>
              <a:ext cx="5983635" cy="6550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写作序列</a:t>
              </a:r>
              <a:r>
                <a:rPr lang="zh-CN" altLang="en-US" sz="3200" dirty="0">
                  <a:solidFill>
                    <a:srgbClr val="FFFF00"/>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（详） </a:t>
              </a:r>
            </a:p>
          </p:txBody>
        </p:sp>
      </p:grpSp>
      <p:sp>
        <p:nvSpPr>
          <p:cNvPr id="17" name="Freeform 5"/>
          <p:cNvSpPr/>
          <p:nvPr/>
        </p:nvSpPr>
        <p:spPr bwMode="auto">
          <a:xfrm>
            <a:off x="1084976" y="1875091"/>
            <a:ext cx="2966533" cy="26746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endParaRPr lang="zh-CN" altLang="en-US" sz="165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TextBox 78"/>
          <p:cNvSpPr txBox="1"/>
          <p:nvPr/>
        </p:nvSpPr>
        <p:spPr>
          <a:xfrm>
            <a:off x="1908448" y="3593883"/>
            <a:ext cx="1449279" cy="543226"/>
          </a:xfrm>
          <a:prstGeom prst="rect">
            <a:avLst/>
          </a:prstGeom>
          <a:noFill/>
        </p:spPr>
        <p:txBody>
          <a:bodyPr wrap="square" rtlCol="0">
            <a:spAutoFit/>
          </a:bodyPr>
          <a:lstStyle/>
          <a:p>
            <a:r>
              <a:rPr lang="en-US" altLang="zh-CN" sz="293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 focus</a:t>
            </a:r>
            <a:endParaRPr lang="zh-CN" altLang="en-US" sz="293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TextBox 79"/>
          <p:cNvSpPr txBox="1"/>
          <p:nvPr/>
        </p:nvSpPr>
        <p:spPr>
          <a:xfrm>
            <a:off x="1347396" y="2756551"/>
            <a:ext cx="2441694" cy="769441"/>
          </a:xfrm>
          <a:prstGeom prst="rect">
            <a:avLst/>
          </a:prstGeom>
          <a:noFill/>
        </p:spPr>
        <p:txBody>
          <a:bodyPr wrap="none" rtlCol="0">
            <a:spAutoFit/>
          </a:bodyPr>
          <a:lstStyle/>
          <a:p>
            <a:pPr algn="ctr"/>
            <a:r>
              <a:rPr lang="zh-CN" altLang="en-US" sz="440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问题聚焦</a:t>
            </a:r>
          </a:p>
        </p:txBody>
      </p:sp>
      <p:sp>
        <p:nvSpPr>
          <p:cNvPr id="2" name="矩形 1">
            <a:extLst>
              <a:ext uri="{FF2B5EF4-FFF2-40B4-BE49-F238E27FC236}">
                <a16:creationId xmlns:a16="http://schemas.microsoft.com/office/drawing/2014/main" id="{82A2C838-365E-7933-02FA-FF11C129F762}"/>
              </a:ext>
            </a:extLst>
          </p:cNvPr>
          <p:cNvSpPr/>
          <p:nvPr/>
        </p:nvSpPr>
        <p:spPr>
          <a:xfrm>
            <a:off x="4597786" y="3731930"/>
            <a:ext cx="683305" cy="5996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125"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四</a:t>
            </a:r>
          </a:p>
        </p:txBody>
      </p:sp>
      <p:sp>
        <p:nvSpPr>
          <p:cNvPr id="3" name="矩形 2">
            <a:extLst>
              <a:ext uri="{FF2B5EF4-FFF2-40B4-BE49-F238E27FC236}">
                <a16:creationId xmlns:a16="http://schemas.microsoft.com/office/drawing/2014/main" id="{43288237-C16E-2273-E5AA-04E8A9080F0B}"/>
              </a:ext>
            </a:extLst>
          </p:cNvPr>
          <p:cNvSpPr/>
          <p:nvPr/>
        </p:nvSpPr>
        <p:spPr>
          <a:xfrm>
            <a:off x="5361663" y="3745094"/>
            <a:ext cx="4368208" cy="5996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考试建议</a:t>
            </a:r>
            <a:r>
              <a:rPr lang="zh-CN" altLang="en-US" sz="3200" dirty="0">
                <a:solidFill>
                  <a:srgbClr val="FFFF00"/>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（略）</a:t>
            </a: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 </a:t>
            </a:r>
          </a:p>
        </p:txBody>
      </p:sp>
      <p:sp>
        <p:nvSpPr>
          <p:cNvPr id="5" name="矩形 4">
            <a:extLst>
              <a:ext uri="{FF2B5EF4-FFF2-40B4-BE49-F238E27FC236}">
                <a16:creationId xmlns:a16="http://schemas.microsoft.com/office/drawing/2014/main" id="{AA2AC355-D7A3-8A21-3A7A-3413C8018EB8}"/>
              </a:ext>
            </a:extLst>
          </p:cNvPr>
          <p:cNvSpPr/>
          <p:nvPr/>
        </p:nvSpPr>
        <p:spPr>
          <a:xfrm>
            <a:off x="4597786" y="4549759"/>
            <a:ext cx="683305" cy="5996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125"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五</a:t>
            </a:r>
          </a:p>
        </p:txBody>
      </p:sp>
      <p:sp>
        <p:nvSpPr>
          <p:cNvPr id="8" name="矩形 7">
            <a:extLst>
              <a:ext uri="{FF2B5EF4-FFF2-40B4-BE49-F238E27FC236}">
                <a16:creationId xmlns:a16="http://schemas.microsoft.com/office/drawing/2014/main" id="{1619DA90-B4D3-2D21-6FAA-5B0FED8F93BE}"/>
              </a:ext>
            </a:extLst>
          </p:cNvPr>
          <p:cNvSpPr/>
          <p:nvPr/>
        </p:nvSpPr>
        <p:spPr>
          <a:xfrm>
            <a:off x="5361663" y="4563875"/>
            <a:ext cx="4368208" cy="5996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调研释疑</a:t>
            </a:r>
            <a:r>
              <a:rPr lang="zh-CN" altLang="en-US" sz="3200" dirty="0">
                <a:solidFill>
                  <a:srgbClr val="FFFF00"/>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（略）</a:t>
            </a: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 calcmode="lin" valueType="num">
                                      <p:cBhvr>
                                        <p:cTn id="14" dur="750" fill="hold"/>
                                        <p:tgtEl>
                                          <p:spTgt spid="17"/>
                                        </p:tgtEl>
                                        <p:attrNameLst>
                                          <p:attrName>style.rotation</p:attrName>
                                        </p:attrNameLst>
                                      </p:cBhvr>
                                      <p:tavLst>
                                        <p:tav tm="0">
                                          <p:val>
                                            <p:fltVal val="90"/>
                                          </p:val>
                                        </p:tav>
                                        <p:tav tm="100000">
                                          <p:val>
                                            <p:fltVal val="0"/>
                                          </p:val>
                                        </p:tav>
                                      </p:tavLst>
                                    </p:anim>
                                    <p:animEffect transition="in" filter="fade">
                                      <p:cBhvr>
                                        <p:cTn id="15" dur="750"/>
                                        <p:tgtEl>
                                          <p:spTgt spid="17"/>
                                        </p:tgtEl>
                                      </p:cBhvr>
                                    </p:animEffect>
                                  </p:childTnLst>
                                </p:cTn>
                              </p:par>
                            </p:childTnLst>
                          </p:cTn>
                        </p:par>
                        <p:par>
                          <p:cTn id="16" fill="hold">
                            <p:stCondLst>
                              <p:cond delay="12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1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500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p:bldP spid="19" grpId="0"/>
      <p:bldP spid="2" grpId="0" animBg="1"/>
      <p:bldP spid="3" grpId="0" animBg="1"/>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（三）学习资源</a:t>
            </a:r>
          </a:p>
        </p:txBody>
      </p:sp>
      <p:sp>
        <p:nvSpPr>
          <p:cNvPr id="4" name="文本框 3">
            <a:extLst>
              <a:ext uri="{FF2B5EF4-FFF2-40B4-BE49-F238E27FC236}">
                <a16:creationId xmlns:a16="http://schemas.microsoft.com/office/drawing/2014/main" id="{63DD898F-86B0-6442-D23F-37796CA3CAE6}"/>
              </a:ext>
            </a:extLst>
          </p:cNvPr>
          <p:cNvSpPr txBox="1"/>
          <p:nvPr/>
        </p:nvSpPr>
        <p:spPr>
          <a:xfrm>
            <a:off x="0" y="1340768"/>
            <a:ext cx="11469625" cy="64325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建议、参考：</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1</a:t>
            </a: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孔子的故事</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（李长之著）</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2</a:t>
            </a: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论语译注</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（杨伯俊著）</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3</a:t>
            </a: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中华文化基础教育</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（中华书局）</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4</a:t>
            </a:r>
            <a:r>
              <a:rPr lang="zh-CN" altLang="en-US" sz="3200" dirty="0">
                <a:solidFill>
                  <a:prstClr val="black"/>
                </a:solidFill>
                <a:latin typeface="黑体" panose="02010609060101010101" pitchFamily="49" charset="-122"/>
                <a:ea typeface="黑体" panose="02010609060101010101" pitchFamily="49" charset="-122"/>
              </a:rPr>
              <a:t>）</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论语</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中学生版</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（程翔著）</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234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circle(in)">
                                      <p:cBhvr>
                                        <p:cTn id="2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（三）教研安排</a:t>
            </a:r>
          </a:p>
        </p:txBody>
      </p:sp>
      <p:sp>
        <p:nvSpPr>
          <p:cNvPr id="4" name="文本框 3">
            <a:extLst>
              <a:ext uri="{FF2B5EF4-FFF2-40B4-BE49-F238E27FC236}">
                <a16:creationId xmlns:a16="http://schemas.microsoft.com/office/drawing/2014/main" id="{63DD898F-86B0-6442-D23F-37796CA3CAE6}"/>
              </a:ext>
            </a:extLst>
          </p:cNvPr>
          <p:cNvSpPr txBox="1"/>
          <p:nvPr/>
        </p:nvSpPr>
        <p:spPr>
          <a:xfrm>
            <a:off x="0" y="1340768"/>
            <a:ext cx="11469625"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建议、参考：</a:t>
            </a: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1</a:t>
            </a: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lang="zh-CN" altLang="en-US" sz="3200" dirty="0">
                <a:solidFill>
                  <a:prstClr val="black"/>
                </a:solidFill>
                <a:latin typeface="黑体" panose="02010609060101010101" pitchFamily="49" charset="-122"/>
                <a:ea typeface="黑体" panose="02010609060101010101" pitchFamily="49" charset="-122"/>
              </a:rPr>
              <a:t>专家引领：</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天下气象：孔子的教育思想与仁爱精神</a:t>
            </a:r>
            <a:r>
              <a:rPr lang="en-US" altLang="zh-CN" sz="3200" dirty="0">
                <a:solidFill>
                  <a:prstClr val="black"/>
                </a:solidFill>
                <a:latin typeface="黑体" panose="02010609060101010101" pitchFamily="49" charset="-122"/>
                <a:ea typeface="黑体" panose="02010609060101010101" pitchFamily="49" charset="-122"/>
              </a:rPr>
              <a:t>》</a:t>
            </a: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2</a:t>
            </a: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）教师讲座：</a:t>
            </a: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论语</a:t>
            </a: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lang="zh-CN" altLang="en-US" sz="3200" dirty="0">
                <a:solidFill>
                  <a:prstClr val="black"/>
                </a:solidFill>
                <a:latin typeface="黑体" panose="02010609060101010101" pitchFamily="49" charset="-122"/>
                <a:ea typeface="黑体" panose="02010609060101010101" pitchFamily="49" charset="-122"/>
              </a:rPr>
              <a:t>学习任务设计</a:t>
            </a: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3</a:t>
            </a: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lang="zh-CN" altLang="en-US" sz="3200" dirty="0">
                <a:solidFill>
                  <a:prstClr val="black"/>
                </a:solidFill>
                <a:latin typeface="黑体" panose="02010609060101010101" pitchFamily="49" charset="-122"/>
                <a:ea typeface="黑体" panose="02010609060101010101" pitchFamily="49" charset="-122"/>
              </a:rPr>
              <a:t>研究课：高二（下）进行</a:t>
            </a: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59491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lang="zh-CN" altLang="en-US" sz="4000" b="1" dirty="0">
                <a:solidFill>
                  <a:prstClr val="white"/>
                </a:solidFill>
                <a:latin typeface="黑体" panose="02010609060101010101" pitchFamily="49" charset="-122"/>
                <a:ea typeface="黑体" panose="02010609060101010101" pitchFamily="49" charset="-122"/>
              </a:rPr>
              <a:t>红楼梦</a:t>
            </a: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（略）</a:t>
            </a:r>
          </a:p>
        </p:txBody>
      </p:sp>
      <p:sp>
        <p:nvSpPr>
          <p:cNvPr id="4" name="文本框 3">
            <a:extLst>
              <a:ext uri="{FF2B5EF4-FFF2-40B4-BE49-F238E27FC236}">
                <a16:creationId xmlns:a16="http://schemas.microsoft.com/office/drawing/2014/main" id="{3EC00BAA-4B31-077C-6753-D7AE8506FE74}"/>
              </a:ext>
            </a:extLst>
          </p:cNvPr>
          <p:cNvSpPr txBox="1"/>
          <p:nvPr/>
        </p:nvSpPr>
        <p:spPr>
          <a:xfrm>
            <a:off x="2268488" y="2276872"/>
            <a:ext cx="835292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（一）学习时间</a:t>
            </a:r>
            <a:endParaRPr kumimoji="0" lang="en-US" altLang="zh-CN"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（二）学习方式</a:t>
            </a:r>
            <a:endParaRPr kumimoji="0" lang="en-US" altLang="zh-CN"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787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（一）学习时间</a:t>
            </a:r>
          </a:p>
        </p:txBody>
      </p:sp>
      <p:pic>
        <p:nvPicPr>
          <p:cNvPr id="6" name="图片 5">
            <a:extLst>
              <a:ext uri="{FF2B5EF4-FFF2-40B4-BE49-F238E27FC236}">
                <a16:creationId xmlns:a16="http://schemas.microsoft.com/office/drawing/2014/main" id="{BB819B6C-B9F1-2008-1356-A032138CA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308339"/>
            <a:ext cx="5508850" cy="5328592"/>
          </a:xfrm>
          <a:prstGeom prst="rect">
            <a:avLst/>
          </a:prstGeom>
        </p:spPr>
      </p:pic>
      <p:sp>
        <p:nvSpPr>
          <p:cNvPr id="7" name="文本框 6">
            <a:extLst>
              <a:ext uri="{FF2B5EF4-FFF2-40B4-BE49-F238E27FC236}">
                <a16:creationId xmlns:a16="http://schemas.microsoft.com/office/drawing/2014/main" id="{B18E56C5-7BF3-59E1-4CE4-64D7D2AD3D30}"/>
              </a:ext>
            </a:extLst>
          </p:cNvPr>
          <p:cNvSpPr txBox="1"/>
          <p:nvPr/>
        </p:nvSpPr>
        <p:spPr>
          <a:xfrm>
            <a:off x="5508848" y="1412776"/>
            <a:ext cx="6156919" cy="3970318"/>
          </a:xfrm>
          <a:prstGeom prst="rect">
            <a:avLst/>
          </a:prstGeom>
          <a:noFill/>
        </p:spPr>
        <p:txBody>
          <a:bodyPr wrap="square" rtlCol="0">
            <a:spAutoFit/>
          </a:bodyPr>
          <a:lstStyle/>
          <a:p>
            <a:r>
              <a:rPr lang="zh-CN" altLang="en-US" sz="3600" dirty="0">
                <a:highlight>
                  <a:srgbClr val="FFFF00"/>
                </a:highlight>
                <a:latin typeface="黑体" panose="02010609060101010101" pitchFamily="49" charset="-122"/>
                <a:ea typeface="黑体" panose="02010609060101010101" pitchFamily="49" charset="-122"/>
              </a:rPr>
              <a:t>建议</a:t>
            </a:r>
            <a:r>
              <a:rPr lang="zh-CN" altLang="en-US" sz="3600" dirty="0">
                <a:latin typeface="黑体" panose="02010609060101010101" pitchFamily="49" charset="-122"/>
                <a:ea typeface="黑体" panose="02010609060101010101" pitchFamily="49" charset="-122"/>
              </a:rPr>
              <a:t>：</a:t>
            </a:r>
            <a:endParaRPr lang="en-US" altLang="zh-CN" sz="3600" dirty="0">
              <a:latin typeface="黑体" panose="02010609060101010101" pitchFamily="49" charset="-122"/>
              <a:ea typeface="黑体" panose="02010609060101010101" pitchFamily="49" charset="-122"/>
            </a:endParaRPr>
          </a:p>
          <a:p>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1.</a:t>
            </a:r>
            <a:r>
              <a:rPr lang="zh-CN" altLang="en-US" sz="3600" dirty="0">
                <a:latin typeface="黑体" panose="02010609060101010101" pitchFamily="49" charset="-122"/>
                <a:ea typeface="黑体" panose="02010609060101010101" pitchFamily="49" charset="-122"/>
              </a:rPr>
              <a:t>每周找出半节课</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3600" dirty="0">
                <a:solidFill>
                  <a:srgbClr val="0070C0"/>
                </a:solidFill>
                <a:latin typeface="隶书" panose="02010509060101010101" pitchFamily="49" charset="-122"/>
                <a:ea typeface="隶书" panose="02010509060101010101" pitchFamily="49" charset="-122"/>
              </a:rPr>
              <a:t>或</a:t>
            </a:r>
            <a:endParaRPr lang="en-US" altLang="zh-CN" sz="3600" dirty="0">
              <a:solidFill>
                <a:srgbClr val="0070C0"/>
              </a:solidFill>
              <a:latin typeface="隶书" panose="02010509060101010101" pitchFamily="49" charset="-122"/>
              <a:ea typeface="隶书" panose="02010509060101010101" pitchFamily="49" charset="-122"/>
            </a:endParaRPr>
          </a:p>
          <a:p>
            <a:r>
              <a:rPr lang="en-US" altLang="zh-CN" sz="3600" dirty="0">
                <a:latin typeface="黑体" panose="02010609060101010101" pitchFamily="49" charset="-122"/>
                <a:ea typeface="黑体" panose="02010609060101010101" pitchFamily="49" charset="-122"/>
              </a:rPr>
              <a:t>     2.  </a:t>
            </a:r>
            <a:r>
              <a:rPr lang="zh-CN" altLang="en-US" sz="3600" dirty="0">
                <a:latin typeface="黑体" panose="02010609060101010101" pitchFamily="49" charset="-122"/>
                <a:ea typeface="黑体" panose="02010609060101010101" pitchFamily="49" charset="-122"/>
              </a:rPr>
              <a:t>早读时间</a:t>
            </a:r>
            <a:endParaRPr lang="en-US" altLang="zh-CN" sz="3600" dirty="0">
              <a:latin typeface="黑体" panose="02010609060101010101" pitchFamily="49" charset="-122"/>
              <a:ea typeface="黑体" panose="02010609060101010101" pitchFamily="49" charset="-122"/>
            </a:endParaRPr>
          </a:p>
          <a:p>
            <a:r>
              <a:rPr lang="zh-CN" altLang="en-US" sz="3600" dirty="0">
                <a:solidFill>
                  <a:srgbClr val="0070C0"/>
                </a:solidFill>
                <a:latin typeface="隶书" panose="02010509060101010101" pitchFamily="49" charset="-122"/>
                <a:ea typeface="隶书" panose="02010509060101010101" pitchFamily="49" charset="-122"/>
              </a:rPr>
              <a:t>            或</a:t>
            </a:r>
            <a:endParaRPr lang="en-US" altLang="zh-CN" sz="3600" dirty="0">
              <a:solidFill>
                <a:srgbClr val="0070C0"/>
              </a:solidFill>
              <a:latin typeface="隶书" panose="02010509060101010101" pitchFamily="49" charset="-122"/>
              <a:ea typeface="隶书" panose="02010509060101010101" pitchFamily="49" charset="-122"/>
            </a:endParaRPr>
          </a:p>
          <a:p>
            <a:r>
              <a:rPr lang="en-US" altLang="zh-CN" sz="3600" dirty="0">
                <a:latin typeface="黑体" panose="02010609060101010101" pitchFamily="49" charset="-122"/>
                <a:ea typeface="黑体" panose="02010609060101010101" pitchFamily="49" charset="-122"/>
              </a:rPr>
              <a:t>     3.  </a:t>
            </a:r>
            <a:r>
              <a:rPr lang="zh-CN" altLang="en-US" sz="3600" dirty="0">
                <a:latin typeface="黑体" panose="02010609060101010101" pitchFamily="49" charset="-122"/>
                <a:ea typeface="黑体" panose="02010609060101010101" pitchFamily="49" charset="-122"/>
              </a:rPr>
              <a:t>作业时间</a:t>
            </a:r>
          </a:p>
        </p:txBody>
      </p:sp>
    </p:spTree>
    <p:extLst>
      <p:ext uri="{BB962C8B-B14F-4D97-AF65-F5344CB8AC3E}">
        <p14:creationId xmlns:p14="http://schemas.microsoft.com/office/powerpoint/2010/main" val="59228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区里提供</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红楼梦</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录屏课件（</a:t>
            </a:r>
            <a:r>
              <a:rPr lang="zh-CN" altLang="en-US" sz="3200" dirty="0">
                <a:solidFill>
                  <a:srgbClr val="FF0000"/>
                </a:solidFill>
                <a:latin typeface="黑体" panose="02010609060101010101" pitchFamily="49" charset="-122"/>
                <a:ea typeface="黑体" panose="02010609060101010101" pitchFamily="49" charset="-122"/>
              </a:rPr>
              <a:t>共</a:t>
            </a:r>
            <a:r>
              <a:rPr lang="en-US" altLang="zh-CN" sz="3200" dirty="0">
                <a:solidFill>
                  <a:srgbClr val="FF0000"/>
                </a:solidFill>
                <a:latin typeface="黑体" panose="02010609060101010101" pitchFamily="49" charset="-122"/>
                <a:ea typeface="黑体" panose="02010609060101010101" pitchFamily="49" charset="-122"/>
              </a:rPr>
              <a:t>7</a:t>
            </a:r>
            <a:r>
              <a:rPr lang="zh-CN" altLang="en-US" sz="3200" dirty="0">
                <a:solidFill>
                  <a:srgbClr val="FF0000"/>
                </a:solidFill>
                <a:latin typeface="黑体" panose="02010609060101010101" pitchFamily="49" charset="-122"/>
                <a:ea typeface="黑体" panose="02010609060101010101" pitchFamily="49" charset="-122"/>
              </a:rPr>
              <a:t>个，每个不超过</a:t>
            </a:r>
            <a:r>
              <a:rPr lang="en-US" altLang="zh-CN" sz="3200" dirty="0">
                <a:solidFill>
                  <a:srgbClr val="FF0000"/>
                </a:solidFill>
                <a:latin typeface="黑体" panose="02010609060101010101" pitchFamily="49" charset="-122"/>
                <a:ea typeface="黑体" panose="02010609060101010101" pitchFamily="49" charset="-122"/>
              </a:rPr>
              <a:t>20</a:t>
            </a:r>
            <a:r>
              <a:rPr lang="zh-CN" altLang="en-US" sz="3200" dirty="0">
                <a:solidFill>
                  <a:srgbClr val="FF0000"/>
                </a:solidFill>
                <a:latin typeface="黑体" panose="02010609060101010101" pitchFamily="49" charset="-122"/>
                <a:ea typeface="黑体" panose="02010609060101010101" pitchFamily="49" charset="-122"/>
              </a:rPr>
              <a:t>分钟</a:t>
            </a:r>
            <a:r>
              <a:rPr lang="zh-CN" altLang="en-US" sz="3200" dirty="0">
                <a:solidFill>
                  <a:prstClr val="black"/>
                </a:solidFill>
                <a:latin typeface="黑体" panose="02010609060101010101" pitchFamily="49" charset="-122"/>
                <a:ea typeface="黑体" panose="02010609060101010101" pitchFamily="49" charset="-122"/>
              </a:rPr>
              <a:t>）：</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0070C0"/>
                </a:solidFill>
                <a:latin typeface="黑体" panose="02010609060101010101" pitchFamily="49" charset="-122"/>
                <a:ea typeface="黑体" panose="02010609060101010101" pitchFamily="49" charset="-122"/>
              </a:rPr>
              <a:t>1.</a:t>
            </a:r>
            <a:r>
              <a:rPr lang="zh-CN" altLang="en-US" sz="3200" dirty="0">
                <a:solidFill>
                  <a:srgbClr val="0070C0"/>
                </a:solidFill>
                <a:latin typeface="黑体" panose="02010609060101010101" pitchFamily="49" charset="-122"/>
                <a:ea typeface="黑体" panose="02010609060101010101" pitchFamily="49" charset="-122"/>
              </a:rPr>
              <a:t>后</a:t>
            </a:r>
            <a:r>
              <a:rPr lang="en-US" altLang="zh-CN" sz="3200" dirty="0">
                <a:solidFill>
                  <a:srgbClr val="0070C0"/>
                </a:solidFill>
                <a:latin typeface="黑体" panose="02010609060101010101" pitchFamily="49" charset="-122"/>
                <a:ea typeface="黑体" panose="02010609060101010101" pitchFamily="49" charset="-122"/>
              </a:rPr>
              <a:t>40</a:t>
            </a:r>
            <a:r>
              <a:rPr lang="zh-CN" altLang="en-US" sz="3200" dirty="0">
                <a:solidFill>
                  <a:srgbClr val="0070C0"/>
                </a:solidFill>
                <a:latin typeface="黑体" panose="02010609060101010101" pitchFamily="49" charset="-122"/>
                <a:ea typeface="黑体" panose="02010609060101010101" pitchFamily="49" charset="-122"/>
              </a:rPr>
              <a:t>回情节梳理（</a:t>
            </a:r>
            <a:r>
              <a:rPr lang="en-US" altLang="zh-CN" sz="3200" dirty="0">
                <a:solidFill>
                  <a:srgbClr val="0070C0"/>
                </a:solidFill>
                <a:latin typeface="黑体" panose="02010609060101010101" pitchFamily="49" charset="-122"/>
                <a:ea typeface="黑体" panose="02010609060101010101" pitchFamily="49" charset="-122"/>
              </a:rPr>
              <a:t>2</a:t>
            </a:r>
            <a:r>
              <a:rPr lang="zh-CN" altLang="en-US" sz="3200" dirty="0">
                <a:solidFill>
                  <a:srgbClr val="0070C0"/>
                </a:solidFill>
                <a:latin typeface="黑体" panose="02010609060101010101" pitchFamily="49" charset="-122"/>
                <a:ea typeface="黑体" panose="02010609060101010101" pitchFamily="49" charset="-122"/>
              </a:rPr>
              <a:t>个）</a:t>
            </a:r>
            <a:endParaRPr lang="en-US" altLang="zh-CN" sz="32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p>
        </p:txBody>
      </p:sp>
      <p:sp>
        <p:nvSpPr>
          <p:cNvPr id="6" name="文本框 5">
            <a:extLst>
              <a:ext uri="{FF2B5EF4-FFF2-40B4-BE49-F238E27FC236}">
                <a16:creationId xmlns:a16="http://schemas.microsoft.com/office/drawing/2014/main" id="{06915065-5636-72D0-203D-DECAD87045C3}"/>
              </a:ext>
            </a:extLst>
          </p:cNvPr>
          <p:cNvSpPr txBox="1"/>
          <p:nvPr/>
        </p:nvSpPr>
        <p:spPr>
          <a:xfrm>
            <a:off x="5076800" y="2416532"/>
            <a:ext cx="5688632" cy="3046988"/>
          </a:xfrm>
          <a:prstGeom prst="rect">
            <a:avLst/>
          </a:prstGeom>
          <a:noFill/>
        </p:spPr>
        <p:txBody>
          <a:bodyPr wrap="square" rtlCol="0">
            <a:spAutoFit/>
          </a:bodyPr>
          <a:lstStyle/>
          <a:p>
            <a:r>
              <a:rPr lang="zh-CN" altLang="en-US" sz="3200" b="1" dirty="0">
                <a:highlight>
                  <a:srgbClr val="FFFF00"/>
                </a:highlight>
                <a:latin typeface="黑体" panose="02010609060101010101" pitchFamily="49" charset="-122"/>
                <a:ea typeface="黑体" panose="02010609060101010101" pitchFamily="49" charset="-122"/>
              </a:rPr>
              <a:t>建议</a:t>
            </a:r>
            <a:r>
              <a:rPr lang="zh-CN" altLang="en-US" sz="3200" dirty="0">
                <a:latin typeface="黑体" panose="02010609060101010101" pitchFamily="49" charset="-122"/>
                <a:ea typeface="黑体" panose="02010609060101010101" pitchFamily="49" charset="-122"/>
              </a:rPr>
              <a:t>：</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未讲完前</a:t>
            </a:r>
            <a:r>
              <a:rPr lang="en-US" altLang="zh-CN" sz="3200" b="1" dirty="0">
                <a:latin typeface="黑体" panose="02010609060101010101" pitchFamily="49" charset="-122"/>
                <a:ea typeface="黑体" panose="02010609060101010101" pitchFamily="49" charset="-122"/>
              </a:rPr>
              <a:t>80</a:t>
            </a:r>
            <a:r>
              <a:rPr lang="zh-CN" altLang="en-US" sz="3200" b="1" dirty="0">
                <a:latin typeface="黑体" panose="02010609060101010101" pitchFamily="49" charset="-122"/>
                <a:ea typeface="黑体" panose="02010609060101010101" pitchFamily="49" charset="-122"/>
              </a:rPr>
              <a:t>回情节的老师，可依照上学期区里提供的梳理情节的方法或后</a:t>
            </a:r>
            <a:r>
              <a:rPr lang="en-US" altLang="zh-CN" sz="3200" b="1" dirty="0">
                <a:latin typeface="黑体" panose="02010609060101010101" pitchFamily="49" charset="-122"/>
                <a:ea typeface="黑体" panose="02010609060101010101" pitchFamily="49" charset="-122"/>
              </a:rPr>
              <a:t>40</a:t>
            </a:r>
            <a:r>
              <a:rPr lang="zh-CN" altLang="en-US" sz="3200" b="1" dirty="0">
                <a:latin typeface="黑体" panose="02010609060101010101" pitchFamily="49" charset="-122"/>
                <a:ea typeface="黑体" panose="02010609060101010101" pitchFamily="49" charset="-122"/>
              </a:rPr>
              <a:t>回录屏课件的方法完成前</a:t>
            </a:r>
            <a:r>
              <a:rPr lang="en-US" altLang="zh-CN" sz="3200" b="1" dirty="0">
                <a:latin typeface="黑体" panose="02010609060101010101" pitchFamily="49" charset="-122"/>
                <a:ea typeface="黑体" panose="02010609060101010101" pitchFamily="49" charset="-122"/>
              </a:rPr>
              <a:t>80</a:t>
            </a:r>
            <a:r>
              <a:rPr lang="zh-CN" altLang="en-US" sz="3200" b="1" dirty="0">
                <a:latin typeface="黑体" panose="02010609060101010101" pitchFamily="49" charset="-122"/>
                <a:ea typeface="黑体" panose="02010609060101010101" pitchFamily="49" charset="-122"/>
              </a:rPr>
              <a:t>回。</a:t>
            </a:r>
            <a:endParaRPr lang="en-US" altLang="zh-CN" sz="3200" b="1" dirty="0">
              <a:latin typeface="黑体" panose="02010609060101010101" pitchFamily="49" charset="-122"/>
              <a:ea typeface="黑体" panose="02010609060101010101" pitchFamily="49" charset="-122"/>
            </a:endParaRPr>
          </a:p>
          <a:p>
            <a:endParaRPr lang="zh-CN" altLang="en-US" sz="3200" dirty="0">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082F51B1-F26C-FA4B-D77C-56EDA85B658C}"/>
              </a:ext>
            </a:extLst>
          </p:cNvPr>
          <p:cNvPicPr>
            <a:picLocks noChangeAspect="1"/>
          </p:cNvPicPr>
          <p:nvPr/>
        </p:nvPicPr>
        <p:blipFill>
          <a:blip r:embed="rId3"/>
          <a:stretch>
            <a:fillRect/>
          </a:stretch>
        </p:blipFill>
        <p:spPr>
          <a:xfrm>
            <a:off x="-2" y="3038276"/>
            <a:ext cx="5076801" cy="3654894"/>
          </a:xfrm>
          <a:prstGeom prst="rect">
            <a:avLst/>
          </a:prstGeom>
        </p:spPr>
      </p:pic>
    </p:spTree>
    <p:extLst>
      <p:ext uri="{BB962C8B-B14F-4D97-AF65-F5344CB8AC3E}">
        <p14:creationId xmlns:p14="http://schemas.microsoft.com/office/powerpoint/2010/main" val="251808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（二）学习</a:t>
            </a:r>
            <a:r>
              <a:rPr lang="zh-CN" altLang="en-US" sz="4000" b="1" dirty="0">
                <a:solidFill>
                  <a:prstClr val="white"/>
                </a:solidFill>
                <a:latin typeface="黑体" panose="02010609060101010101" pitchFamily="49" charset="-122"/>
                <a:ea typeface="黑体" panose="02010609060101010101" pitchFamily="49" charset="-122"/>
              </a:rPr>
              <a:t>方式</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dirty="0">
                <a:solidFill>
                  <a:prstClr val="black"/>
                </a:solidFill>
                <a:latin typeface="黑体" panose="02010609060101010101" pitchFamily="49" charset="-122"/>
                <a:ea typeface="黑体" panose="02010609060101010101" pitchFamily="49" charset="-122"/>
              </a:rPr>
              <a:t>区里提供</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红楼梦</a:t>
            </a:r>
            <a:r>
              <a:rPr lang="en-US" altLang="zh-CN" sz="3200" dirty="0">
                <a:solidFill>
                  <a:prstClr val="black"/>
                </a:solidFill>
                <a:latin typeface="黑体" panose="02010609060101010101" pitchFamily="49" charset="-122"/>
                <a:ea typeface="黑体" panose="02010609060101010101" pitchFamily="49" charset="-122"/>
              </a:rPr>
              <a:t>》</a:t>
            </a:r>
            <a:r>
              <a:rPr lang="zh-CN" altLang="en-US" sz="3200" dirty="0">
                <a:solidFill>
                  <a:prstClr val="black"/>
                </a:solidFill>
                <a:latin typeface="黑体" panose="02010609060101010101" pitchFamily="49" charset="-122"/>
                <a:ea typeface="黑体" panose="02010609060101010101" pitchFamily="49" charset="-122"/>
              </a:rPr>
              <a:t>录屏课件（</a:t>
            </a:r>
            <a:r>
              <a:rPr lang="zh-CN" altLang="en-US" sz="3200" dirty="0">
                <a:solidFill>
                  <a:srgbClr val="FF0000"/>
                </a:solidFill>
                <a:latin typeface="黑体" panose="02010609060101010101" pitchFamily="49" charset="-122"/>
                <a:ea typeface="黑体" panose="02010609060101010101" pitchFamily="49" charset="-122"/>
              </a:rPr>
              <a:t>共</a:t>
            </a:r>
            <a:r>
              <a:rPr lang="en-US" altLang="zh-CN" sz="3200" dirty="0">
                <a:solidFill>
                  <a:srgbClr val="FF0000"/>
                </a:solidFill>
                <a:latin typeface="黑体" panose="02010609060101010101" pitchFamily="49" charset="-122"/>
                <a:ea typeface="黑体" panose="02010609060101010101" pitchFamily="49" charset="-122"/>
              </a:rPr>
              <a:t>7</a:t>
            </a:r>
            <a:r>
              <a:rPr lang="zh-CN" altLang="en-US" sz="3200" dirty="0">
                <a:solidFill>
                  <a:srgbClr val="FF0000"/>
                </a:solidFill>
                <a:latin typeface="黑体" panose="02010609060101010101" pitchFamily="49" charset="-122"/>
                <a:ea typeface="黑体" panose="02010609060101010101" pitchFamily="49" charset="-122"/>
              </a:rPr>
              <a:t>个，每个不超过</a:t>
            </a:r>
            <a:r>
              <a:rPr lang="en-US" altLang="zh-CN" sz="3200" dirty="0">
                <a:solidFill>
                  <a:srgbClr val="FF0000"/>
                </a:solidFill>
                <a:latin typeface="黑体" panose="02010609060101010101" pitchFamily="49" charset="-122"/>
                <a:ea typeface="黑体" panose="02010609060101010101" pitchFamily="49" charset="-122"/>
              </a:rPr>
              <a:t>20</a:t>
            </a:r>
            <a:r>
              <a:rPr lang="zh-CN" altLang="en-US" sz="3200" dirty="0">
                <a:solidFill>
                  <a:srgbClr val="FF0000"/>
                </a:solidFill>
                <a:latin typeface="黑体" panose="02010609060101010101" pitchFamily="49" charset="-122"/>
                <a:ea typeface="黑体" panose="02010609060101010101" pitchFamily="49" charset="-122"/>
              </a:rPr>
              <a:t>分钟</a:t>
            </a:r>
            <a:r>
              <a:rPr lang="zh-CN" altLang="en-US" sz="3200" dirty="0">
                <a:solidFill>
                  <a:prstClr val="black"/>
                </a:solidFill>
                <a:latin typeface="黑体" panose="02010609060101010101" pitchFamily="49" charset="-122"/>
                <a:ea typeface="黑体" panose="02010609060101010101" pitchFamily="49" charset="-122"/>
              </a:rPr>
              <a:t>）：</a:t>
            </a:r>
            <a:endParaRPr lang="en-US" altLang="zh-CN" sz="3200" dirty="0">
              <a:solidFill>
                <a:prstClr val="black"/>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srgbClr val="0070C0"/>
                </a:solidFill>
                <a:latin typeface="黑体" panose="02010609060101010101" pitchFamily="49" charset="-122"/>
                <a:ea typeface="黑体" panose="02010609060101010101" pitchFamily="49" charset="-122"/>
              </a:rPr>
              <a:t>2.</a:t>
            </a:r>
            <a:r>
              <a:rPr lang="zh-CN" altLang="en-US" sz="3200" dirty="0">
                <a:solidFill>
                  <a:srgbClr val="0070C0"/>
                </a:solidFill>
                <a:latin typeface="黑体" panose="02010609060101010101" pitchFamily="49" charset="-122"/>
                <a:ea typeface="黑体" panose="02010609060101010101" pitchFamily="49" charset="-122"/>
              </a:rPr>
              <a:t>重点人物专题（</a:t>
            </a:r>
            <a:r>
              <a:rPr lang="en-US" altLang="zh-CN" sz="3200" dirty="0">
                <a:solidFill>
                  <a:srgbClr val="0070C0"/>
                </a:solidFill>
                <a:latin typeface="黑体" panose="02010609060101010101" pitchFamily="49" charset="-122"/>
                <a:ea typeface="黑体" panose="02010609060101010101" pitchFamily="49" charset="-122"/>
              </a:rPr>
              <a:t>5</a:t>
            </a:r>
            <a:r>
              <a:rPr lang="zh-CN" altLang="en-US" sz="3200" dirty="0">
                <a:solidFill>
                  <a:srgbClr val="0070C0"/>
                </a:solidFill>
                <a:latin typeface="黑体" panose="02010609060101010101" pitchFamily="49" charset="-122"/>
                <a:ea typeface="黑体" panose="02010609060101010101" pitchFamily="49" charset="-122"/>
              </a:rPr>
              <a:t>个：</a:t>
            </a:r>
            <a:r>
              <a:rPr lang="zh-CN" altLang="en-US" sz="3200" dirty="0">
                <a:solidFill>
                  <a:srgbClr val="7030A0"/>
                </a:solidFill>
                <a:latin typeface="黑体" panose="02010609060101010101" pitchFamily="49" charset="-122"/>
                <a:ea typeface="黑体" panose="02010609060101010101" pitchFamily="49" charset="-122"/>
              </a:rPr>
              <a:t>刘姥姥、贾母、探春、晴雯、袭人</a:t>
            </a:r>
            <a:r>
              <a:rPr lang="zh-CN" altLang="en-US" sz="3200" dirty="0">
                <a:solidFill>
                  <a:srgbClr val="0070C0"/>
                </a:solidFill>
                <a:latin typeface="黑体" panose="02010609060101010101" pitchFamily="49" charset="-122"/>
                <a:ea typeface="黑体" panose="02010609060101010101" pitchFamily="49" charset="-122"/>
              </a:rPr>
              <a:t>）</a:t>
            </a:r>
            <a:endParaRPr lang="en-US" altLang="zh-CN" sz="3200" dirty="0">
              <a:solidFill>
                <a:srgbClr val="0070C0"/>
              </a:solidFill>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黑体" panose="02010609060101010101" pitchFamily="49" charset="-122"/>
                <a:ea typeface="黑体" panose="02010609060101010101" pitchFamily="49" charset="-122"/>
              </a:rPr>
              <a:t>  </a:t>
            </a:r>
          </a:p>
        </p:txBody>
      </p:sp>
      <p:sp>
        <p:nvSpPr>
          <p:cNvPr id="6" name="文本框 5">
            <a:extLst>
              <a:ext uri="{FF2B5EF4-FFF2-40B4-BE49-F238E27FC236}">
                <a16:creationId xmlns:a16="http://schemas.microsoft.com/office/drawing/2014/main" id="{06915065-5636-72D0-203D-DECAD87045C3}"/>
              </a:ext>
            </a:extLst>
          </p:cNvPr>
          <p:cNvSpPr txBox="1"/>
          <p:nvPr/>
        </p:nvSpPr>
        <p:spPr>
          <a:xfrm>
            <a:off x="5076800" y="2416532"/>
            <a:ext cx="5688632" cy="1077218"/>
          </a:xfrm>
          <a:prstGeom prst="rect">
            <a:avLst/>
          </a:prstGeom>
          <a:noFill/>
        </p:spPr>
        <p:txBody>
          <a:bodyPr wrap="square" rtlCol="0">
            <a:spAutoFit/>
          </a:bodyPr>
          <a:lstStyle/>
          <a:p>
            <a:endParaRPr lang="en-US" altLang="zh-CN" sz="3200" b="1" dirty="0">
              <a:latin typeface="黑体" panose="02010609060101010101" pitchFamily="49" charset="-122"/>
              <a:ea typeface="黑体" panose="02010609060101010101" pitchFamily="49" charset="-122"/>
            </a:endParaRPr>
          </a:p>
          <a:p>
            <a:endParaRPr lang="zh-CN" altLang="en-US" sz="3200"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6218686C-6A50-C5AF-C172-6C5F120BF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492897"/>
            <a:ext cx="4788769" cy="4230470"/>
          </a:xfrm>
          <a:prstGeom prst="rect">
            <a:avLst/>
          </a:prstGeom>
        </p:spPr>
      </p:pic>
      <p:pic>
        <p:nvPicPr>
          <p:cNvPr id="10" name="图片 9">
            <a:extLst>
              <a:ext uri="{FF2B5EF4-FFF2-40B4-BE49-F238E27FC236}">
                <a16:creationId xmlns:a16="http://schemas.microsoft.com/office/drawing/2014/main" id="{FBFE28BF-CFD4-2528-408E-92D29B70D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766" y="2474896"/>
            <a:ext cx="6372945" cy="2470549"/>
          </a:xfrm>
          <a:prstGeom prst="rect">
            <a:avLst/>
          </a:prstGeom>
        </p:spPr>
      </p:pic>
      <p:sp>
        <p:nvSpPr>
          <p:cNvPr id="11" name="文本框 10">
            <a:extLst>
              <a:ext uri="{FF2B5EF4-FFF2-40B4-BE49-F238E27FC236}">
                <a16:creationId xmlns:a16="http://schemas.microsoft.com/office/drawing/2014/main" id="{D35ADB47-D963-788E-D6CA-095E6C90C782}"/>
              </a:ext>
            </a:extLst>
          </p:cNvPr>
          <p:cNvSpPr txBox="1"/>
          <p:nvPr/>
        </p:nvSpPr>
        <p:spPr>
          <a:xfrm>
            <a:off x="4932783" y="5135695"/>
            <a:ext cx="6228927" cy="1200329"/>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      其他重点人物</a:t>
            </a:r>
            <a:endParaRPr lang="en-US" altLang="zh-CN" sz="3600" dirty="0">
              <a:latin typeface="黑体" panose="02010609060101010101" pitchFamily="49" charset="-122"/>
              <a:ea typeface="黑体" panose="02010609060101010101" pitchFamily="49" charset="-122"/>
            </a:endParaRPr>
          </a:p>
          <a:p>
            <a:r>
              <a:rPr lang="zh-CN" altLang="en-US" sz="3600" dirty="0">
                <a:latin typeface="黑体" panose="02010609060101010101" pitchFamily="49" charset="-122"/>
                <a:ea typeface="黑体" panose="02010609060101010101" pitchFamily="49" charset="-122"/>
              </a:rPr>
              <a:t>高二（下）提供相应录屏课件</a:t>
            </a:r>
          </a:p>
        </p:txBody>
      </p:sp>
    </p:spTree>
    <p:extLst>
      <p:ext uri="{BB962C8B-B14F-4D97-AF65-F5344CB8AC3E}">
        <p14:creationId xmlns:p14="http://schemas.microsoft.com/office/powerpoint/2010/main" val="338533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教材整合</a:t>
              </a:r>
              <a:endPar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958917"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40"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二</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29177979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9377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（一）</a:t>
            </a:r>
            <a:r>
              <a:rPr lang="zh-CN" altLang="en-US" sz="4000" b="1" dirty="0">
                <a:solidFill>
                  <a:prstClr val="white"/>
                </a:solidFill>
                <a:latin typeface="黑体" panose="02010609060101010101" pitchFamily="49" charset="-122"/>
                <a:ea typeface="黑体" panose="02010609060101010101" pitchFamily="49" charset="-122"/>
              </a:rPr>
              <a:t>调研问卷中的几个关注点</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pic>
        <p:nvPicPr>
          <p:cNvPr id="9" name="图片 8">
            <a:extLst>
              <a:ext uri="{FF2B5EF4-FFF2-40B4-BE49-F238E27FC236}">
                <a16:creationId xmlns:a16="http://schemas.microsoft.com/office/drawing/2014/main" id="{E349F48F-BF4D-1476-7575-C6CDFE37B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4578"/>
            <a:ext cx="3636639" cy="5328592"/>
          </a:xfrm>
          <a:prstGeom prst="rect">
            <a:avLst/>
          </a:prstGeom>
        </p:spPr>
      </p:pic>
      <p:pic>
        <p:nvPicPr>
          <p:cNvPr id="10" name="图片 9">
            <a:extLst>
              <a:ext uri="{FF2B5EF4-FFF2-40B4-BE49-F238E27FC236}">
                <a16:creationId xmlns:a16="http://schemas.microsoft.com/office/drawing/2014/main" id="{389F367D-9BAA-EAA6-A850-1C963422DB42}"/>
              </a:ext>
            </a:extLst>
          </p:cNvPr>
          <p:cNvPicPr>
            <a:picLocks noChangeAspect="1"/>
          </p:cNvPicPr>
          <p:nvPr/>
        </p:nvPicPr>
        <p:blipFill>
          <a:blip r:embed="rId3"/>
          <a:stretch>
            <a:fillRect/>
          </a:stretch>
        </p:blipFill>
        <p:spPr>
          <a:xfrm>
            <a:off x="3636640" y="1316380"/>
            <a:ext cx="3528391" cy="5218314"/>
          </a:xfrm>
          <a:prstGeom prst="rect">
            <a:avLst/>
          </a:prstGeom>
        </p:spPr>
      </p:pic>
      <p:pic>
        <p:nvPicPr>
          <p:cNvPr id="11" name="图片 10">
            <a:extLst>
              <a:ext uri="{FF2B5EF4-FFF2-40B4-BE49-F238E27FC236}">
                <a16:creationId xmlns:a16="http://schemas.microsoft.com/office/drawing/2014/main" id="{9E33963B-CB95-0517-BEF6-27C654231185}"/>
              </a:ext>
            </a:extLst>
          </p:cNvPr>
          <p:cNvPicPr>
            <a:picLocks noChangeAspect="1"/>
          </p:cNvPicPr>
          <p:nvPr/>
        </p:nvPicPr>
        <p:blipFill>
          <a:blip r:embed="rId4"/>
          <a:stretch>
            <a:fillRect/>
          </a:stretch>
        </p:blipFill>
        <p:spPr>
          <a:xfrm>
            <a:off x="7180139" y="1316380"/>
            <a:ext cx="3981574" cy="5376790"/>
          </a:xfrm>
          <a:prstGeom prst="rect">
            <a:avLst/>
          </a:prstGeom>
        </p:spPr>
      </p:pic>
    </p:spTree>
    <p:extLst>
      <p:ext uri="{BB962C8B-B14F-4D97-AF65-F5344CB8AC3E}">
        <p14:creationId xmlns:p14="http://schemas.microsoft.com/office/powerpoint/2010/main" val="272460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99534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（二）调研问卷中获得的</a:t>
            </a:r>
            <a:r>
              <a:rPr lang="zh-CN" altLang="en-US" sz="4000" b="1" dirty="0">
                <a:solidFill>
                  <a:prstClr val="white"/>
                </a:solidFill>
                <a:latin typeface="黑体" panose="02010609060101010101" pitchFamily="49" charset="-122"/>
                <a:ea typeface="黑体" panose="02010609060101010101" pitchFamily="49" charset="-122"/>
              </a:rPr>
              <a:t>几点</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思考：</a:t>
            </a:r>
          </a:p>
        </p:txBody>
      </p:sp>
      <p:sp>
        <p:nvSpPr>
          <p:cNvPr id="4" name="文本框 3">
            <a:extLst>
              <a:ext uri="{FF2B5EF4-FFF2-40B4-BE49-F238E27FC236}">
                <a16:creationId xmlns:a16="http://schemas.microsoft.com/office/drawing/2014/main" id="{3FB0FC60-6818-1465-7077-00A58D65CAB6}"/>
              </a:ext>
            </a:extLst>
          </p:cNvPr>
          <p:cNvSpPr txBox="1"/>
          <p:nvPr/>
        </p:nvSpPr>
        <p:spPr>
          <a:xfrm>
            <a:off x="108248" y="1444800"/>
            <a:ext cx="10585176" cy="5016758"/>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因为</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论语</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和</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红楼</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会占用一部分学习时间，</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三本教材、</a:t>
            </a:r>
            <a:r>
              <a:rPr lang="en-US" altLang="zh-CN" sz="3200" dirty="0">
                <a:latin typeface="黑体" panose="02010609060101010101" pitchFamily="49" charset="-122"/>
                <a:ea typeface="黑体" panose="02010609060101010101" pitchFamily="49" charset="-122"/>
              </a:rPr>
              <a:t>12</a:t>
            </a:r>
            <a:r>
              <a:rPr lang="zh-CN" altLang="en-US" sz="3200" dirty="0">
                <a:latin typeface="黑体" panose="02010609060101010101" pitchFamily="49" charset="-122"/>
                <a:ea typeface="黑体" panose="02010609060101010101" pitchFamily="49" charset="-122"/>
              </a:rPr>
              <a:t>个单元如果以“</a:t>
            </a:r>
            <a:r>
              <a:rPr lang="en-US" altLang="zh-CN" sz="3200" dirty="0">
                <a:latin typeface="黑体" panose="02010609060101010101" pitchFamily="49" charset="-122"/>
                <a:ea typeface="黑体" panose="02010609060101010101" pitchFamily="49" charset="-122"/>
              </a:rPr>
              <a:t>6+6</a:t>
            </a:r>
            <a:r>
              <a:rPr lang="zh-CN" altLang="en-US" sz="3200" dirty="0">
                <a:latin typeface="黑体" panose="02010609060101010101" pitchFamily="49" charset="-122"/>
                <a:ea typeface="黑体" panose="02010609060101010101" pitchFamily="49" charset="-122"/>
              </a:rPr>
              <a:t>”形式学习，会更从容；</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在学生精力、体力相对较充沛的开学初期，先学习需要  </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背诵、默写的古文单元，效率会更高一些；</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很多老师希望在古文单元得到区里的助力，选必上第二</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单元属于难度较大的古文单元，可以先在老师们精力较</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充足的初期安排教研，又因为选必上第二、选必中第三</a:t>
            </a:r>
            <a:endParaRPr lang="en-US" altLang="zh-CN" sz="3200" dirty="0">
              <a:latin typeface="黑体" panose="02010609060101010101" pitchFamily="49" charset="-122"/>
              <a:ea typeface="黑体" panose="02010609060101010101" pitchFamily="49" charset="-122"/>
            </a:endParaRPr>
          </a:p>
          <a:p>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单元都是古文单元，可以让二者形成顺延。</a:t>
            </a:r>
            <a:endParaRPr lang="en-US" altLang="zh-CN"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105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000"/>
                                        <p:tgtEl>
                                          <p:spTgt spid="4">
                                            <p:txEl>
                                              <p:pRg st="6" end="6"/>
                                            </p:txEl>
                                          </p:spTgt>
                                        </p:tgtEl>
                                      </p:cBhvr>
                                    </p:animEffect>
                                    <p:anim calcmode="lin" valueType="num">
                                      <p:cBhvr>
                                        <p:cTn id="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C78511-863B-44FA-8B1B-40C6B004CB85}"/>
              </a:ext>
            </a:extLst>
          </p:cNvPr>
          <p:cNvSpPr>
            <a:spLocks noGrp="1"/>
          </p:cNvSpPr>
          <p:nvPr>
            <p:ph type="title"/>
          </p:nvPr>
        </p:nvSpPr>
        <p:spPr>
          <a:xfrm>
            <a:off x="269823" y="151461"/>
            <a:ext cx="10609720" cy="701870"/>
          </a:xfrm>
        </p:spPr>
        <p:txBody>
          <a:bodyPr>
            <a:normAutofit/>
          </a:bodyPr>
          <a:lstStyle/>
          <a:p>
            <a:r>
              <a:rPr lang="zh-CN" altLang="en-US" sz="3200" dirty="0">
                <a:solidFill>
                  <a:schemeClr val="bg1"/>
                </a:solidFill>
              </a:rPr>
              <a:t>（三）整合单元顺序（建议）</a:t>
            </a:r>
          </a:p>
        </p:txBody>
      </p:sp>
      <p:sp>
        <p:nvSpPr>
          <p:cNvPr id="3" name="内容占位符 2">
            <a:extLst>
              <a:ext uri="{FF2B5EF4-FFF2-40B4-BE49-F238E27FC236}">
                <a16:creationId xmlns:a16="http://schemas.microsoft.com/office/drawing/2014/main" id="{0E2AF148-E907-448D-ADCB-29792D3400DB}"/>
              </a:ext>
            </a:extLst>
          </p:cNvPr>
          <p:cNvSpPr>
            <a:spLocks noGrp="1"/>
          </p:cNvSpPr>
          <p:nvPr>
            <p:ph sz="half" idx="1"/>
          </p:nvPr>
        </p:nvSpPr>
        <p:spPr>
          <a:xfrm>
            <a:off x="0" y="2095268"/>
            <a:ext cx="11161713" cy="4646100"/>
          </a:xfrm>
        </p:spPr>
        <p:txBody>
          <a:bodyPr/>
          <a:lstStyle/>
          <a:p>
            <a:endParaRPr lang="en-US" altLang="zh-CN" dirty="0"/>
          </a:p>
          <a:p>
            <a:pPr marL="0" indent="0">
              <a:buNone/>
            </a:pPr>
            <a:r>
              <a:rPr lang="en-US" altLang="zh-CN" dirty="0"/>
              <a:t>                                          </a:t>
            </a:r>
          </a:p>
          <a:p>
            <a:pPr marL="0" indent="0">
              <a:buNone/>
            </a:pPr>
            <a:r>
              <a:rPr lang="en-US" altLang="zh-CN" dirty="0"/>
              <a:t>                                         </a:t>
            </a:r>
            <a:r>
              <a:rPr lang="zh-CN" altLang="en-US" b="1" dirty="0"/>
              <a:t>逻辑思维线：</a:t>
            </a:r>
            <a:r>
              <a:rPr lang="zh-CN" altLang="en-US" b="1" dirty="0">
                <a:latin typeface="KaiTi" panose="02010609060101010101" pitchFamily="49" charset="-122"/>
                <a:ea typeface="KaiTi" panose="02010609060101010101" pitchFamily="49" charset="-122"/>
              </a:rPr>
              <a:t>选必上第四单元</a:t>
            </a:r>
            <a:endParaRPr lang="en-US" altLang="zh-CN" b="1" dirty="0">
              <a:latin typeface="KaiTi" panose="02010609060101010101" pitchFamily="49" charset="-122"/>
              <a:ea typeface="KaiTi" panose="02010609060101010101" pitchFamily="49" charset="-122"/>
            </a:endParaRPr>
          </a:p>
          <a:p>
            <a:pPr marL="0" indent="0">
              <a:buNone/>
            </a:pPr>
            <a:endParaRPr lang="en-US" altLang="zh-CN" dirty="0"/>
          </a:p>
          <a:p>
            <a:r>
              <a:rPr lang="zh-CN" altLang="en-US" dirty="0"/>
              <a:t>期中考试前              </a:t>
            </a:r>
          </a:p>
        </p:txBody>
      </p:sp>
      <p:cxnSp>
        <p:nvCxnSpPr>
          <p:cNvPr id="7" name="直接箭头连接符 6">
            <a:extLst>
              <a:ext uri="{FF2B5EF4-FFF2-40B4-BE49-F238E27FC236}">
                <a16:creationId xmlns:a16="http://schemas.microsoft.com/office/drawing/2014/main" id="{594FCB1D-B9A9-4EDD-91FC-2C65AD1B129F}"/>
              </a:ext>
            </a:extLst>
          </p:cNvPr>
          <p:cNvCxnSpPr/>
          <p:nvPr/>
        </p:nvCxnSpPr>
        <p:spPr>
          <a:xfrm>
            <a:off x="2772544" y="4149080"/>
            <a:ext cx="7601" cy="1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66FB502D-A83D-41EB-AE46-7F245B1F27CF}"/>
              </a:ext>
            </a:extLst>
          </p:cNvPr>
          <p:cNvCxnSpPr>
            <a:cxnSpLocks/>
          </p:cNvCxnSpPr>
          <p:nvPr/>
        </p:nvCxnSpPr>
        <p:spPr>
          <a:xfrm flipV="1">
            <a:off x="2124472" y="2641041"/>
            <a:ext cx="1656184" cy="15080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B770C7A-1075-4A81-AF86-79AB30E16FEF}"/>
              </a:ext>
            </a:extLst>
          </p:cNvPr>
          <p:cNvCxnSpPr>
            <a:cxnSpLocks/>
          </p:cNvCxnSpPr>
          <p:nvPr/>
        </p:nvCxnSpPr>
        <p:spPr>
          <a:xfrm>
            <a:off x="2145853" y="4149080"/>
            <a:ext cx="1728192" cy="165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57A02EB-92BC-44E8-AC26-07EB422C4841}"/>
              </a:ext>
            </a:extLst>
          </p:cNvPr>
          <p:cNvCxnSpPr>
            <a:cxnSpLocks/>
          </p:cNvCxnSpPr>
          <p:nvPr/>
        </p:nvCxnSpPr>
        <p:spPr>
          <a:xfrm>
            <a:off x="2088468" y="4126948"/>
            <a:ext cx="1692188" cy="17601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91C8CB5-4EC9-4AB8-881F-C26361C32ADD}"/>
              </a:ext>
            </a:extLst>
          </p:cNvPr>
          <p:cNvSpPr/>
          <p:nvPr/>
        </p:nvSpPr>
        <p:spPr>
          <a:xfrm>
            <a:off x="3794402" y="2346505"/>
            <a:ext cx="1594942" cy="585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两条主线索</a:t>
            </a:r>
          </a:p>
        </p:txBody>
      </p:sp>
      <p:sp>
        <p:nvSpPr>
          <p:cNvPr id="27" name="矩形 26">
            <a:extLst>
              <a:ext uri="{FF2B5EF4-FFF2-40B4-BE49-F238E27FC236}">
                <a16:creationId xmlns:a16="http://schemas.microsoft.com/office/drawing/2014/main" id="{D9A3A073-223F-4649-BA64-9447B49B2E88}"/>
              </a:ext>
            </a:extLst>
          </p:cNvPr>
          <p:cNvSpPr/>
          <p:nvPr/>
        </p:nvSpPr>
        <p:spPr>
          <a:xfrm>
            <a:off x="3852664" y="3833304"/>
            <a:ext cx="15366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聚焦一句话</a:t>
            </a:r>
          </a:p>
        </p:txBody>
      </p:sp>
      <p:sp>
        <p:nvSpPr>
          <p:cNvPr id="28" name="矩形 27">
            <a:extLst>
              <a:ext uri="{FF2B5EF4-FFF2-40B4-BE49-F238E27FC236}">
                <a16:creationId xmlns:a16="http://schemas.microsoft.com/office/drawing/2014/main" id="{54AD444A-F9AF-4436-B47B-E2A2B8528509}"/>
              </a:ext>
            </a:extLst>
          </p:cNvPr>
          <p:cNvSpPr/>
          <p:nvPr/>
        </p:nvSpPr>
        <p:spPr>
          <a:xfrm>
            <a:off x="3794402" y="5580293"/>
            <a:ext cx="1941236" cy="61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学习顺序（建议）</a:t>
            </a:r>
          </a:p>
        </p:txBody>
      </p:sp>
      <p:cxnSp>
        <p:nvCxnSpPr>
          <p:cNvPr id="35" name="直接箭头连接符 34">
            <a:extLst>
              <a:ext uri="{FF2B5EF4-FFF2-40B4-BE49-F238E27FC236}">
                <a16:creationId xmlns:a16="http://schemas.microsoft.com/office/drawing/2014/main" id="{6B1FBCE2-6E45-4FBF-932C-892AD0A202A2}"/>
              </a:ext>
            </a:extLst>
          </p:cNvPr>
          <p:cNvCxnSpPr>
            <a:cxnSpLocks/>
            <a:stCxn id="26" idx="3"/>
          </p:cNvCxnSpPr>
          <p:nvPr/>
        </p:nvCxnSpPr>
        <p:spPr>
          <a:xfrm flipV="1">
            <a:off x="5389344" y="2095268"/>
            <a:ext cx="911592" cy="544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0FD24610-FB59-4026-B170-940B754F03A4}"/>
              </a:ext>
            </a:extLst>
          </p:cNvPr>
          <p:cNvCxnSpPr>
            <a:cxnSpLocks/>
          </p:cNvCxnSpPr>
          <p:nvPr/>
        </p:nvCxnSpPr>
        <p:spPr>
          <a:xfrm>
            <a:off x="5389344" y="2654959"/>
            <a:ext cx="911592" cy="6015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A4E74BB-C03C-441A-9E44-30EF9DCDA5C8}"/>
              </a:ext>
            </a:extLst>
          </p:cNvPr>
          <p:cNvSpPr txBox="1"/>
          <p:nvPr/>
        </p:nvSpPr>
        <p:spPr>
          <a:xfrm>
            <a:off x="6211045" y="1823373"/>
            <a:ext cx="504055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思想、历史线：</a:t>
            </a:r>
            <a:r>
              <a:rPr lang="zh-CN" altLang="en-US" sz="2400" b="1" dirty="0">
                <a:solidFill>
                  <a:prstClr val="black"/>
                </a:solidFill>
                <a:latin typeface="KaiTi" panose="02010609060101010101" pitchFamily="49" charset="-122"/>
                <a:ea typeface="KaiTi" panose="02010609060101010101" pitchFamily="49" charset="-122"/>
              </a:rPr>
              <a:t>选必上第二单元</a:t>
            </a:r>
            <a:endParaRPr lang="en-US" altLang="zh-CN" sz="2400" b="1" dirty="0">
              <a:solidFill>
                <a:prstClr val="black"/>
              </a:solidFill>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zh-CN" altLang="en-US"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选必中第三单元</a:t>
            </a:r>
            <a:endParaRPr kumimoji="0" lang="en-US" altLang="zh-CN"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cxnSp>
        <p:nvCxnSpPr>
          <p:cNvPr id="47" name="直接箭头连接符 46">
            <a:extLst>
              <a:ext uri="{FF2B5EF4-FFF2-40B4-BE49-F238E27FC236}">
                <a16:creationId xmlns:a16="http://schemas.microsoft.com/office/drawing/2014/main" id="{8DCE0CEB-C361-4F01-BDB1-4C2E4E40116B}"/>
              </a:ext>
            </a:extLst>
          </p:cNvPr>
          <p:cNvCxnSpPr>
            <a:cxnSpLocks/>
          </p:cNvCxnSpPr>
          <p:nvPr/>
        </p:nvCxnSpPr>
        <p:spPr>
          <a:xfrm>
            <a:off x="5388580" y="4165600"/>
            <a:ext cx="16324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5649ED40-0ACF-4077-AAF8-2B719DCE9740}"/>
              </a:ext>
            </a:extLst>
          </p:cNvPr>
          <p:cNvCxnSpPr>
            <a:cxnSpLocks/>
            <a:stCxn id="28" idx="3"/>
          </p:cNvCxnSpPr>
          <p:nvPr/>
        </p:nvCxnSpPr>
        <p:spPr>
          <a:xfrm>
            <a:off x="5735638" y="5887118"/>
            <a:ext cx="12133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B4556168-6082-43F0-A17A-D4E4D9FC8280}"/>
              </a:ext>
            </a:extLst>
          </p:cNvPr>
          <p:cNvSpPr txBox="1"/>
          <p:nvPr/>
        </p:nvSpPr>
        <p:spPr>
          <a:xfrm>
            <a:off x="7021016" y="5543253"/>
            <a:ext cx="387895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prstClr val="black"/>
                </a:solidFill>
                <a:latin typeface="KaiTi" panose="02010609060101010101" pitchFamily="49" charset="-122"/>
                <a:ea typeface="KaiTi" panose="02010609060101010101" pitchFamily="49" charset="-122"/>
              </a:rPr>
              <a:t>选必上二、选必中三、选必上四</a:t>
            </a:r>
            <a:r>
              <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单元</a:t>
            </a:r>
            <a:r>
              <a:rPr lang="zh-CN" altLang="en-US" sz="2800" b="1" dirty="0">
                <a:solidFill>
                  <a:prstClr val="black"/>
                </a:solidFill>
                <a:latin typeface="KaiTi" panose="02010609060101010101" pitchFamily="49" charset="-122"/>
                <a:ea typeface="KaiTi" panose="02010609060101010101" pitchFamily="49" charset="-122"/>
              </a:rPr>
              <a:t>、</a:t>
            </a:r>
            <a:r>
              <a:rPr lang="en-US" altLang="zh-CN" sz="2800" b="1" dirty="0">
                <a:solidFill>
                  <a:prstClr val="black"/>
                </a:solidFill>
                <a:latin typeface="KaiTi" panose="02010609060101010101" pitchFamily="49" charset="-122"/>
                <a:ea typeface="KaiTi" panose="02010609060101010101" pitchFamily="49" charset="-122"/>
              </a:rPr>
              <a:t>《</a:t>
            </a:r>
            <a:r>
              <a:rPr lang="zh-CN" altLang="en-US" sz="2800" b="1" dirty="0">
                <a:solidFill>
                  <a:prstClr val="black"/>
                </a:solidFill>
                <a:latin typeface="KaiTi" panose="02010609060101010101" pitchFamily="49" charset="-122"/>
                <a:ea typeface="KaiTi" panose="02010609060101010101" pitchFamily="49" charset="-122"/>
              </a:rPr>
              <a:t>无衣</a:t>
            </a:r>
            <a:r>
              <a:rPr lang="en-US" altLang="zh-CN" sz="2800" b="1" dirty="0">
                <a:solidFill>
                  <a:prstClr val="black"/>
                </a:solidFill>
                <a:latin typeface="KaiTi" panose="02010609060101010101" pitchFamily="49" charset="-122"/>
                <a:ea typeface="KaiTi" panose="02010609060101010101" pitchFamily="49" charset="-122"/>
              </a:rPr>
              <a:t>》</a:t>
            </a:r>
            <a:endPar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p:txBody>
      </p:sp>
      <p:sp>
        <p:nvSpPr>
          <p:cNvPr id="4" name="矩形: 圆角 3">
            <a:extLst>
              <a:ext uri="{FF2B5EF4-FFF2-40B4-BE49-F238E27FC236}">
                <a16:creationId xmlns:a16="http://schemas.microsoft.com/office/drawing/2014/main" id="{55580ABB-D3E9-40D0-9549-277C1EEDFD89}"/>
              </a:ext>
            </a:extLst>
          </p:cNvPr>
          <p:cNvSpPr/>
          <p:nvPr/>
        </p:nvSpPr>
        <p:spPr>
          <a:xfrm>
            <a:off x="7115883" y="3833304"/>
            <a:ext cx="3217501" cy="646331"/>
          </a:xfrm>
          <a:prstGeom prst="roundRect">
            <a:avLst/>
          </a:prstGeom>
          <a:ln w="5715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从</a:t>
            </a:r>
            <a:r>
              <a:rPr lang="zh-CN" altLang="en-US" sz="3600" b="1" dirty="0">
                <a:solidFill>
                  <a:srgbClr val="7030A0"/>
                </a:solidFill>
                <a:latin typeface="隶书" panose="02010509060101010101" pitchFamily="49" charset="-122"/>
                <a:ea typeface="隶书" panose="02010509060101010101" pitchFamily="49" charset="-122"/>
              </a:rPr>
              <a:t>思想</a:t>
            </a: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到</a:t>
            </a:r>
            <a:r>
              <a:rPr lang="zh-CN" altLang="en-US" sz="3600" dirty="0">
                <a:solidFill>
                  <a:srgbClr val="7030A0"/>
                </a:solidFill>
                <a:latin typeface="隶书" panose="02010509060101010101" pitchFamily="49" charset="-122"/>
                <a:ea typeface="隶书" panose="02010509060101010101" pitchFamily="49" charset="-122"/>
              </a:rPr>
              <a:t>思维</a:t>
            </a:r>
            <a:endParaRPr kumimoji="0" lang="zh-CN" altLang="en-US" sz="36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endParaRPr>
          </a:p>
        </p:txBody>
      </p:sp>
    </p:spTree>
    <p:extLst>
      <p:ext uri="{BB962C8B-B14F-4D97-AF65-F5344CB8AC3E}">
        <p14:creationId xmlns:p14="http://schemas.microsoft.com/office/powerpoint/2010/main" val="427063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709" y="1354692"/>
            <a:ext cx="610618"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20" name="组合 19"/>
          <p:cNvGrpSpPr/>
          <p:nvPr/>
        </p:nvGrpSpPr>
        <p:grpSpPr>
          <a:xfrm>
            <a:off x="3059383" y="1520335"/>
            <a:ext cx="2861931" cy="3332419"/>
            <a:chOff x="3647100" y="1814498"/>
            <a:chExt cx="7030004" cy="2196620"/>
          </a:xfrm>
        </p:grpSpPr>
        <p:sp>
          <p:nvSpPr>
            <p:cNvPr id="6" name="矩形 5"/>
            <p:cNvSpPr/>
            <p:nvPr/>
          </p:nvSpPr>
          <p:spPr>
            <a:xfrm>
              <a:off x="3647100" y="1814500"/>
              <a:ext cx="936001" cy="402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一</a:t>
              </a:r>
            </a:p>
          </p:txBody>
        </p:sp>
        <p:sp>
          <p:nvSpPr>
            <p:cNvPr id="7" name="矩形 6"/>
            <p:cNvSpPr/>
            <p:nvPr/>
          </p:nvSpPr>
          <p:spPr>
            <a:xfrm>
              <a:off x="4683473" y="1814498"/>
              <a:ext cx="5983636" cy="40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名著阅读 </a:t>
              </a:r>
            </a:p>
          </p:txBody>
        </p:sp>
        <p:sp>
          <p:nvSpPr>
            <p:cNvPr id="9" name="矩形 8"/>
            <p:cNvSpPr/>
            <p:nvPr/>
          </p:nvSpPr>
          <p:spPr>
            <a:xfrm>
              <a:off x="3647100" y="2694480"/>
              <a:ext cx="936001" cy="3935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三</a:t>
              </a:r>
            </a:p>
          </p:txBody>
        </p:sp>
        <p:sp>
          <p:nvSpPr>
            <p:cNvPr id="10" name="矩形 9"/>
            <p:cNvSpPr/>
            <p:nvPr/>
          </p:nvSpPr>
          <p:spPr>
            <a:xfrm>
              <a:off x="4683473" y="2694479"/>
              <a:ext cx="5983636" cy="40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写作序列 </a:t>
              </a:r>
            </a:p>
          </p:txBody>
        </p:sp>
        <p:sp>
          <p:nvSpPr>
            <p:cNvPr id="12" name="矩形 11"/>
            <p:cNvSpPr/>
            <p:nvPr/>
          </p:nvSpPr>
          <p:spPr>
            <a:xfrm>
              <a:off x="3647100" y="3574459"/>
              <a:ext cx="936001" cy="436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五</a:t>
              </a:r>
            </a:p>
          </p:txBody>
        </p:sp>
        <p:sp>
          <p:nvSpPr>
            <p:cNvPr id="13" name="矩形 12"/>
            <p:cNvSpPr/>
            <p:nvPr/>
          </p:nvSpPr>
          <p:spPr>
            <a:xfrm>
              <a:off x="4741098" y="3574458"/>
              <a:ext cx="5936006" cy="42492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考试建议 </a:t>
              </a:r>
            </a:p>
          </p:txBody>
        </p:sp>
      </p:grpSp>
      <p:sp>
        <p:nvSpPr>
          <p:cNvPr id="17" name="Freeform 5"/>
          <p:cNvSpPr/>
          <p:nvPr/>
        </p:nvSpPr>
        <p:spPr bwMode="auto">
          <a:xfrm>
            <a:off x="806205" y="1802724"/>
            <a:ext cx="2051529" cy="26746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endParaRPr lang="zh-CN" altLang="en-US" sz="1650"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8" name="TextBox 78"/>
          <p:cNvSpPr txBox="1"/>
          <p:nvPr/>
        </p:nvSpPr>
        <p:spPr>
          <a:xfrm>
            <a:off x="1145118" y="3288477"/>
            <a:ext cx="1449279" cy="543226"/>
          </a:xfrm>
          <a:prstGeom prst="rect">
            <a:avLst/>
          </a:prstGeom>
          <a:noFill/>
        </p:spPr>
        <p:txBody>
          <a:bodyPr wrap="square" rtlCol="0">
            <a:spAutoFit/>
          </a:bodyPr>
          <a:lstStyle/>
          <a:p>
            <a:r>
              <a:rPr lang="en-US" altLang="zh-CN" sz="293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 </a:t>
            </a:r>
            <a:r>
              <a:rPr lang="en-US" altLang="zh-CN" sz="280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focus</a:t>
            </a:r>
            <a:endParaRPr lang="zh-CN" altLang="en-US" sz="280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9" name="TextBox 79"/>
          <p:cNvSpPr txBox="1"/>
          <p:nvPr/>
        </p:nvSpPr>
        <p:spPr>
          <a:xfrm>
            <a:off x="671705" y="2584785"/>
            <a:ext cx="2302185" cy="523220"/>
          </a:xfrm>
          <a:prstGeom prst="rect">
            <a:avLst/>
          </a:prstGeom>
          <a:noFill/>
        </p:spPr>
        <p:txBody>
          <a:bodyPr wrap="square" rtlCol="0">
            <a:spAutoFit/>
          </a:bodyPr>
          <a:lstStyle/>
          <a:p>
            <a:pPr algn="ctr"/>
            <a:r>
              <a:rPr lang="zh-CN" altLang="en-US" sz="2800" b="1"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问题聚焦</a:t>
            </a:r>
          </a:p>
        </p:txBody>
      </p:sp>
      <p:cxnSp>
        <p:nvCxnSpPr>
          <p:cNvPr id="23" name="直接箭头连接符 22">
            <a:extLst>
              <a:ext uri="{FF2B5EF4-FFF2-40B4-BE49-F238E27FC236}">
                <a16:creationId xmlns:a16="http://schemas.microsoft.com/office/drawing/2014/main" id="{6692C01F-A2EB-4DE6-AB1C-D6E188129B76}"/>
              </a:ext>
            </a:extLst>
          </p:cNvPr>
          <p:cNvCxnSpPr>
            <a:cxnSpLocks/>
          </p:cNvCxnSpPr>
          <p:nvPr/>
        </p:nvCxnSpPr>
        <p:spPr>
          <a:xfrm>
            <a:off x="5867805" y="4536353"/>
            <a:ext cx="2251563" cy="118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8B2A96AE-A28C-4E13-B4F1-5EF76AF5F14E}"/>
              </a:ext>
            </a:extLst>
          </p:cNvPr>
          <p:cNvSpPr/>
          <p:nvPr/>
        </p:nvSpPr>
        <p:spPr>
          <a:xfrm>
            <a:off x="8044835" y="1671798"/>
            <a:ext cx="2736304" cy="792003"/>
          </a:xfrm>
          <a:prstGeom prst="roundRect">
            <a:avLst/>
          </a:prstGeom>
          <a:solidFill>
            <a:schemeClr val="bg1"/>
          </a:solidFill>
          <a:ln w="762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3200" b="1" dirty="0">
                <a:solidFill>
                  <a:schemeClr val="tx1"/>
                </a:solidFill>
                <a:highlight>
                  <a:srgbClr val="FFFF00"/>
                </a:highlight>
                <a:latin typeface="黑体" panose="02010609060101010101" pitchFamily="49" charset="-122"/>
                <a:ea typeface="黑体" panose="02010609060101010101" pitchFamily="49" charset="-122"/>
              </a:rPr>
              <a:t>教</a:t>
            </a:r>
            <a:r>
              <a:rPr lang="zh-CN" altLang="en-US" sz="3200" b="1" dirty="0">
                <a:solidFill>
                  <a:schemeClr val="tx1"/>
                </a:solidFill>
                <a:latin typeface="黑体" panose="02010609060101010101" pitchFamily="49" charset="-122"/>
                <a:ea typeface="黑体" panose="02010609060101010101" pitchFamily="49" charset="-122"/>
              </a:rPr>
              <a:t>学目标</a:t>
            </a:r>
          </a:p>
        </p:txBody>
      </p:sp>
      <p:sp>
        <p:nvSpPr>
          <p:cNvPr id="28" name="矩形: 圆角 27">
            <a:extLst>
              <a:ext uri="{FF2B5EF4-FFF2-40B4-BE49-F238E27FC236}">
                <a16:creationId xmlns:a16="http://schemas.microsoft.com/office/drawing/2014/main" id="{A6E0433F-DA5F-4714-A179-01631E3274A8}"/>
              </a:ext>
            </a:extLst>
          </p:cNvPr>
          <p:cNvSpPr/>
          <p:nvPr/>
        </p:nvSpPr>
        <p:spPr>
          <a:xfrm>
            <a:off x="8063338" y="3047729"/>
            <a:ext cx="2699298" cy="744856"/>
          </a:xfrm>
          <a:prstGeom prst="roundRect">
            <a:avLst/>
          </a:prstGeom>
          <a:noFill/>
          <a:ln w="762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3200" b="1" dirty="0">
                <a:solidFill>
                  <a:schemeClr val="tx1"/>
                </a:solidFill>
                <a:highlight>
                  <a:srgbClr val="FFFF00"/>
                </a:highlight>
                <a:latin typeface="黑体" panose="02010609060101010101" pitchFamily="49" charset="-122"/>
                <a:ea typeface="黑体" panose="02010609060101010101" pitchFamily="49" charset="-122"/>
              </a:rPr>
              <a:t>学</a:t>
            </a:r>
            <a:r>
              <a:rPr lang="zh-CN" altLang="en-US" sz="3200" b="1" dirty="0">
                <a:solidFill>
                  <a:schemeClr val="tx1"/>
                </a:solidFill>
                <a:latin typeface="黑体" panose="02010609060101010101" pitchFamily="49" charset="-122"/>
                <a:ea typeface="黑体" panose="02010609060101010101" pitchFamily="49" charset="-122"/>
              </a:rPr>
              <a:t>习需要</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9" name="矩形: 圆角 28">
            <a:extLst>
              <a:ext uri="{FF2B5EF4-FFF2-40B4-BE49-F238E27FC236}">
                <a16:creationId xmlns:a16="http://schemas.microsoft.com/office/drawing/2014/main" id="{9C869946-61B9-45DA-BB3E-A833F2AD2CDF}"/>
              </a:ext>
            </a:extLst>
          </p:cNvPr>
          <p:cNvSpPr/>
          <p:nvPr/>
        </p:nvSpPr>
        <p:spPr>
          <a:xfrm>
            <a:off x="8114754" y="4152222"/>
            <a:ext cx="2736304" cy="791991"/>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highlight>
                  <a:srgbClr val="FFFF00"/>
                </a:highlight>
                <a:latin typeface="黑体" panose="02010609060101010101" pitchFamily="49" charset="-122"/>
                <a:ea typeface="黑体" panose="02010609060101010101" pitchFamily="49" charset="-122"/>
              </a:rPr>
              <a:t>评</a:t>
            </a:r>
            <a:r>
              <a:rPr lang="zh-CN" altLang="en-US" sz="3200" b="1" dirty="0">
                <a:solidFill>
                  <a:schemeClr val="tx1"/>
                </a:solidFill>
                <a:latin typeface="黑体" panose="02010609060101010101" pitchFamily="49" charset="-122"/>
                <a:ea typeface="黑体" panose="02010609060101010101" pitchFamily="49" charset="-122"/>
              </a:rPr>
              <a:t>价标准</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31" name="文本框 30">
            <a:extLst>
              <a:ext uri="{FF2B5EF4-FFF2-40B4-BE49-F238E27FC236}">
                <a16:creationId xmlns:a16="http://schemas.microsoft.com/office/drawing/2014/main" id="{011FFA56-15A4-4460-A7EC-FADD828B7F5C}"/>
              </a:ext>
            </a:extLst>
          </p:cNvPr>
          <p:cNvSpPr txBox="1"/>
          <p:nvPr/>
        </p:nvSpPr>
        <p:spPr>
          <a:xfrm>
            <a:off x="7018034" y="1613719"/>
            <a:ext cx="1225633" cy="400110"/>
          </a:xfrm>
          <a:prstGeom prst="rect">
            <a:avLst/>
          </a:prstGeom>
          <a:noFill/>
        </p:spPr>
        <p:txBody>
          <a:bodyPr wrap="square" rtlCol="0">
            <a:spAutoFit/>
          </a:bodyPr>
          <a:lstStyle/>
          <a:p>
            <a:r>
              <a:rPr lang="zh-CN" altLang="en-US" sz="2000" b="1" dirty="0">
                <a:solidFill>
                  <a:srgbClr val="FF0000"/>
                </a:solidFill>
                <a:latin typeface="黑体" panose="02010609060101010101" pitchFamily="49" charset="-122"/>
                <a:ea typeface="黑体" panose="02010609060101010101" pitchFamily="49" charset="-122"/>
              </a:rPr>
              <a:t>服务于</a:t>
            </a:r>
            <a:r>
              <a:rPr lang="zh-CN" altLang="en-US" dirty="0">
                <a:solidFill>
                  <a:srgbClr val="5080B4"/>
                </a:solidFill>
              </a:rPr>
              <a:t> </a:t>
            </a:r>
          </a:p>
        </p:txBody>
      </p:sp>
      <p:sp>
        <p:nvSpPr>
          <p:cNvPr id="34" name="文本框 33">
            <a:extLst>
              <a:ext uri="{FF2B5EF4-FFF2-40B4-BE49-F238E27FC236}">
                <a16:creationId xmlns:a16="http://schemas.microsoft.com/office/drawing/2014/main" id="{503F973E-4FB6-4573-9AE5-EDDB4E26F666}"/>
              </a:ext>
            </a:extLst>
          </p:cNvPr>
          <p:cNvSpPr txBox="1"/>
          <p:nvPr/>
        </p:nvSpPr>
        <p:spPr>
          <a:xfrm>
            <a:off x="6978656" y="2783324"/>
            <a:ext cx="1414717" cy="523220"/>
          </a:xfrm>
          <a:prstGeom prst="rect">
            <a:avLst/>
          </a:prstGeom>
          <a:noFill/>
        </p:spPr>
        <p:txBody>
          <a:bodyPr wrap="square" rtlCol="0">
            <a:spAutoFit/>
          </a:bodyPr>
          <a:lstStyle/>
          <a:p>
            <a:r>
              <a:rPr lang="zh-CN" altLang="en-US" sz="2800" dirty="0">
                <a:solidFill>
                  <a:srgbClr val="5080B4"/>
                </a:solidFill>
                <a:latin typeface="黑体" panose="02010609060101010101" pitchFamily="49" charset="-122"/>
                <a:ea typeface="黑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目的</a:t>
            </a:r>
          </a:p>
        </p:txBody>
      </p:sp>
      <p:sp>
        <p:nvSpPr>
          <p:cNvPr id="35" name="文本框 34">
            <a:extLst>
              <a:ext uri="{FF2B5EF4-FFF2-40B4-BE49-F238E27FC236}">
                <a16:creationId xmlns:a16="http://schemas.microsoft.com/office/drawing/2014/main" id="{3E2058A3-EA7F-4231-97D3-20C016B6CE3F}"/>
              </a:ext>
            </a:extLst>
          </p:cNvPr>
          <p:cNvSpPr txBox="1"/>
          <p:nvPr/>
        </p:nvSpPr>
        <p:spPr>
          <a:xfrm>
            <a:off x="7169063" y="3997923"/>
            <a:ext cx="1033902" cy="400110"/>
          </a:xfrm>
          <a:prstGeom prst="rect">
            <a:avLst/>
          </a:prstGeom>
          <a:noFill/>
        </p:spPr>
        <p:txBody>
          <a:bodyPr wrap="square" rtlCol="0">
            <a:spAutoFit/>
          </a:bodyPr>
          <a:lstStyle/>
          <a:p>
            <a:r>
              <a:rPr lang="zh-CN" altLang="en-US" sz="2000" b="1" dirty="0">
                <a:solidFill>
                  <a:srgbClr val="FF0000"/>
                </a:solidFill>
                <a:latin typeface="黑体" panose="02010609060101010101" pitchFamily="49" charset="-122"/>
                <a:ea typeface="黑体" panose="02010609060101010101" pitchFamily="49" charset="-122"/>
              </a:rPr>
              <a:t>本质</a:t>
            </a:r>
          </a:p>
        </p:txBody>
      </p:sp>
      <p:sp>
        <p:nvSpPr>
          <p:cNvPr id="5" name="矩形 4">
            <a:extLst>
              <a:ext uri="{FF2B5EF4-FFF2-40B4-BE49-F238E27FC236}">
                <a16:creationId xmlns:a16="http://schemas.microsoft.com/office/drawing/2014/main" id="{239148DF-8B17-C702-C060-8FB5CA5A9548}"/>
              </a:ext>
            </a:extLst>
          </p:cNvPr>
          <p:cNvSpPr/>
          <p:nvPr/>
        </p:nvSpPr>
        <p:spPr>
          <a:xfrm>
            <a:off x="3060068" y="2181093"/>
            <a:ext cx="381048" cy="6104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二</a:t>
            </a:r>
          </a:p>
        </p:txBody>
      </p:sp>
      <p:sp>
        <p:nvSpPr>
          <p:cNvPr id="8" name="矩形 7">
            <a:extLst>
              <a:ext uri="{FF2B5EF4-FFF2-40B4-BE49-F238E27FC236}">
                <a16:creationId xmlns:a16="http://schemas.microsoft.com/office/drawing/2014/main" id="{914F3C17-9E83-944C-261B-16E6E74C51EF}"/>
              </a:ext>
            </a:extLst>
          </p:cNvPr>
          <p:cNvSpPr/>
          <p:nvPr/>
        </p:nvSpPr>
        <p:spPr>
          <a:xfrm>
            <a:off x="3501875" y="2184329"/>
            <a:ext cx="2435952" cy="610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教材整合 </a:t>
            </a:r>
          </a:p>
        </p:txBody>
      </p:sp>
      <p:sp>
        <p:nvSpPr>
          <p:cNvPr id="11" name="矩形 10">
            <a:extLst>
              <a:ext uri="{FF2B5EF4-FFF2-40B4-BE49-F238E27FC236}">
                <a16:creationId xmlns:a16="http://schemas.microsoft.com/office/drawing/2014/main" id="{14031A25-7A20-B059-F523-6F10D345CAB6}"/>
              </a:ext>
            </a:extLst>
          </p:cNvPr>
          <p:cNvSpPr/>
          <p:nvPr/>
        </p:nvSpPr>
        <p:spPr>
          <a:xfrm>
            <a:off x="3078645" y="3522819"/>
            <a:ext cx="381048" cy="596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四</a:t>
            </a:r>
          </a:p>
        </p:txBody>
      </p:sp>
      <p:sp>
        <p:nvSpPr>
          <p:cNvPr id="16" name="矩形 15">
            <a:extLst>
              <a:ext uri="{FF2B5EF4-FFF2-40B4-BE49-F238E27FC236}">
                <a16:creationId xmlns:a16="http://schemas.microsoft.com/office/drawing/2014/main" id="{7CA27131-5BC1-CF41-0A27-A293570AEC54}"/>
              </a:ext>
            </a:extLst>
          </p:cNvPr>
          <p:cNvSpPr/>
          <p:nvPr/>
        </p:nvSpPr>
        <p:spPr>
          <a:xfrm>
            <a:off x="3501875" y="3526322"/>
            <a:ext cx="2435952" cy="610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字魂59号-创粗黑" panose="00000500000000000000" pitchFamily="2" charset="-122"/>
                <a:ea typeface="字魂59号-创粗黑" panose="00000500000000000000" pitchFamily="2" charset="-122"/>
                <a:cs typeface="华文黑体" pitchFamily="2" charset="-122"/>
                <a:sym typeface="字魂59号-创粗黑" panose="00000500000000000000" pitchFamily="2" charset="-122"/>
              </a:rPr>
              <a:t>调研释疑 </a:t>
            </a:r>
          </a:p>
        </p:txBody>
      </p:sp>
      <p:sp>
        <p:nvSpPr>
          <p:cNvPr id="30" name="右大括号 29">
            <a:extLst>
              <a:ext uri="{FF2B5EF4-FFF2-40B4-BE49-F238E27FC236}">
                <a16:creationId xmlns:a16="http://schemas.microsoft.com/office/drawing/2014/main" id="{F121F0C6-AC09-BD9B-F12A-81FB323FAA43}"/>
              </a:ext>
            </a:extLst>
          </p:cNvPr>
          <p:cNvSpPr/>
          <p:nvPr/>
        </p:nvSpPr>
        <p:spPr>
          <a:xfrm>
            <a:off x="5903287" y="1580164"/>
            <a:ext cx="2023387" cy="1156544"/>
          </a:xfrm>
          <a:prstGeom prst="rightBrace">
            <a:avLst>
              <a:gd name="adj1" fmla="val 8333"/>
              <a:gd name="adj2" fmla="val 4778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右大括号 31">
            <a:extLst>
              <a:ext uri="{FF2B5EF4-FFF2-40B4-BE49-F238E27FC236}">
                <a16:creationId xmlns:a16="http://schemas.microsoft.com/office/drawing/2014/main" id="{76AB59EE-499A-1ED6-6874-645465EF98CA}"/>
              </a:ext>
            </a:extLst>
          </p:cNvPr>
          <p:cNvSpPr/>
          <p:nvPr/>
        </p:nvSpPr>
        <p:spPr>
          <a:xfrm>
            <a:off x="5917244" y="2770263"/>
            <a:ext cx="2051529" cy="1346375"/>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8745749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750" fill="hold"/>
                                        <p:tgtEl>
                                          <p:spTgt spid="17"/>
                                        </p:tgtEl>
                                        <p:attrNameLst>
                                          <p:attrName>ppt_w</p:attrName>
                                        </p:attrNameLst>
                                      </p:cBhvr>
                                      <p:tavLst>
                                        <p:tav tm="0">
                                          <p:val>
                                            <p:fltVal val="0"/>
                                          </p:val>
                                        </p:tav>
                                        <p:tav tm="100000">
                                          <p:val>
                                            <p:strVal val="#ppt_w"/>
                                          </p:val>
                                        </p:tav>
                                      </p:tavLst>
                                    </p:anim>
                                    <p:anim calcmode="lin" valueType="num">
                                      <p:cBhvr>
                                        <p:cTn id="13" dur="750" fill="hold"/>
                                        <p:tgtEl>
                                          <p:spTgt spid="17"/>
                                        </p:tgtEl>
                                        <p:attrNameLst>
                                          <p:attrName>ppt_h</p:attrName>
                                        </p:attrNameLst>
                                      </p:cBhvr>
                                      <p:tavLst>
                                        <p:tav tm="0">
                                          <p:val>
                                            <p:fltVal val="0"/>
                                          </p:val>
                                        </p:tav>
                                        <p:tav tm="100000">
                                          <p:val>
                                            <p:strVal val="#ppt_h"/>
                                          </p:val>
                                        </p:tav>
                                      </p:tavLst>
                                    </p:anim>
                                    <p:anim calcmode="lin" valueType="num">
                                      <p:cBhvr>
                                        <p:cTn id="14" dur="750" fill="hold"/>
                                        <p:tgtEl>
                                          <p:spTgt spid="17"/>
                                        </p:tgtEl>
                                        <p:attrNameLst>
                                          <p:attrName>style.rotation</p:attrName>
                                        </p:attrNameLst>
                                      </p:cBhvr>
                                      <p:tavLst>
                                        <p:tav tm="0">
                                          <p:val>
                                            <p:fltVal val="90"/>
                                          </p:val>
                                        </p:tav>
                                        <p:tav tm="100000">
                                          <p:val>
                                            <p:fltVal val="0"/>
                                          </p:val>
                                        </p:tav>
                                      </p:tavLst>
                                    </p:anim>
                                    <p:animEffect transition="in" filter="fade">
                                      <p:cBhvr>
                                        <p:cTn id="15" dur="750"/>
                                        <p:tgtEl>
                                          <p:spTgt spid="17"/>
                                        </p:tgtEl>
                                      </p:cBhvr>
                                    </p:animEffect>
                                  </p:childTnLst>
                                </p:cTn>
                              </p:par>
                            </p:childTnLst>
                          </p:cTn>
                        </p:par>
                        <p:par>
                          <p:cTn id="16" fill="hold">
                            <p:stCondLst>
                              <p:cond delay="12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1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barn(inVertical)">
                                      <p:cBhvr>
                                        <p:cTn id="4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C78511-863B-44FA-8B1B-40C6B004CB85}"/>
              </a:ext>
            </a:extLst>
          </p:cNvPr>
          <p:cNvSpPr>
            <a:spLocks noGrp="1"/>
          </p:cNvSpPr>
          <p:nvPr>
            <p:ph type="title"/>
          </p:nvPr>
        </p:nvSpPr>
        <p:spPr>
          <a:xfrm>
            <a:off x="269823" y="151461"/>
            <a:ext cx="10609720" cy="701870"/>
          </a:xfrm>
        </p:spPr>
        <p:txBody>
          <a:bodyPr>
            <a:normAutofit/>
          </a:bodyPr>
          <a:lstStyle/>
          <a:p>
            <a:r>
              <a:rPr lang="zh-CN" altLang="en-US" sz="3200" dirty="0">
                <a:solidFill>
                  <a:schemeClr val="bg1"/>
                </a:solidFill>
              </a:rPr>
              <a:t>（三）整合单元顺序（建议）</a:t>
            </a:r>
          </a:p>
        </p:txBody>
      </p:sp>
      <p:sp>
        <p:nvSpPr>
          <p:cNvPr id="3" name="内容占位符 2">
            <a:extLst>
              <a:ext uri="{FF2B5EF4-FFF2-40B4-BE49-F238E27FC236}">
                <a16:creationId xmlns:a16="http://schemas.microsoft.com/office/drawing/2014/main" id="{0E2AF148-E907-448D-ADCB-29792D3400DB}"/>
              </a:ext>
            </a:extLst>
          </p:cNvPr>
          <p:cNvSpPr>
            <a:spLocks noGrp="1"/>
          </p:cNvSpPr>
          <p:nvPr>
            <p:ph sz="half" idx="1"/>
          </p:nvPr>
        </p:nvSpPr>
        <p:spPr>
          <a:xfrm>
            <a:off x="0" y="2095268"/>
            <a:ext cx="11161713" cy="4646100"/>
          </a:xfrm>
        </p:spPr>
        <p:txBody>
          <a:bodyPr/>
          <a:lstStyle/>
          <a:p>
            <a:endParaRPr lang="en-US" altLang="zh-CN" dirty="0"/>
          </a:p>
          <a:p>
            <a:pPr marL="0" indent="0">
              <a:buNone/>
            </a:pPr>
            <a:r>
              <a:rPr lang="en-US" altLang="zh-CN" dirty="0"/>
              <a:t>                                          </a:t>
            </a:r>
          </a:p>
          <a:p>
            <a:pPr marL="0" indent="0">
              <a:buNone/>
            </a:pPr>
            <a:r>
              <a:rPr lang="en-US" altLang="zh-CN" dirty="0"/>
              <a:t>                                         </a:t>
            </a:r>
            <a:r>
              <a:rPr lang="zh-CN" altLang="en-US" b="1" dirty="0"/>
              <a:t>理论文章线：</a:t>
            </a:r>
            <a:r>
              <a:rPr lang="zh-CN" altLang="en-US" b="1" dirty="0">
                <a:latin typeface="KaiTi" panose="02010609060101010101" pitchFamily="49" charset="-122"/>
                <a:ea typeface="KaiTi" panose="02010609060101010101" pitchFamily="49" charset="-122"/>
              </a:rPr>
              <a:t>选必中第一单元</a:t>
            </a:r>
            <a:r>
              <a:rPr lang="zh-CN" altLang="en-US" b="1" dirty="0">
                <a:solidFill>
                  <a:srgbClr val="0070C0"/>
                </a:solidFill>
                <a:latin typeface="KaiTi" panose="02010609060101010101" pitchFamily="49" charset="-122"/>
                <a:ea typeface="KaiTi" panose="02010609060101010101" pitchFamily="49" charset="-122"/>
              </a:rPr>
              <a:t>（略）</a:t>
            </a:r>
            <a:endParaRPr lang="en-US" altLang="zh-CN" b="1" dirty="0">
              <a:solidFill>
                <a:srgbClr val="0070C0"/>
              </a:solidFill>
              <a:latin typeface="KaiTi" panose="02010609060101010101" pitchFamily="49" charset="-122"/>
              <a:ea typeface="KaiTi" panose="02010609060101010101" pitchFamily="49" charset="-122"/>
            </a:endParaRPr>
          </a:p>
          <a:p>
            <a:pPr marL="0" indent="0">
              <a:buNone/>
            </a:pPr>
            <a:endParaRPr lang="en-US" altLang="zh-CN" dirty="0"/>
          </a:p>
          <a:p>
            <a:r>
              <a:rPr lang="zh-CN" altLang="en-US" dirty="0"/>
              <a:t>期中考试后              </a:t>
            </a:r>
          </a:p>
        </p:txBody>
      </p:sp>
      <p:cxnSp>
        <p:nvCxnSpPr>
          <p:cNvPr id="7" name="直接箭头连接符 6">
            <a:extLst>
              <a:ext uri="{FF2B5EF4-FFF2-40B4-BE49-F238E27FC236}">
                <a16:creationId xmlns:a16="http://schemas.microsoft.com/office/drawing/2014/main" id="{594FCB1D-B9A9-4EDD-91FC-2C65AD1B129F}"/>
              </a:ext>
            </a:extLst>
          </p:cNvPr>
          <p:cNvCxnSpPr/>
          <p:nvPr/>
        </p:nvCxnSpPr>
        <p:spPr>
          <a:xfrm>
            <a:off x="2772544" y="4149080"/>
            <a:ext cx="7601" cy="1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66FB502D-A83D-41EB-AE46-7F245B1F27CF}"/>
              </a:ext>
            </a:extLst>
          </p:cNvPr>
          <p:cNvCxnSpPr>
            <a:cxnSpLocks/>
          </p:cNvCxnSpPr>
          <p:nvPr/>
        </p:nvCxnSpPr>
        <p:spPr>
          <a:xfrm flipV="1">
            <a:off x="2124472" y="2641041"/>
            <a:ext cx="1656184" cy="15080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B770C7A-1075-4A81-AF86-79AB30E16FEF}"/>
              </a:ext>
            </a:extLst>
          </p:cNvPr>
          <p:cNvCxnSpPr>
            <a:cxnSpLocks/>
          </p:cNvCxnSpPr>
          <p:nvPr/>
        </p:nvCxnSpPr>
        <p:spPr>
          <a:xfrm>
            <a:off x="2124472" y="4149080"/>
            <a:ext cx="1728192" cy="165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57A02EB-92BC-44E8-AC26-07EB422C4841}"/>
              </a:ext>
            </a:extLst>
          </p:cNvPr>
          <p:cNvCxnSpPr>
            <a:cxnSpLocks/>
          </p:cNvCxnSpPr>
          <p:nvPr/>
        </p:nvCxnSpPr>
        <p:spPr>
          <a:xfrm>
            <a:off x="2088468" y="4126948"/>
            <a:ext cx="1692188" cy="17601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91C8CB5-4EC9-4AB8-881F-C26361C32ADD}"/>
              </a:ext>
            </a:extLst>
          </p:cNvPr>
          <p:cNvSpPr/>
          <p:nvPr/>
        </p:nvSpPr>
        <p:spPr>
          <a:xfrm>
            <a:off x="3794402" y="2346505"/>
            <a:ext cx="1594942" cy="585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两条主线索</a:t>
            </a:r>
          </a:p>
        </p:txBody>
      </p:sp>
      <p:sp>
        <p:nvSpPr>
          <p:cNvPr id="27" name="矩形 26">
            <a:extLst>
              <a:ext uri="{FF2B5EF4-FFF2-40B4-BE49-F238E27FC236}">
                <a16:creationId xmlns:a16="http://schemas.microsoft.com/office/drawing/2014/main" id="{D9A3A073-223F-4649-BA64-9447B49B2E88}"/>
              </a:ext>
            </a:extLst>
          </p:cNvPr>
          <p:cNvSpPr/>
          <p:nvPr/>
        </p:nvSpPr>
        <p:spPr>
          <a:xfrm>
            <a:off x="3852664" y="3833304"/>
            <a:ext cx="15366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聚焦一句话</a:t>
            </a:r>
          </a:p>
        </p:txBody>
      </p:sp>
      <p:sp>
        <p:nvSpPr>
          <p:cNvPr id="28" name="矩形 27">
            <a:extLst>
              <a:ext uri="{FF2B5EF4-FFF2-40B4-BE49-F238E27FC236}">
                <a16:creationId xmlns:a16="http://schemas.microsoft.com/office/drawing/2014/main" id="{54AD444A-F9AF-4436-B47B-E2A2B8528509}"/>
              </a:ext>
            </a:extLst>
          </p:cNvPr>
          <p:cNvSpPr/>
          <p:nvPr/>
        </p:nvSpPr>
        <p:spPr>
          <a:xfrm>
            <a:off x="3794402" y="5580293"/>
            <a:ext cx="1941236" cy="613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学习顺序（建议）</a:t>
            </a:r>
          </a:p>
        </p:txBody>
      </p:sp>
      <p:cxnSp>
        <p:nvCxnSpPr>
          <p:cNvPr id="35" name="直接箭头连接符 34">
            <a:extLst>
              <a:ext uri="{FF2B5EF4-FFF2-40B4-BE49-F238E27FC236}">
                <a16:creationId xmlns:a16="http://schemas.microsoft.com/office/drawing/2014/main" id="{6B1FBCE2-6E45-4FBF-932C-892AD0A202A2}"/>
              </a:ext>
            </a:extLst>
          </p:cNvPr>
          <p:cNvCxnSpPr>
            <a:cxnSpLocks/>
            <a:stCxn id="26" idx="3"/>
          </p:cNvCxnSpPr>
          <p:nvPr/>
        </p:nvCxnSpPr>
        <p:spPr>
          <a:xfrm flipV="1">
            <a:off x="5389344" y="2095268"/>
            <a:ext cx="911592" cy="544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0FD24610-FB59-4026-B170-940B754F03A4}"/>
              </a:ext>
            </a:extLst>
          </p:cNvPr>
          <p:cNvCxnSpPr>
            <a:cxnSpLocks/>
          </p:cNvCxnSpPr>
          <p:nvPr/>
        </p:nvCxnSpPr>
        <p:spPr>
          <a:xfrm>
            <a:off x="5389344" y="2654959"/>
            <a:ext cx="911592" cy="6015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A4E74BB-C03C-441A-9E44-30EF9DCDA5C8}"/>
              </a:ext>
            </a:extLst>
          </p:cNvPr>
          <p:cNvSpPr txBox="1"/>
          <p:nvPr/>
        </p:nvSpPr>
        <p:spPr>
          <a:xfrm>
            <a:off x="6211045" y="1823373"/>
            <a:ext cx="50405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prstClr val="black"/>
                </a:solidFill>
                <a:latin typeface="黑体" panose="02010609060101010101" pitchFamily="49" charset="-122"/>
                <a:ea typeface="黑体" panose="02010609060101010101" pitchFamily="49" charset="-122"/>
              </a:rPr>
              <a:t>文学作品</a:t>
            </a:r>
            <a:r>
              <a:rPr kumimoji="0" lang="zh-CN" altLang="en-US" sz="24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线：</a:t>
            </a:r>
            <a:r>
              <a:rPr kumimoji="0" lang="zh-CN" altLang="en-US"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选必上第三单元</a:t>
            </a:r>
            <a:endParaRPr kumimoji="0" lang="en-US" altLang="zh-CN"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zh-CN" altLang="en-US" sz="24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选必中第四单元</a:t>
            </a:r>
            <a:r>
              <a:rPr kumimoji="0" lang="zh-CN" altLang="en-US" sz="2400" b="1" i="0" u="none" strike="noStrike" kern="1200" cap="none" spc="0" normalizeH="0" baseline="0" noProof="0" dirty="0">
                <a:ln>
                  <a:noFill/>
                </a:ln>
                <a:solidFill>
                  <a:srgbClr val="0070C0"/>
                </a:solidFill>
                <a:effectLst/>
                <a:uLnTx/>
                <a:uFillTx/>
                <a:latin typeface="KaiTi" panose="02010609060101010101" pitchFamily="49" charset="-122"/>
                <a:ea typeface="KaiTi" panose="02010609060101010101" pitchFamily="49" charset="-122"/>
                <a:cs typeface="+mn-cs"/>
              </a:rPr>
              <a:t>（略）</a:t>
            </a:r>
            <a:endParaRPr kumimoji="0" lang="en-US" altLang="zh-CN" sz="2400" b="1" i="0" u="none" strike="noStrike" kern="1200" cap="none" spc="0" normalizeH="0" baseline="0" noProof="0" dirty="0">
              <a:ln>
                <a:noFill/>
              </a:ln>
              <a:solidFill>
                <a:srgbClr val="0070C0"/>
              </a:solidFill>
              <a:effectLst/>
              <a:uLnTx/>
              <a:uFillTx/>
              <a:latin typeface="KaiTi" panose="02010609060101010101" pitchFamily="49" charset="-122"/>
              <a:ea typeface="KaiTi"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lang="zh-CN" altLang="en-US" sz="2400" b="1" dirty="0">
                <a:solidFill>
                  <a:prstClr val="black"/>
                </a:solidFill>
                <a:latin typeface="KaiTi" panose="02010609060101010101" pitchFamily="49" charset="-122"/>
                <a:ea typeface="KaiTi" panose="02010609060101010101" pitchFamily="49" charset="-122"/>
              </a:rPr>
              <a:t>古诗词诵读（上、中）</a:t>
            </a:r>
          </a:p>
        </p:txBody>
      </p:sp>
      <p:cxnSp>
        <p:nvCxnSpPr>
          <p:cNvPr id="47" name="直接箭头连接符 46">
            <a:extLst>
              <a:ext uri="{FF2B5EF4-FFF2-40B4-BE49-F238E27FC236}">
                <a16:creationId xmlns:a16="http://schemas.microsoft.com/office/drawing/2014/main" id="{8DCE0CEB-C361-4F01-BDB1-4C2E4E40116B}"/>
              </a:ext>
            </a:extLst>
          </p:cNvPr>
          <p:cNvCxnSpPr>
            <a:cxnSpLocks/>
          </p:cNvCxnSpPr>
          <p:nvPr/>
        </p:nvCxnSpPr>
        <p:spPr>
          <a:xfrm>
            <a:off x="5388580" y="4165600"/>
            <a:ext cx="163243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5649ED40-0ACF-4077-AAF8-2B719DCE9740}"/>
              </a:ext>
            </a:extLst>
          </p:cNvPr>
          <p:cNvCxnSpPr>
            <a:cxnSpLocks/>
            <a:stCxn id="28" idx="3"/>
          </p:cNvCxnSpPr>
          <p:nvPr/>
        </p:nvCxnSpPr>
        <p:spPr>
          <a:xfrm>
            <a:off x="5735638" y="5887118"/>
            <a:ext cx="12133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B4556168-6082-43F0-A17A-D4E4D9FC8280}"/>
              </a:ext>
            </a:extLst>
          </p:cNvPr>
          <p:cNvSpPr txBox="1"/>
          <p:nvPr/>
        </p:nvSpPr>
        <p:spPr>
          <a:xfrm>
            <a:off x="7018509" y="5007033"/>
            <a:ext cx="38789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选必上三、选必中四、</a:t>
            </a:r>
            <a:r>
              <a:rPr kumimoji="0" lang="en-US" altLang="zh-CN"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 </a:t>
            </a:r>
            <a:r>
              <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古诗词诵读（上、中两册，除</a:t>
            </a:r>
            <a:r>
              <a:rPr kumimoji="0" lang="en-US" altLang="zh-CN"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无衣</a:t>
            </a:r>
            <a:r>
              <a:rPr kumimoji="0" lang="en-US" altLang="zh-CN"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a:t>
            </a:r>
            <a:r>
              <a:rPr kumimoji="0" lang="zh-CN" altLang="en-US" sz="2800" b="1" i="0" u="none" strike="noStrike" kern="1200" cap="none" spc="0" normalizeH="0" baseline="0" noProof="0" dirty="0">
                <a:ln>
                  <a:noFill/>
                </a:ln>
                <a:solidFill>
                  <a:prstClr val="black"/>
                </a:solidFill>
                <a:effectLst/>
                <a:uLnTx/>
                <a:uFillTx/>
                <a:latin typeface="KaiTi" panose="02010609060101010101" pitchFamily="49" charset="-122"/>
                <a:ea typeface="KaiTi" panose="02010609060101010101" pitchFamily="49" charset="-122"/>
                <a:cs typeface="+mn-cs"/>
              </a:rPr>
              <a:t>）、选必上一单元</a:t>
            </a:r>
          </a:p>
        </p:txBody>
      </p:sp>
      <p:sp>
        <p:nvSpPr>
          <p:cNvPr id="4" name="矩形: 圆角 3">
            <a:extLst>
              <a:ext uri="{FF2B5EF4-FFF2-40B4-BE49-F238E27FC236}">
                <a16:creationId xmlns:a16="http://schemas.microsoft.com/office/drawing/2014/main" id="{55580ABB-D3E9-40D0-9549-277C1EEDFD89}"/>
              </a:ext>
            </a:extLst>
          </p:cNvPr>
          <p:cNvSpPr/>
          <p:nvPr/>
        </p:nvSpPr>
        <p:spPr>
          <a:xfrm>
            <a:off x="7018509" y="3821528"/>
            <a:ext cx="3217501" cy="646331"/>
          </a:xfrm>
          <a:prstGeom prst="roundRect">
            <a:avLst/>
          </a:prstGeom>
          <a:ln w="5715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从</a:t>
            </a:r>
            <a:r>
              <a:rPr kumimoji="0" lang="zh-CN" altLang="en-US" sz="3600" b="0" i="0" u="none" strike="noStrike" kern="1200" cap="none" spc="0" normalizeH="0" baseline="0" noProof="0" dirty="0">
                <a:ln>
                  <a:noFill/>
                </a:ln>
                <a:solidFill>
                  <a:srgbClr val="7030A0"/>
                </a:solidFill>
                <a:effectLst/>
                <a:uLnTx/>
                <a:uFillTx/>
                <a:latin typeface="隶书" panose="02010509060101010101" pitchFamily="49" charset="-122"/>
                <a:ea typeface="隶书" panose="02010509060101010101" pitchFamily="49" charset="-122"/>
                <a:cs typeface="+mn-cs"/>
              </a:rPr>
              <a:t>文学</a:t>
            </a:r>
            <a:r>
              <a:rPr kumimoji="0" lang="zh-CN" altLang="en-US" sz="3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到</a:t>
            </a:r>
            <a:r>
              <a:rPr lang="zh-CN" altLang="en-US" sz="3600" dirty="0">
                <a:solidFill>
                  <a:srgbClr val="7030A0"/>
                </a:solidFill>
                <a:latin typeface="隶书" panose="02010509060101010101" pitchFamily="49" charset="-122"/>
                <a:ea typeface="隶书" panose="02010509060101010101" pitchFamily="49" charset="-122"/>
              </a:rPr>
              <a:t>哲思</a:t>
            </a:r>
          </a:p>
        </p:txBody>
      </p:sp>
    </p:spTree>
    <p:extLst>
      <p:ext uri="{BB962C8B-B14F-4D97-AF65-F5344CB8AC3E}">
        <p14:creationId xmlns:p14="http://schemas.microsoft.com/office/powerpoint/2010/main" val="186453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70C81-C8B9-E799-A140-CB8315423882}"/>
              </a:ext>
            </a:extLst>
          </p:cNvPr>
          <p:cNvSpPr>
            <a:spLocks noGrp="1"/>
          </p:cNvSpPr>
          <p:nvPr>
            <p:ph type="title"/>
          </p:nvPr>
        </p:nvSpPr>
        <p:spPr>
          <a:xfrm>
            <a:off x="296398" y="188640"/>
            <a:ext cx="10609720" cy="701870"/>
          </a:xfrm>
        </p:spPr>
        <p:txBody>
          <a:bodyPr>
            <a:normAutofit/>
          </a:bodyPr>
          <a:lstStyle/>
          <a:p>
            <a:r>
              <a:rPr lang="zh-CN" altLang="en-US" sz="4000" dirty="0">
                <a:solidFill>
                  <a:schemeClr val="bg1"/>
                </a:solidFill>
              </a:rPr>
              <a:t>         （一）选必上第二单元</a:t>
            </a:r>
          </a:p>
        </p:txBody>
      </p:sp>
      <p:sp>
        <p:nvSpPr>
          <p:cNvPr id="3" name="内容占位符 2">
            <a:extLst>
              <a:ext uri="{FF2B5EF4-FFF2-40B4-BE49-F238E27FC236}">
                <a16:creationId xmlns:a16="http://schemas.microsoft.com/office/drawing/2014/main" id="{C6A77F4C-D001-78DD-64C2-F7F39AA4F26B}"/>
              </a:ext>
            </a:extLst>
          </p:cNvPr>
          <p:cNvSpPr>
            <a:spLocks noGrp="1"/>
          </p:cNvSpPr>
          <p:nvPr>
            <p:ph sz="half" idx="1"/>
          </p:nvPr>
        </p:nvSpPr>
        <p:spPr>
          <a:xfrm>
            <a:off x="-1" y="1340768"/>
            <a:ext cx="11161713" cy="5328592"/>
          </a:xfrm>
        </p:spPr>
        <p:txBody>
          <a:bodyPr/>
          <a:lstStyle/>
          <a:p>
            <a:endParaRPr lang="en-US" altLang="zh-CN" dirty="0"/>
          </a:p>
          <a:p>
            <a:endParaRPr lang="en-US" altLang="zh-CN" dirty="0"/>
          </a:p>
          <a:p>
            <a:pPr marL="0" indent="0">
              <a:buNone/>
            </a:pPr>
            <a:r>
              <a:rPr lang="en-US" altLang="zh-CN" dirty="0"/>
              <a:t>                          </a:t>
            </a:r>
            <a:r>
              <a:rPr lang="zh-CN" altLang="en-US" b="1" dirty="0">
                <a:solidFill>
                  <a:srgbClr val="7030A0"/>
                </a:solidFill>
                <a:latin typeface="楷体" panose="02010609060101010101" pitchFamily="49" charset="-122"/>
                <a:ea typeface="楷体" panose="02010609060101010101" pitchFamily="49" charset="-122"/>
              </a:rPr>
              <a:t>（道德）</a:t>
            </a:r>
            <a:endParaRPr lang="en-US" altLang="zh-CN" b="1" dirty="0">
              <a:solidFill>
                <a:srgbClr val="7030A0"/>
              </a:solidFill>
              <a:latin typeface="楷体" panose="02010609060101010101" pitchFamily="49" charset="-122"/>
              <a:ea typeface="楷体" panose="02010609060101010101" pitchFamily="49" charset="-122"/>
            </a:endParaRPr>
          </a:p>
          <a:p>
            <a:pPr marL="0" indent="0">
              <a:buNone/>
            </a:pPr>
            <a:endParaRPr lang="en-US" altLang="zh-CN" dirty="0"/>
          </a:p>
          <a:p>
            <a:pPr marL="0" indent="0">
              <a:buNone/>
            </a:pPr>
            <a:endParaRPr lang="en-US" altLang="zh-CN" dirty="0"/>
          </a:p>
          <a:p>
            <a:r>
              <a:rPr lang="zh-CN" altLang="en-US" sz="3600" dirty="0"/>
              <a:t>百家争鸣         道 </a:t>
            </a:r>
            <a:endParaRPr lang="en-US" altLang="zh-CN" sz="3600" dirty="0"/>
          </a:p>
          <a:p>
            <a:pPr marL="0" indent="0">
              <a:buNone/>
            </a:pPr>
            <a:r>
              <a:rPr lang="en-US" altLang="zh-CN" dirty="0"/>
              <a:t>   </a:t>
            </a:r>
            <a:r>
              <a:rPr lang="zh-CN" altLang="en-US" b="1" dirty="0">
                <a:solidFill>
                  <a:srgbClr val="7030A0"/>
                </a:solidFill>
                <a:latin typeface="楷体" panose="02010609060101010101" pitchFamily="49" charset="-122"/>
                <a:ea typeface="楷体" panose="02010609060101010101" pitchFamily="49" charset="-122"/>
              </a:rPr>
              <a:t>（人文主题）</a:t>
            </a:r>
            <a:r>
              <a:rPr lang="en-US" altLang="zh-CN" b="1" dirty="0">
                <a:solidFill>
                  <a:srgbClr val="7030A0"/>
                </a:solidFill>
                <a:latin typeface="楷体" panose="02010609060101010101" pitchFamily="49" charset="-122"/>
                <a:ea typeface="楷体" panose="02010609060101010101" pitchFamily="49" charset="-122"/>
              </a:rPr>
              <a:t>           </a:t>
            </a:r>
            <a:r>
              <a:rPr lang="zh-CN" altLang="en-US" b="1" dirty="0">
                <a:solidFill>
                  <a:srgbClr val="7030A0"/>
                </a:solidFill>
                <a:latin typeface="楷体" panose="02010609060101010101" pitchFamily="49" charset="-122"/>
                <a:ea typeface="楷体" panose="02010609060101010101" pitchFamily="49" charset="-122"/>
              </a:rPr>
              <a:t>（自然）</a:t>
            </a:r>
            <a:r>
              <a:rPr lang="en-US" altLang="zh-CN" b="1" dirty="0">
                <a:solidFill>
                  <a:srgbClr val="7030A0"/>
                </a:solidFill>
                <a:latin typeface="楷体" panose="02010609060101010101" pitchFamily="49" charset="-122"/>
                <a:ea typeface="楷体" panose="02010609060101010101" pitchFamily="49" charset="-122"/>
              </a:rPr>
              <a:t>     </a:t>
            </a:r>
            <a:r>
              <a:rPr lang="en-US" altLang="zh-CN" b="1" dirty="0"/>
              <a:t>《</a:t>
            </a:r>
            <a:r>
              <a:rPr lang="zh-CN" altLang="en-US" b="1" dirty="0"/>
              <a:t>五十之瓠</a:t>
            </a:r>
            <a:r>
              <a:rPr lang="en-US" altLang="zh-CN" b="1" dirty="0"/>
              <a:t>》</a:t>
            </a:r>
            <a:r>
              <a:rPr lang="zh-CN" altLang="en-US" b="1" dirty="0"/>
              <a:t>（庄子）</a:t>
            </a:r>
            <a:endParaRPr lang="en-US" altLang="zh-CN" b="1" dirty="0"/>
          </a:p>
          <a:p>
            <a:pPr marL="0" indent="0">
              <a:buNone/>
            </a:pPr>
            <a:r>
              <a:rPr lang="en-US" altLang="zh-CN" sz="3600" dirty="0"/>
              <a:t>                    </a:t>
            </a:r>
          </a:p>
          <a:p>
            <a:pPr marL="0" indent="0">
              <a:buNone/>
            </a:pPr>
            <a:r>
              <a:rPr lang="en-US" altLang="zh-CN" sz="3600" dirty="0"/>
              <a:t>                   </a:t>
            </a:r>
            <a:r>
              <a:rPr lang="zh-CN" altLang="en-US" sz="3600" dirty="0"/>
              <a:t>墨         </a:t>
            </a:r>
            <a:r>
              <a:rPr lang="en-US" altLang="zh-CN" b="1" dirty="0"/>
              <a:t>《</a:t>
            </a:r>
            <a:r>
              <a:rPr lang="zh-CN" altLang="en-US" b="1" dirty="0"/>
              <a:t>兼爱</a:t>
            </a:r>
            <a:r>
              <a:rPr lang="en-US" altLang="zh-CN" b="1" dirty="0"/>
              <a:t>》</a:t>
            </a:r>
          </a:p>
          <a:p>
            <a:pPr marL="0" indent="0">
              <a:buNone/>
            </a:pPr>
            <a:r>
              <a:rPr lang="en-US" altLang="zh-CN" b="1" dirty="0"/>
              <a:t>                          </a:t>
            </a:r>
            <a:r>
              <a:rPr lang="zh-CN" altLang="en-US" b="1" dirty="0">
                <a:solidFill>
                  <a:srgbClr val="7030A0"/>
                </a:solidFill>
                <a:latin typeface="楷体" panose="02010609060101010101" pitchFamily="49" charset="-122"/>
                <a:ea typeface="楷体" panose="02010609060101010101" pitchFamily="49" charset="-122"/>
              </a:rPr>
              <a:t>（平等）</a:t>
            </a:r>
          </a:p>
        </p:txBody>
      </p:sp>
      <p:sp>
        <p:nvSpPr>
          <p:cNvPr id="4" name="左大括号 3">
            <a:extLst>
              <a:ext uri="{FF2B5EF4-FFF2-40B4-BE49-F238E27FC236}">
                <a16:creationId xmlns:a16="http://schemas.microsoft.com/office/drawing/2014/main" id="{C6EFAA4C-AEF5-0263-61AA-BDC1E19920A6}"/>
              </a:ext>
            </a:extLst>
          </p:cNvPr>
          <p:cNvSpPr/>
          <p:nvPr/>
        </p:nvSpPr>
        <p:spPr>
          <a:xfrm>
            <a:off x="2725065" y="2060848"/>
            <a:ext cx="1343409" cy="3744415"/>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762806CB-2BE5-449F-7A85-223315640D02}"/>
              </a:ext>
            </a:extLst>
          </p:cNvPr>
          <p:cNvSpPr txBox="1"/>
          <p:nvPr/>
        </p:nvSpPr>
        <p:spPr>
          <a:xfrm>
            <a:off x="4244448" y="1735815"/>
            <a:ext cx="1008112" cy="646331"/>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儒</a:t>
            </a:r>
          </a:p>
        </p:txBody>
      </p:sp>
      <p:sp>
        <p:nvSpPr>
          <p:cNvPr id="23" name="左大括号 22">
            <a:extLst>
              <a:ext uri="{FF2B5EF4-FFF2-40B4-BE49-F238E27FC236}">
                <a16:creationId xmlns:a16="http://schemas.microsoft.com/office/drawing/2014/main" id="{4934476A-10A2-CEC2-6A03-47C654AC01DC}"/>
              </a:ext>
            </a:extLst>
          </p:cNvPr>
          <p:cNvSpPr/>
          <p:nvPr/>
        </p:nvSpPr>
        <p:spPr>
          <a:xfrm>
            <a:off x="4993989" y="1735814"/>
            <a:ext cx="1262636" cy="757081"/>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24FFC97C-8F3F-551F-B905-84212C332A26}"/>
              </a:ext>
            </a:extLst>
          </p:cNvPr>
          <p:cNvSpPr txBox="1"/>
          <p:nvPr/>
        </p:nvSpPr>
        <p:spPr>
          <a:xfrm>
            <a:off x="6256625" y="1489593"/>
            <a:ext cx="5667691" cy="1200329"/>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论语十二章</a:t>
            </a:r>
            <a:r>
              <a:rPr lang="en-US" altLang="zh-CN" sz="2400" b="1" dirty="0">
                <a:latin typeface="黑体" panose="02010609060101010101" pitchFamily="49" charset="-122"/>
                <a:ea typeface="黑体" panose="02010609060101010101" pitchFamily="49" charset="-122"/>
              </a:rPr>
              <a:t>》</a:t>
            </a:r>
          </a:p>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大学（选段）</a:t>
            </a:r>
            <a:r>
              <a:rPr lang="en-US" altLang="zh-CN" sz="2400" b="1" dirty="0">
                <a:latin typeface="黑体" panose="02010609060101010101" pitchFamily="49" charset="-122"/>
                <a:ea typeface="黑体" panose="02010609060101010101" pitchFamily="49" charset="-122"/>
              </a:rPr>
              <a:t>》</a:t>
            </a:r>
          </a:p>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人皆有不忍人之心</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孟子</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a:t>
            </a:r>
          </a:p>
        </p:txBody>
      </p:sp>
      <p:sp>
        <p:nvSpPr>
          <p:cNvPr id="26" name="左大括号 25">
            <a:extLst>
              <a:ext uri="{FF2B5EF4-FFF2-40B4-BE49-F238E27FC236}">
                <a16:creationId xmlns:a16="http://schemas.microsoft.com/office/drawing/2014/main" id="{CDC09691-261B-7CB7-CFFB-75BCEE990BF0}"/>
              </a:ext>
            </a:extLst>
          </p:cNvPr>
          <p:cNvSpPr/>
          <p:nvPr/>
        </p:nvSpPr>
        <p:spPr>
          <a:xfrm>
            <a:off x="5063510" y="3356992"/>
            <a:ext cx="852857" cy="1080120"/>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8F400C69-6668-D7AE-6BA3-31BF91BCE053}"/>
              </a:ext>
            </a:extLst>
          </p:cNvPr>
          <p:cNvSpPr txBox="1"/>
          <p:nvPr/>
        </p:nvSpPr>
        <p:spPr>
          <a:xfrm>
            <a:off x="5916367" y="3084968"/>
            <a:ext cx="2520280"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老子四章</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cxnSp>
        <p:nvCxnSpPr>
          <p:cNvPr id="31" name="直接连接符 30">
            <a:extLst>
              <a:ext uri="{FF2B5EF4-FFF2-40B4-BE49-F238E27FC236}">
                <a16:creationId xmlns:a16="http://schemas.microsoft.com/office/drawing/2014/main" id="{1F3785CF-E728-CDE4-17A1-BA8C0EED994B}"/>
              </a:ext>
            </a:extLst>
          </p:cNvPr>
          <p:cNvCxnSpPr>
            <a:cxnSpLocks/>
          </p:cNvCxnSpPr>
          <p:nvPr/>
        </p:nvCxnSpPr>
        <p:spPr>
          <a:xfrm>
            <a:off x="5121904" y="5661248"/>
            <a:ext cx="158892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139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70C81-C8B9-E799-A140-CB8315423882}"/>
              </a:ext>
            </a:extLst>
          </p:cNvPr>
          <p:cNvSpPr>
            <a:spLocks noGrp="1"/>
          </p:cNvSpPr>
          <p:nvPr>
            <p:ph type="title"/>
          </p:nvPr>
        </p:nvSpPr>
        <p:spPr>
          <a:xfrm>
            <a:off x="296398" y="188640"/>
            <a:ext cx="10609720" cy="701870"/>
          </a:xfrm>
        </p:spPr>
        <p:txBody>
          <a:bodyPr>
            <a:normAutofit/>
          </a:bodyPr>
          <a:lstStyle/>
          <a:p>
            <a:r>
              <a:rPr lang="zh-CN" altLang="en-US" sz="4000" dirty="0">
                <a:solidFill>
                  <a:schemeClr val="bg1"/>
                </a:solidFill>
              </a:rPr>
              <a:t>    （一）选必上第二单元：内在结构图</a:t>
            </a:r>
          </a:p>
        </p:txBody>
      </p:sp>
      <p:sp>
        <p:nvSpPr>
          <p:cNvPr id="3" name="内容占位符 2">
            <a:extLst>
              <a:ext uri="{FF2B5EF4-FFF2-40B4-BE49-F238E27FC236}">
                <a16:creationId xmlns:a16="http://schemas.microsoft.com/office/drawing/2014/main" id="{C6A77F4C-D001-78DD-64C2-F7F39AA4F26B}"/>
              </a:ext>
            </a:extLst>
          </p:cNvPr>
          <p:cNvSpPr>
            <a:spLocks noGrp="1"/>
          </p:cNvSpPr>
          <p:nvPr>
            <p:ph sz="half" idx="1"/>
          </p:nvPr>
        </p:nvSpPr>
        <p:spPr>
          <a:xfrm>
            <a:off x="-1" y="1340768"/>
            <a:ext cx="11161713" cy="5328592"/>
          </a:xfrm>
        </p:spPr>
        <p:txBody>
          <a:bodyPr/>
          <a:lstStyle/>
          <a:p>
            <a:endParaRPr lang="en-US" altLang="zh-CN" dirty="0"/>
          </a:p>
          <a:p>
            <a:pPr marL="0" indent="0">
              <a:buNone/>
            </a:pPr>
            <a:r>
              <a:rPr lang="en-US" altLang="zh-CN" dirty="0"/>
              <a:t>                           </a:t>
            </a:r>
          </a:p>
          <a:p>
            <a:pPr marL="0" indent="0">
              <a:buNone/>
            </a:pPr>
            <a:r>
              <a:rPr lang="en-US" altLang="zh-CN" dirty="0"/>
              <a:t>                                                                                                                                   </a:t>
            </a:r>
          </a:p>
          <a:p>
            <a:pPr marL="0" indent="0">
              <a:buNone/>
            </a:pPr>
            <a:r>
              <a:rPr lang="en-US" altLang="zh-CN" dirty="0"/>
              <a:t>                                     </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人皆有不忍人之心</a:t>
            </a:r>
            <a:r>
              <a:rPr lang="en-US" altLang="zh-CN" sz="2400" b="1" dirty="0">
                <a:latin typeface="黑体" panose="02010609060101010101" pitchFamily="49" charset="-122"/>
                <a:ea typeface="黑体" panose="02010609060101010101" pitchFamily="49" charset="-122"/>
              </a:rPr>
              <a:t>》</a:t>
            </a:r>
            <a:endParaRPr lang="en-US" altLang="zh-CN" b="1" dirty="0">
              <a:latin typeface="黑体" panose="02010609060101010101" pitchFamily="49" charset="-122"/>
              <a:ea typeface="黑体" panose="02010609060101010101" pitchFamily="49" charset="-122"/>
            </a:endParaRPr>
          </a:p>
          <a:p>
            <a:pPr marL="0" indent="0">
              <a:buNone/>
            </a:pPr>
            <a:r>
              <a:rPr lang="en-US" altLang="zh-CN" dirty="0"/>
              <a:t>         </a:t>
            </a:r>
            <a:r>
              <a:rPr lang="zh-CN" altLang="en-US" sz="2800" dirty="0"/>
              <a:t>探讨                    </a:t>
            </a:r>
            <a:r>
              <a:rPr lang="en-US" altLang="zh-CN" b="1" dirty="0"/>
              <a:t>《</a:t>
            </a:r>
            <a:r>
              <a:rPr lang="zh-CN" altLang="en-US" b="1" dirty="0"/>
              <a:t>老子四章</a:t>
            </a:r>
            <a:r>
              <a:rPr lang="en-US" altLang="zh-CN" b="1" dirty="0"/>
              <a:t>》 </a:t>
            </a:r>
            <a:r>
              <a:rPr lang="en-US" altLang="zh-CN" sz="2800" b="1" dirty="0">
                <a:solidFill>
                  <a:srgbClr val="1D41D5"/>
                </a:solidFill>
              </a:rPr>
              <a:t>———  </a:t>
            </a:r>
            <a:r>
              <a:rPr lang="zh-CN" altLang="en-US" b="1" dirty="0"/>
              <a:t>对立统一</a:t>
            </a:r>
            <a:endParaRPr lang="en-US" altLang="zh-CN" b="1" dirty="0"/>
          </a:p>
          <a:p>
            <a:r>
              <a:rPr lang="zh-CN" altLang="en-US" sz="2800" dirty="0"/>
              <a:t>“</a:t>
            </a:r>
            <a:r>
              <a:rPr lang="zh-CN" altLang="en-US" sz="2800" dirty="0">
                <a:solidFill>
                  <a:srgbClr val="FF0000"/>
                </a:solidFill>
              </a:rPr>
              <a:t>自我与他者</a:t>
            </a:r>
            <a:r>
              <a:rPr lang="zh-CN" altLang="en-US" sz="2800" dirty="0"/>
              <a:t>”       </a:t>
            </a:r>
            <a:r>
              <a:rPr lang="zh-CN" altLang="en-US" sz="3200" dirty="0"/>
              <a:t>道</a:t>
            </a:r>
            <a:endParaRPr lang="en-US" altLang="zh-CN" sz="3200" dirty="0"/>
          </a:p>
          <a:p>
            <a:pPr marL="0" indent="0">
              <a:buNone/>
            </a:pPr>
            <a:r>
              <a:rPr lang="en-US" altLang="zh-CN" sz="2800" dirty="0"/>
              <a:t>        </a:t>
            </a:r>
            <a:r>
              <a:rPr lang="zh-CN" altLang="en-US" sz="2800" dirty="0"/>
              <a:t>关系                    </a:t>
            </a:r>
            <a:r>
              <a:rPr lang="en-US" altLang="zh-CN" b="1" dirty="0"/>
              <a:t>《</a:t>
            </a:r>
            <a:r>
              <a:rPr lang="zh-CN" altLang="en-US" b="1" dirty="0"/>
              <a:t>五十之瓠</a:t>
            </a:r>
            <a:r>
              <a:rPr lang="en-US" altLang="zh-CN" b="1" dirty="0"/>
              <a:t>》</a:t>
            </a:r>
            <a:r>
              <a:rPr lang="en-US" altLang="zh-CN" dirty="0"/>
              <a:t> </a:t>
            </a:r>
            <a:r>
              <a:rPr lang="en-US" altLang="zh-CN" sz="2400" dirty="0">
                <a:solidFill>
                  <a:srgbClr val="1D41D5"/>
                </a:solidFill>
              </a:rPr>
              <a:t>———</a:t>
            </a:r>
            <a:r>
              <a:rPr lang="en-US" altLang="zh-CN" sz="2400" b="1" dirty="0">
                <a:solidFill>
                  <a:srgbClr val="1D41D5"/>
                </a:solidFill>
              </a:rPr>
              <a:t> </a:t>
            </a:r>
            <a:r>
              <a:rPr lang="zh-CN" altLang="en-US" b="1" dirty="0"/>
              <a:t>“器”与“用”</a:t>
            </a:r>
            <a:endParaRPr lang="en-US" altLang="zh-CN" b="1" dirty="0"/>
          </a:p>
          <a:p>
            <a:pPr marL="0" indent="0">
              <a:buNone/>
            </a:pPr>
            <a:r>
              <a:rPr lang="en-US" altLang="zh-CN" b="1" dirty="0"/>
              <a:t>   </a:t>
            </a:r>
            <a:r>
              <a:rPr lang="zh-CN" altLang="en-US" b="1" dirty="0">
                <a:solidFill>
                  <a:srgbClr val="7030A0"/>
                </a:solidFill>
                <a:latin typeface="楷体" panose="02010609060101010101" pitchFamily="49" charset="-122"/>
                <a:ea typeface="楷体" panose="02010609060101010101" pitchFamily="49" charset="-122"/>
              </a:rPr>
              <a:t>（构建结构的角度）</a:t>
            </a:r>
            <a:endParaRPr lang="en-US" altLang="zh-CN" b="1" dirty="0">
              <a:solidFill>
                <a:srgbClr val="7030A0"/>
              </a:solidFill>
              <a:latin typeface="楷体" panose="02010609060101010101" pitchFamily="49" charset="-122"/>
              <a:ea typeface="楷体" panose="02010609060101010101" pitchFamily="49" charset="-122"/>
            </a:endParaRPr>
          </a:p>
        </p:txBody>
      </p:sp>
      <p:sp>
        <p:nvSpPr>
          <p:cNvPr id="4" name="左大括号 3">
            <a:extLst>
              <a:ext uri="{FF2B5EF4-FFF2-40B4-BE49-F238E27FC236}">
                <a16:creationId xmlns:a16="http://schemas.microsoft.com/office/drawing/2014/main" id="{CFCE761A-F6CD-10ED-9CF6-3F812A736A4F}"/>
              </a:ext>
            </a:extLst>
          </p:cNvPr>
          <p:cNvSpPr/>
          <p:nvPr/>
        </p:nvSpPr>
        <p:spPr>
          <a:xfrm>
            <a:off x="3060576" y="2457618"/>
            <a:ext cx="1008112" cy="320363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3E38242C-F54F-8CB7-BA76-543CC686FA65}"/>
              </a:ext>
            </a:extLst>
          </p:cNvPr>
          <p:cNvSpPr txBox="1"/>
          <p:nvPr/>
        </p:nvSpPr>
        <p:spPr>
          <a:xfrm>
            <a:off x="4113195" y="2165230"/>
            <a:ext cx="1584176"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儒</a:t>
            </a:r>
          </a:p>
        </p:txBody>
      </p:sp>
      <p:sp>
        <p:nvSpPr>
          <p:cNvPr id="7" name="左大括号 6">
            <a:extLst>
              <a:ext uri="{FF2B5EF4-FFF2-40B4-BE49-F238E27FC236}">
                <a16:creationId xmlns:a16="http://schemas.microsoft.com/office/drawing/2014/main" id="{0BA649D1-95F6-333F-0A0B-FE74C6FAAF79}"/>
              </a:ext>
            </a:extLst>
          </p:cNvPr>
          <p:cNvSpPr/>
          <p:nvPr/>
        </p:nvSpPr>
        <p:spPr>
          <a:xfrm>
            <a:off x="4788766" y="1780089"/>
            <a:ext cx="792090" cy="1144855"/>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CC0B1778-CBFF-E7F9-1D01-F5DCFB258833}"/>
              </a:ext>
            </a:extLst>
          </p:cNvPr>
          <p:cNvSpPr txBox="1"/>
          <p:nvPr/>
        </p:nvSpPr>
        <p:spPr>
          <a:xfrm>
            <a:off x="5580855" y="1549256"/>
            <a:ext cx="2232248"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论语十二章</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49DA5777-9332-2BE3-1CA7-50DB6169855C}"/>
              </a:ext>
            </a:extLst>
          </p:cNvPr>
          <p:cNvSpPr txBox="1"/>
          <p:nvPr/>
        </p:nvSpPr>
        <p:spPr>
          <a:xfrm>
            <a:off x="5625360" y="2121683"/>
            <a:ext cx="2556523"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大学（选段）</a:t>
            </a:r>
            <a:r>
              <a:rPr lang="en-US" altLang="zh-CN"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p:txBody>
      </p:sp>
      <p:sp>
        <p:nvSpPr>
          <p:cNvPr id="12" name="右大括号 11">
            <a:extLst>
              <a:ext uri="{FF2B5EF4-FFF2-40B4-BE49-F238E27FC236}">
                <a16:creationId xmlns:a16="http://schemas.microsoft.com/office/drawing/2014/main" id="{26BCBE58-971F-FD07-2DA4-DF505BD49CCF}"/>
              </a:ext>
            </a:extLst>
          </p:cNvPr>
          <p:cNvSpPr/>
          <p:nvPr/>
        </p:nvSpPr>
        <p:spPr>
          <a:xfrm>
            <a:off x="8811831" y="1700809"/>
            <a:ext cx="675576" cy="1224135"/>
          </a:xfrm>
          <a:prstGeom prst="rightBrace">
            <a:avLst/>
          </a:prstGeom>
          <a:ln w="76200">
            <a:solidFill>
              <a:srgbClr val="1D41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70C0"/>
              </a:solidFill>
            </a:endParaRPr>
          </a:p>
        </p:txBody>
      </p:sp>
      <p:sp>
        <p:nvSpPr>
          <p:cNvPr id="13" name="文本框 12">
            <a:extLst>
              <a:ext uri="{FF2B5EF4-FFF2-40B4-BE49-F238E27FC236}">
                <a16:creationId xmlns:a16="http://schemas.microsoft.com/office/drawing/2014/main" id="{84DED5BD-4EDD-007B-8419-41F85BA3C53F}"/>
              </a:ext>
            </a:extLst>
          </p:cNvPr>
          <p:cNvSpPr txBox="1"/>
          <p:nvPr/>
        </p:nvSpPr>
        <p:spPr>
          <a:xfrm>
            <a:off x="9417407" y="1355240"/>
            <a:ext cx="1808936" cy="150810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  </a:t>
            </a:r>
            <a:endParaRPr lang="en-US" altLang="zh-CN" sz="2400" b="1" dirty="0">
              <a:latin typeface="黑体" panose="02010609060101010101" pitchFamily="49" charset="-122"/>
              <a:ea typeface="黑体" panose="02010609060101010101" pitchFamily="49" charset="-122"/>
            </a:endParaRPr>
          </a:p>
          <a:p>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己与人</a:t>
            </a:r>
            <a:endParaRPr lang="en-US" altLang="zh-CN" sz="2400" b="1" dirty="0">
              <a:latin typeface="黑体" panose="02010609060101010101" pitchFamily="49" charset="-122"/>
              <a:ea typeface="黑体" panose="02010609060101010101" pitchFamily="49" charset="-122"/>
            </a:endParaRPr>
          </a:p>
          <a:p>
            <a:r>
              <a:rPr lang="zh-CN" altLang="en-US" sz="2000" b="1" dirty="0">
                <a:latin typeface="黑体" panose="02010609060101010101" pitchFamily="49" charset="-122"/>
                <a:ea typeface="黑体" panose="02010609060101010101" pitchFamily="49" charset="-122"/>
              </a:rPr>
              <a:t>（家国天下）</a:t>
            </a:r>
            <a:endParaRPr lang="en-US" altLang="zh-CN" sz="2000" b="1" dirty="0">
              <a:latin typeface="黑体" panose="02010609060101010101" pitchFamily="49" charset="-122"/>
              <a:ea typeface="黑体" panose="02010609060101010101" pitchFamily="49" charset="-122"/>
            </a:endParaRPr>
          </a:p>
          <a:p>
            <a:r>
              <a:rPr lang="en-US" altLang="zh-CN" sz="20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异质同构</a:t>
            </a:r>
          </a:p>
        </p:txBody>
      </p:sp>
      <p:sp>
        <p:nvSpPr>
          <p:cNvPr id="14" name="左大括号 13">
            <a:extLst>
              <a:ext uri="{FF2B5EF4-FFF2-40B4-BE49-F238E27FC236}">
                <a16:creationId xmlns:a16="http://schemas.microsoft.com/office/drawing/2014/main" id="{13D77DB0-686C-FAAA-F8A3-B555B6EE3228}"/>
              </a:ext>
            </a:extLst>
          </p:cNvPr>
          <p:cNvSpPr/>
          <p:nvPr/>
        </p:nvSpPr>
        <p:spPr>
          <a:xfrm>
            <a:off x="4960284" y="3375202"/>
            <a:ext cx="620571" cy="1144855"/>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A2971BB9-32C7-D21B-14A0-A9C81CD67288}"/>
              </a:ext>
            </a:extLst>
          </p:cNvPr>
          <p:cNvSpPr txBox="1"/>
          <p:nvPr/>
        </p:nvSpPr>
        <p:spPr>
          <a:xfrm>
            <a:off x="4212704" y="5333331"/>
            <a:ext cx="3969179"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rPr>
              <a:t>墨  </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 </a:t>
            </a:r>
          </a:p>
        </p:txBody>
      </p:sp>
      <p:sp>
        <p:nvSpPr>
          <p:cNvPr id="23" name="文本框 22">
            <a:extLst>
              <a:ext uri="{FF2B5EF4-FFF2-40B4-BE49-F238E27FC236}">
                <a16:creationId xmlns:a16="http://schemas.microsoft.com/office/drawing/2014/main" id="{DF2BC017-09CC-D89A-42AD-9D7E5E2D2768}"/>
              </a:ext>
            </a:extLst>
          </p:cNvPr>
          <p:cNvSpPr txBox="1"/>
          <p:nvPr/>
        </p:nvSpPr>
        <p:spPr>
          <a:xfrm>
            <a:off x="6071976" y="5430415"/>
            <a:ext cx="4956879"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兼爱</a:t>
            </a: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人与人之间平等的爱</a:t>
            </a:r>
          </a:p>
        </p:txBody>
      </p:sp>
    </p:spTree>
    <p:extLst>
      <p:ext uri="{BB962C8B-B14F-4D97-AF65-F5344CB8AC3E}">
        <p14:creationId xmlns:p14="http://schemas.microsoft.com/office/powerpoint/2010/main" val="327534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FBD04-CA4B-EA3F-10F3-2DDA9C6A0B08}"/>
              </a:ext>
            </a:extLst>
          </p:cNvPr>
          <p:cNvSpPr>
            <a:spLocks noGrp="1"/>
          </p:cNvSpPr>
          <p:nvPr>
            <p:ph type="title"/>
          </p:nvPr>
        </p:nvSpPr>
        <p:spPr>
          <a:xfrm>
            <a:off x="180256" y="116632"/>
            <a:ext cx="10705459" cy="887908"/>
          </a:xfrm>
        </p:spPr>
        <p:txBody>
          <a:bodyPr>
            <a:normAutofit/>
          </a:bodyPr>
          <a:lstStyle/>
          <a:p>
            <a:r>
              <a:rPr lang="zh-CN" altLang="en-US" sz="3600" dirty="0">
                <a:solidFill>
                  <a:schemeClr val="bg1"/>
                </a:solidFill>
              </a:rPr>
              <a:t>  （一）选必上第二单元：儒家三篇的切入角度</a:t>
            </a:r>
            <a:endParaRPr lang="zh-CN" altLang="en-US" sz="3600" dirty="0"/>
          </a:p>
        </p:txBody>
      </p:sp>
      <p:sp>
        <p:nvSpPr>
          <p:cNvPr id="3" name="内容占位符 2">
            <a:extLst>
              <a:ext uri="{FF2B5EF4-FFF2-40B4-BE49-F238E27FC236}">
                <a16:creationId xmlns:a16="http://schemas.microsoft.com/office/drawing/2014/main" id="{DDA8AB2B-A7BD-C1BD-06F3-7250F7DC2FA0}"/>
              </a:ext>
            </a:extLst>
          </p:cNvPr>
          <p:cNvSpPr>
            <a:spLocks noGrp="1"/>
          </p:cNvSpPr>
          <p:nvPr>
            <p:ph sz="half" idx="1"/>
          </p:nvPr>
        </p:nvSpPr>
        <p:spPr>
          <a:xfrm>
            <a:off x="108248" y="1340768"/>
            <a:ext cx="10777467" cy="5214562"/>
          </a:xfrm>
        </p:spPr>
        <p:txBody>
          <a:bodyPr/>
          <a:lstStyle/>
          <a:p>
            <a:endParaRPr lang="en-US" altLang="zh-CN" dirty="0"/>
          </a:p>
          <a:p>
            <a:endParaRPr lang="en-US" altLang="zh-CN" dirty="0"/>
          </a:p>
          <a:p>
            <a:endParaRPr lang="en-US" altLang="zh-CN" dirty="0"/>
          </a:p>
          <a:p>
            <a:pPr marL="0" indent="0">
              <a:buNone/>
            </a:pPr>
            <a:endParaRPr lang="en-US" altLang="zh-CN" dirty="0"/>
          </a:p>
          <a:p>
            <a:r>
              <a:rPr lang="zh-CN" altLang="en-US" sz="3200" dirty="0"/>
              <a:t>“修身”          </a:t>
            </a:r>
            <a:r>
              <a:rPr lang="en-US" altLang="zh-CN" sz="2800" b="1" dirty="0"/>
              <a:t>《</a:t>
            </a:r>
            <a:r>
              <a:rPr lang="zh-CN" altLang="en-US" sz="2800" b="1" dirty="0"/>
              <a:t>大学（选段）</a:t>
            </a:r>
            <a:r>
              <a:rPr lang="en-US" altLang="zh-CN" sz="2800" b="1" dirty="0"/>
              <a:t>》</a:t>
            </a:r>
            <a:r>
              <a:rPr lang="zh-CN" altLang="en-US" sz="2800" b="1" dirty="0"/>
              <a:t>：修身的</a:t>
            </a:r>
            <a:r>
              <a:rPr lang="zh-CN" altLang="en-US" sz="2800" b="1" dirty="0">
                <a:highlight>
                  <a:srgbClr val="FFFF00"/>
                </a:highlight>
              </a:rPr>
              <a:t>必要性</a:t>
            </a:r>
          </a:p>
        </p:txBody>
      </p:sp>
      <p:sp>
        <p:nvSpPr>
          <p:cNvPr id="4" name="左大括号 3">
            <a:extLst>
              <a:ext uri="{FF2B5EF4-FFF2-40B4-BE49-F238E27FC236}">
                <a16:creationId xmlns:a16="http://schemas.microsoft.com/office/drawing/2014/main" id="{9544230A-C2B2-B79E-F235-2FA44FC663CD}"/>
              </a:ext>
            </a:extLst>
          </p:cNvPr>
          <p:cNvSpPr/>
          <p:nvPr/>
        </p:nvSpPr>
        <p:spPr>
          <a:xfrm>
            <a:off x="2268488" y="2276872"/>
            <a:ext cx="1728192" cy="2448272"/>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B73CBDDE-C88A-4677-3A08-B248FE0CCFB1}"/>
              </a:ext>
            </a:extLst>
          </p:cNvPr>
          <p:cNvSpPr txBox="1"/>
          <p:nvPr/>
        </p:nvSpPr>
        <p:spPr>
          <a:xfrm>
            <a:off x="4140696" y="2015262"/>
            <a:ext cx="5832648" cy="523220"/>
          </a:xfrm>
          <a:prstGeom prst="rect">
            <a:avLst/>
          </a:prstGeom>
          <a:noFill/>
        </p:spPr>
        <p:txBody>
          <a:bodyPr wrap="square" rtlCol="0">
            <a:spAutoFit/>
          </a:bodyPr>
          <a:lstStyle/>
          <a:p>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论语十二章</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：修身的</a:t>
            </a:r>
            <a:r>
              <a:rPr lang="zh-CN" altLang="en-US" sz="2800" b="1" dirty="0">
                <a:highlight>
                  <a:srgbClr val="FFFF00"/>
                </a:highlight>
                <a:latin typeface="黑体" panose="02010609060101010101" pitchFamily="49" charset="-122"/>
                <a:ea typeface="黑体" panose="02010609060101010101" pitchFamily="49" charset="-122"/>
              </a:rPr>
              <a:t>重要性</a:t>
            </a:r>
          </a:p>
        </p:txBody>
      </p:sp>
      <p:sp>
        <p:nvSpPr>
          <p:cNvPr id="6" name="文本框 5">
            <a:extLst>
              <a:ext uri="{FF2B5EF4-FFF2-40B4-BE49-F238E27FC236}">
                <a16:creationId xmlns:a16="http://schemas.microsoft.com/office/drawing/2014/main" id="{BA4DF62F-D892-0ACA-FD7D-B3974FA06EA9}"/>
              </a:ext>
            </a:extLst>
          </p:cNvPr>
          <p:cNvSpPr txBox="1"/>
          <p:nvPr/>
        </p:nvSpPr>
        <p:spPr>
          <a:xfrm>
            <a:off x="4212704" y="4463534"/>
            <a:ext cx="6552728" cy="523220"/>
          </a:xfrm>
          <a:prstGeom prst="rect">
            <a:avLst/>
          </a:prstGeom>
          <a:noFill/>
        </p:spPr>
        <p:txBody>
          <a:bodyPr wrap="square" rtlCol="0">
            <a:spAutoFit/>
          </a:bodyPr>
          <a:lstStyle/>
          <a:p>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人皆有不忍人之心</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：修身的</a:t>
            </a:r>
            <a:r>
              <a:rPr lang="zh-CN" altLang="en-US" sz="2800" b="1" dirty="0">
                <a:highlight>
                  <a:srgbClr val="FFFF00"/>
                </a:highlight>
                <a:latin typeface="黑体" panose="02010609060101010101" pitchFamily="49" charset="-122"/>
                <a:ea typeface="黑体" panose="02010609060101010101" pitchFamily="49" charset="-122"/>
              </a:rPr>
              <a:t>可行性</a:t>
            </a:r>
          </a:p>
        </p:txBody>
      </p:sp>
    </p:spTree>
    <p:extLst>
      <p:ext uri="{BB962C8B-B14F-4D97-AF65-F5344CB8AC3E}">
        <p14:creationId xmlns:p14="http://schemas.microsoft.com/office/powerpoint/2010/main" val="3352342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5FBD04-CA4B-EA3F-10F3-2DDA9C6A0B08}"/>
              </a:ext>
            </a:extLst>
          </p:cNvPr>
          <p:cNvSpPr>
            <a:spLocks noGrp="1"/>
          </p:cNvSpPr>
          <p:nvPr>
            <p:ph type="title"/>
          </p:nvPr>
        </p:nvSpPr>
        <p:spPr>
          <a:xfrm>
            <a:off x="-395808" y="164828"/>
            <a:ext cx="11413505" cy="887908"/>
          </a:xfrm>
        </p:spPr>
        <p:txBody>
          <a:bodyPr>
            <a:normAutofit fontScale="90000"/>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论语十二章</a:t>
            </a:r>
            <a:r>
              <a:rPr lang="en-US" altLang="zh-CN" sz="3600" dirty="0">
                <a:solidFill>
                  <a:schemeClr val="bg1"/>
                </a:solidFill>
              </a:rPr>
              <a:t>》</a:t>
            </a:r>
            <a:r>
              <a:rPr lang="zh-CN" altLang="en-US" sz="3600" dirty="0">
                <a:solidFill>
                  <a:schemeClr val="bg1"/>
                </a:solidFill>
              </a:rPr>
              <a:t>的学习方式 （建议）</a:t>
            </a:r>
            <a:endParaRPr lang="zh-CN" altLang="en-US" sz="3600" dirty="0"/>
          </a:p>
        </p:txBody>
      </p:sp>
      <p:sp>
        <p:nvSpPr>
          <p:cNvPr id="3" name="内容占位符 2">
            <a:extLst>
              <a:ext uri="{FF2B5EF4-FFF2-40B4-BE49-F238E27FC236}">
                <a16:creationId xmlns:a16="http://schemas.microsoft.com/office/drawing/2014/main" id="{DDA8AB2B-A7BD-C1BD-06F3-7250F7DC2FA0}"/>
              </a:ext>
            </a:extLst>
          </p:cNvPr>
          <p:cNvSpPr>
            <a:spLocks noGrp="1"/>
          </p:cNvSpPr>
          <p:nvPr>
            <p:ph sz="half" idx="1"/>
          </p:nvPr>
        </p:nvSpPr>
        <p:spPr>
          <a:xfrm>
            <a:off x="0" y="1340768"/>
            <a:ext cx="11161713" cy="5352404"/>
          </a:xfrm>
        </p:spPr>
        <p:txBody>
          <a:bodyPr>
            <a:normAutofit fontScale="70000" lnSpcReduction="20000"/>
          </a:bodyPr>
          <a:lstStyle/>
          <a:p>
            <a:pPr marL="0" indent="0">
              <a:buNone/>
            </a:pPr>
            <a:r>
              <a:rPr lang="zh-CN" altLang="en-US" sz="3200" dirty="0">
                <a:highlight>
                  <a:srgbClr val="FFFF00"/>
                </a:highlight>
              </a:rPr>
              <a:t>建议</a:t>
            </a:r>
            <a:r>
              <a:rPr lang="zh-CN" altLang="en-US" sz="3200" dirty="0"/>
              <a:t>：</a:t>
            </a:r>
            <a:endParaRPr lang="en-US" altLang="zh-CN" sz="3200" dirty="0"/>
          </a:p>
          <a:p>
            <a:pPr marL="0" indent="0">
              <a:buNone/>
            </a:pPr>
            <a:r>
              <a:rPr lang="en-US" altLang="zh-CN" sz="3200" dirty="0"/>
              <a:t>    </a:t>
            </a:r>
            <a:r>
              <a:rPr lang="zh-CN" altLang="en-US" sz="2800" dirty="0"/>
              <a:t>与高二（上）</a:t>
            </a:r>
            <a:r>
              <a:rPr lang="en-US" altLang="zh-CN" sz="2800" dirty="0"/>
              <a:t>《</a:t>
            </a:r>
            <a:r>
              <a:rPr lang="zh-CN" altLang="en-US" sz="2800" dirty="0"/>
              <a:t>论语</a:t>
            </a:r>
            <a:r>
              <a:rPr lang="en-US" altLang="zh-CN" sz="2800" dirty="0"/>
              <a:t>》</a:t>
            </a:r>
            <a:r>
              <a:rPr lang="zh-CN" altLang="en-US" sz="2800" dirty="0"/>
              <a:t>整本书阅读的方式相同：逐条学习；再从“修身”的角度讨论、总结</a:t>
            </a:r>
            <a:endParaRPr lang="en-US" altLang="zh-CN" sz="2800" dirty="0"/>
          </a:p>
          <a:p>
            <a:pPr marL="0" indent="0">
              <a:buNone/>
            </a:pPr>
            <a:endParaRPr lang="en-US" altLang="zh-CN" sz="2800" dirty="0"/>
          </a:p>
          <a:p>
            <a:pPr marL="0" indent="0">
              <a:buNone/>
            </a:pPr>
            <a:r>
              <a:rPr lang="zh-CN" altLang="en-US" sz="3200" dirty="0">
                <a:highlight>
                  <a:srgbClr val="FFFF00"/>
                </a:highlight>
              </a:rPr>
              <a:t>示例</a:t>
            </a:r>
            <a:r>
              <a:rPr lang="en-US" altLang="zh-CN" sz="3200" dirty="0"/>
              <a:t>(</a:t>
            </a:r>
            <a:r>
              <a:rPr lang="zh-CN" altLang="en-US" sz="3200" b="1" dirty="0">
                <a:solidFill>
                  <a:srgbClr val="7030A0"/>
                </a:solidFill>
                <a:latin typeface="楷体" panose="02010609060101010101" pitchFamily="49" charset="-122"/>
                <a:ea typeface="楷体" panose="02010609060101010101" pitchFamily="49" charset="-122"/>
              </a:rPr>
              <a:t>学案，课前完成一部分，上课时边听边修正边记笔记</a:t>
            </a:r>
            <a:r>
              <a:rPr lang="zh-CN" altLang="en-US" sz="3200" dirty="0"/>
              <a:t>）：</a:t>
            </a:r>
            <a:endParaRPr lang="en-US" altLang="zh-CN" sz="3200" dirty="0"/>
          </a:p>
          <a:p>
            <a:pPr marL="0" indent="0">
              <a:buNone/>
            </a:pPr>
            <a:endParaRPr lang="en-US" altLang="zh-CN" sz="3200" dirty="0"/>
          </a:p>
          <a:p>
            <a:pPr marL="0" indent="0">
              <a:buNone/>
            </a:pP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（一）子曰：“君子食无求饱，居无求安，</a:t>
            </a:r>
            <a:r>
              <a:rPr lang="zh-CN" altLang="zh-CN" sz="2900" u="heavy" kern="100" dirty="0">
                <a:effectLst/>
                <a:latin typeface="等线" panose="02010600030101010101" pitchFamily="2" charset="-122"/>
                <a:ea typeface="黑体" panose="02010609060101010101" pitchFamily="49" charset="-122"/>
                <a:cs typeface="Times New Roman" panose="02020603050405020304" pitchFamily="18" charset="0"/>
              </a:rPr>
              <a:t>敏</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于行而慎于言，</a:t>
            </a:r>
            <a:r>
              <a:rPr lang="zh-CN" altLang="zh-CN" sz="2900" u="heavy" kern="100" dirty="0">
                <a:effectLst/>
                <a:latin typeface="等线" panose="02010600030101010101" pitchFamily="2" charset="-122"/>
                <a:ea typeface="黑体" panose="02010609060101010101" pitchFamily="49" charset="-122"/>
                <a:cs typeface="Times New Roman" panose="02020603050405020304" pitchFamily="18" charset="0"/>
              </a:rPr>
              <a:t>就有道而正</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焉，可谓好学也已。”</a:t>
            </a:r>
            <a:endParaRPr lang="zh-CN" altLang="zh-CN" sz="29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zh-CN" altLang="zh-CN" sz="2900" kern="100" dirty="0">
                <a:solidFill>
                  <a:srgbClr val="FF0000"/>
                </a:solidFill>
                <a:effectLst/>
                <a:latin typeface="等线" panose="02010600030101010101" pitchFamily="2" charset="-122"/>
                <a:ea typeface="黑体" panose="02010609060101010101" pitchFamily="49" charset="-122"/>
                <a:cs typeface="Times New Roman" panose="02020603050405020304" pitchFamily="18" charset="0"/>
              </a:rPr>
              <a:t>翻译重点字</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（可查书下注释和古汉语词典）：</a:t>
            </a:r>
            <a:endParaRPr lang="zh-CN" altLang="zh-CN" sz="29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2900" kern="100" dirty="0">
                <a:effectLst/>
                <a:latin typeface="黑体" panose="02010609060101010101" pitchFamily="49" charset="-122"/>
                <a:ea typeface="等线" panose="02010600030101010101" pitchFamily="2" charset="-122"/>
                <a:cs typeface="Times New Roman" panose="02020603050405020304" pitchFamily="18" charset="0"/>
              </a:rPr>
              <a:t>1.</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敏：</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2.</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就：</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3.</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有道：</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4.</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而（“就有道”一句中）</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5.</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正：</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6.</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于：</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endParaRPr lang="zh-CN" altLang="zh-CN" sz="29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zh-CN" altLang="zh-CN" sz="2900" kern="100" dirty="0">
                <a:solidFill>
                  <a:srgbClr val="FF0000"/>
                </a:solidFill>
                <a:effectLst/>
                <a:latin typeface="等线" panose="02010600030101010101" pitchFamily="2" charset="-122"/>
                <a:ea typeface="黑体" panose="02010609060101010101" pitchFamily="49" charset="-122"/>
                <a:cs typeface="Times New Roman" panose="02020603050405020304" pitchFamily="18" charset="0"/>
              </a:rPr>
              <a:t>推断：</a:t>
            </a:r>
            <a:endParaRPr lang="zh-CN" altLang="zh-CN" sz="29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2900" kern="100" dirty="0">
                <a:effectLst/>
                <a:latin typeface="黑体" panose="02010609060101010101" pitchFamily="49" charset="-122"/>
                <a:ea typeface="等线" panose="02010600030101010101" pitchFamily="2" charset="-122"/>
                <a:cs typeface="Times New Roman" panose="02020603050405020304" pitchFamily="18" charset="0"/>
              </a:rPr>
              <a:t>1.</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无：</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2.</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求：</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3.</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安：</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4.</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而（“敏于行”一句中）</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5.</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焉：</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 </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6.</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也已：</a:t>
            </a:r>
            <a:r>
              <a:rPr lang="en-US" altLang="zh-CN" sz="2900" kern="100" dirty="0">
                <a:effectLst/>
                <a:latin typeface="等线" panose="02010600030101010101" pitchFamily="2" charset="-122"/>
                <a:ea typeface="黑体" panose="02010609060101010101" pitchFamily="49" charset="-122"/>
                <a:cs typeface="Times New Roman" panose="02020603050405020304" pitchFamily="18" charset="0"/>
              </a:rPr>
              <a:t>_____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endParaRPr lang="zh-CN" altLang="zh-CN" sz="29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zh-CN" altLang="zh-CN" sz="2900" kern="100" dirty="0">
                <a:solidFill>
                  <a:srgbClr val="FF0000"/>
                </a:solidFill>
                <a:effectLst/>
                <a:latin typeface="等线" panose="02010600030101010101" pitchFamily="2" charset="-122"/>
                <a:ea typeface="黑体" panose="02010609060101010101" pitchFamily="49" charset="-122"/>
                <a:cs typeface="Times New Roman" panose="02020603050405020304" pitchFamily="18" charset="0"/>
              </a:rPr>
              <a:t>翻译本句：</a:t>
            </a:r>
            <a:r>
              <a:rPr lang="en-US" altLang="zh-CN" sz="2900" kern="100" dirty="0">
                <a:effectLst/>
                <a:latin typeface="黑体" panose="02010609060101010101" pitchFamily="49" charset="-122"/>
                <a:ea typeface="等线" panose="02010600030101010101" pitchFamily="2" charset="-122"/>
                <a:cs typeface="Times New Roman" panose="02020603050405020304" pitchFamily="18" charset="0"/>
              </a:rPr>
              <a:t>___________________________________________________________</a:t>
            </a:r>
            <a:r>
              <a:rPr lang="zh-CN" altLang="zh-CN" sz="2900" kern="100" dirty="0">
                <a:effectLst/>
                <a:latin typeface="等线" panose="02010600030101010101" pitchFamily="2" charset="-122"/>
                <a:ea typeface="黑体" panose="02010609060101010101" pitchFamily="49" charset="-122"/>
                <a:cs typeface="Times New Roman" panose="02020603050405020304" pitchFamily="18" charset="0"/>
              </a:rPr>
              <a:t>。</a:t>
            </a:r>
            <a:endParaRPr lang="zh-CN" altLang="zh-CN" sz="29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zh-CN" altLang="zh-CN" sz="2900" kern="100" dirty="0">
                <a:solidFill>
                  <a:srgbClr val="FF0000"/>
                </a:solidFill>
                <a:effectLst/>
                <a:latin typeface="等线" panose="02010600030101010101" pitchFamily="2" charset="-122"/>
                <a:ea typeface="黑体" panose="02010609060101010101" pitchFamily="49" charset="-122"/>
                <a:cs typeface="Times New Roman" panose="02020603050405020304" pitchFamily="18" charset="0"/>
              </a:rPr>
              <a:t>深入理解：</a:t>
            </a:r>
            <a:endParaRPr lang="en-US" altLang="zh-CN" sz="29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29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本章中的“君子”既可以理解为“有德之人”，也可以理解为“在位之人”，两者都需要“好学”。有</a:t>
            </a:r>
            <a:endPar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endParaRPr>
          </a:p>
          <a:p>
            <a:pPr marL="0" indent="0" algn="just">
              <a:buNone/>
            </a:pP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德之人好学以</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，在位之人好学不仅可以修身，更能推</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及</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。“好学”的表现有三条：第一，物质</a:t>
            </a:r>
            <a:endPar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endParaRPr>
          </a:p>
          <a:p>
            <a:pPr marL="0" indent="0" algn="just">
              <a:buNone/>
            </a:pP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条件上不追求安逸和享受，即“</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”；第二，言行上做事</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，说话</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；第三，</a:t>
            </a:r>
            <a:endPar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endParaRPr>
          </a:p>
          <a:p>
            <a:pPr marL="0" indent="0" algn="just">
              <a:buNone/>
            </a:pP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____________________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，及时匡正自己的</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。第一条重在排除</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，第二条重在实践锻炼，第三条重在虚心</a:t>
            </a:r>
            <a:endPar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endParaRPr>
          </a:p>
          <a:p>
            <a:pPr marL="0" indent="0" algn="just">
              <a:buNone/>
            </a:pP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。儒家的学习内容，不仅是文化知识，更是在日常生活和工作中培养</a:t>
            </a:r>
            <a:r>
              <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rPr>
              <a:t>________</a:t>
            </a:r>
            <a:r>
              <a:rPr lang="zh-CN" altLang="zh-CN" sz="2600" kern="100" dirty="0">
                <a:effectLst/>
                <a:latin typeface="等线" panose="02010600030101010101" pitchFamily="2" charset="-122"/>
                <a:ea typeface="黑体" panose="02010609060101010101" pitchFamily="49" charset="-122"/>
                <a:cs typeface="Times New Roman" panose="02020603050405020304" pitchFamily="18" charset="0"/>
              </a:rPr>
              <a:t>。</a:t>
            </a:r>
            <a:endParaRPr lang="en-US" altLang="zh-CN" sz="2600" kern="100" dirty="0">
              <a:effectLst/>
              <a:latin typeface="等线" panose="02010600030101010101" pitchFamily="2"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4981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lnSpcReduction="10000"/>
          </a:bodyPr>
          <a:lstStyle/>
          <a:p>
            <a:pPr marL="0" indent="0">
              <a:buNone/>
            </a:pPr>
            <a:endParaRPr lang="en-US" altLang="zh-CN" sz="3200" dirty="0"/>
          </a:p>
          <a:p>
            <a:r>
              <a:rPr lang="zh-CN" altLang="en-US" sz="3200" dirty="0"/>
              <a:t>核心讨论：为什么自天子以至于庶人，壹是以修身为本？</a:t>
            </a:r>
            <a:endParaRPr lang="en-US" altLang="zh-CN" sz="3200" dirty="0"/>
          </a:p>
          <a:p>
            <a:r>
              <a:rPr lang="zh-CN" altLang="en-US" sz="3200" dirty="0"/>
              <a:t>支架问题：修身的过程是一个什么样的过程？</a:t>
            </a:r>
            <a:endParaRPr lang="en-US" altLang="zh-CN" sz="3200" dirty="0"/>
          </a:p>
          <a:p>
            <a:pPr marL="0" indent="0">
              <a:buNone/>
            </a:pPr>
            <a:r>
              <a:rPr lang="en-US" altLang="zh-CN" sz="3200" dirty="0"/>
              <a:t> </a:t>
            </a:r>
            <a:r>
              <a:rPr lang="zh-CN" altLang="en-US" sz="3200" b="1" dirty="0">
                <a:solidFill>
                  <a:srgbClr val="7030A0"/>
                </a:solidFill>
                <a:latin typeface="楷体" panose="02010609060101010101" pitchFamily="49" charset="-122"/>
                <a:ea typeface="楷体" panose="02010609060101010101" pitchFamily="49" charset="-122"/>
              </a:rPr>
              <a:t>（以上问题需结合文本、所学知识、课外资料）</a:t>
            </a:r>
            <a:endParaRPr lang="en-US" altLang="zh-CN" sz="3200" dirty="0"/>
          </a:p>
          <a:p>
            <a:r>
              <a:rPr lang="zh-CN" altLang="en-US" sz="3200" dirty="0"/>
              <a:t>学生查索文献、小组讨论、合作展示：</a:t>
            </a:r>
            <a:endParaRPr lang="en-US" altLang="zh-CN" sz="3200" dirty="0"/>
          </a:p>
          <a:p>
            <a:pPr marL="0" indent="0">
              <a:buNone/>
            </a:pPr>
            <a:r>
              <a:rPr lang="en-US" altLang="zh-CN" sz="3200" dirty="0"/>
              <a:t>  </a:t>
            </a:r>
            <a:r>
              <a:rPr lang="zh-CN" altLang="en-US" sz="3200" dirty="0"/>
              <a:t>学生展示一：</a:t>
            </a:r>
            <a:endParaRPr lang="en-US" altLang="zh-CN" sz="3200" dirty="0"/>
          </a:p>
          <a:p>
            <a:pPr marL="0" indent="0">
              <a:buNone/>
            </a:pPr>
            <a:r>
              <a:rPr lang="zh-CN" altLang="en-US" sz="3200" dirty="0"/>
              <a:t>    修身的过程是一个逐渐明明德的过程。</a:t>
            </a:r>
          </a:p>
          <a:p>
            <a:pPr marL="0" indent="0">
              <a:buNone/>
            </a:pPr>
            <a:r>
              <a:rPr lang="zh-CN" altLang="en-US" sz="3200" dirty="0"/>
              <a:t>    在儒家看来，人天生就有“明德”，就像心中一颗闪亮的明珠，但可惜外界污浊，使明珠蒙尘。所以“明明德”的过程，就像一个擦拭明珠，使它的光泽显现出来的过程。</a:t>
            </a:r>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666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p>
          <a:p>
            <a:pPr marL="0" indent="0">
              <a:buNone/>
            </a:pPr>
            <a:endParaRPr lang="en-US" altLang="zh-CN" sz="3200" dirty="0"/>
          </a:p>
          <a:p>
            <a:pPr marL="0" indent="0">
              <a:buNone/>
            </a:pPr>
            <a:r>
              <a:rPr lang="zh-CN" altLang="en-US" sz="3200" dirty="0">
                <a:highlight>
                  <a:srgbClr val="FFFF00"/>
                </a:highlight>
              </a:rPr>
              <a:t>点评</a:t>
            </a:r>
            <a:r>
              <a:rPr lang="zh-CN" altLang="en-US" sz="3200" dirty="0"/>
              <a:t>：</a:t>
            </a:r>
            <a:endParaRPr lang="en-US" altLang="zh-CN" sz="3200" dirty="0"/>
          </a:p>
          <a:p>
            <a:pPr marL="0" indent="0">
              <a:buNone/>
            </a:pPr>
            <a:r>
              <a:rPr lang="en-US" altLang="zh-CN" sz="3200" dirty="0"/>
              <a:t>    </a:t>
            </a:r>
            <a:r>
              <a:rPr lang="zh-CN" altLang="en-US" sz="3200" dirty="0"/>
              <a:t>尝试将“修身”与“明明德”之间建立联系，这种“建立关系”的思维值得鼓励。对“明明德”有自己的深入理解，而且这种联系确有一定的道理，很像神秀的偈子：“身如菩提树，心如明镜台。时时勤拂拭，勿使惹尘埃。”</a:t>
            </a: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4281429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328592"/>
          </a:xfrm>
        </p:spPr>
        <p:txBody>
          <a:bodyPr>
            <a:normAutofit/>
          </a:bodyPr>
          <a:lstStyle/>
          <a:p>
            <a:pPr marL="0" indent="0">
              <a:buNone/>
            </a:pPr>
            <a:r>
              <a:rPr lang="zh-CN" altLang="en-US" sz="3200" dirty="0"/>
              <a:t>学生课下延伸性研讨：</a:t>
            </a:r>
            <a:endParaRPr lang="en-US" altLang="zh-CN" sz="3200" dirty="0"/>
          </a:p>
          <a:p>
            <a:pPr marL="0" indent="0">
              <a:buNone/>
            </a:pPr>
            <a:r>
              <a:rPr lang="en-US" altLang="zh-CN" sz="3200" dirty="0"/>
              <a:t>    </a:t>
            </a:r>
            <a:r>
              <a:rPr lang="zh-CN" altLang="en-US" sz="3200" dirty="0"/>
              <a:t>“在明明德”与“救赎原罪”</a:t>
            </a:r>
          </a:p>
          <a:p>
            <a:pPr marL="0" indent="0">
              <a:buNone/>
            </a:pPr>
            <a:r>
              <a:rPr lang="zh-CN" altLang="en-US" sz="3200" dirty="0"/>
              <a:t>    儒家文化和西方文化某些流派在回答“为什么要做好人、做好事？”的问题上，出现了分歧。</a:t>
            </a:r>
          </a:p>
          <a:p>
            <a:pPr marL="0" indent="0">
              <a:buNone/>
            </a:pPr>
            <a:r>
              <a:rPr lang="zh-CN" altLang="en-US" sz="3200" dirty="0"/>
              <a:t>    儒家文化倡导的是“明明德”，西方文化某些流派认为人类自远古时代起，就有了原始的罪孽，人类要世世代代通过做好人、做好事，来拯救、赎清自己的原罪。</a:t>
            </a:r>
          </a:p>
          <a:p>
            <a:pPr marL="0" indent="0">
              <a:buNone/>
            </a:pPr>
            <a:r>
              <a:rPr lang="zh-CN" altLang="en-US" sz="3200" dirty="0"/>
              <a:t>    一个重在“扬善”，一个重在“赎罪”；一个是“乐感文化”，一个是“罪感文化”。</a:t>
            </a:r>
          </a:p>
          <a:p>
            <a:pPr marL="0" indent="0">
              <a:buNone/>
            </a:pP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38962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328592"/>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学生展示二：</a:t>
            </a: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200" dirty="0">
                <a:solidFill>
                  <a:prstClr val="black"/>
                </a:solidFill>
              </a:rPr>
              <a:t>    修身的过程还是一个克己复礼的过程。</a:t>
            </a:r>
            <a:endParaRPr kumimoji="0" lang="en-US" altLang="zh-CN" sz="32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indent="0">
              <a:buNone/>
            </a:pPr>
            <a:r>
              <a:rPr lang="zh-CN" altLang="en-US" sz="3200" dirty="0"/>
              <a:t>    在中国的熟人社会，礼是不太容易改变的，因为每个人是通过熟悉、习得、接受暗示的方式学会了“礼”，不是通过说教学会的，所以礼就成了一种具有习惯性的外在秩序，习惯最难改。既然“礼”不太容易改，那么，人就要“克己复礼”，努力修炼自己、调整自己，使自己逐渐适应外在的“礼”，而“礼”对人有很高的道德要求的， 只有道德水平，才能真正“复礼”。所以，“复礼”和“明明德”也是紧密相连的。</a:t>
            </a:r>
          </a:p>
          <a:p>
            <a:pPr marL="0" indent="0">
              <a:buNone/>
            </a:pPr>
            <a:endParaRPr lang="zh-CN" altLang="en-US" sz="3200" dirty="0"/>
          </a:p>
          <a:p>
            <a:pPr marL="0" indent="0">
              <a:buNone/>
            </a:pP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3109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328592"/>
          </a:xfrm>
        </p:spPr>
        <p:txBody>
          <a:bodyPr>
            <a:normAutofit lnSpcReduction="10000"/>
          </a:bodyPr>
          <a:lstStyle/>
          <a:p>
            <a:pPr marL="0" indent="0">
              <a:buNone/>
            </a:pPr>
            <a:r>
              <a:rPr lang="zh-CN" altLang="en-US" sz="3200" dirty="0">
                <a:latin typeface="黑体" panose="02010609060101010101" pitchFamily="49" charset="-122"/>
                <a:ea typeface="黑体" panose="02010609060101010101" pitchFamily="49" charset="-122"/>
              </a:rPr>
              <a:t>    如果每个人都能通过</a:t>
            </a:r>
            <a:r>
              <a:rPr lang="zh-CN" altLang="en-US" sz="3200" dirty="0">
                <a:highlight>
                  <a:srgbClr val="FFFF00"/>
                </a:highlight>
                <a:latin typeface="黑体" panose="02010609060101010101" pitchFamily="49" charset="-122"/>
                <a:ea typeface="黑体" panose="02010609060101010101" pitchFamily="49" charset="-122"/>
              </a:rPr>
              <a:t>克己复礼</a:t>
            </a:r>
            <a:r>
              <a:rPr lang="zh-CN" altLang="en-US" sz="3200" dirty="0">
                <a:latin typeface="黑体" panose="02010609060101010101" pitchFamily="49" charset="-122"/>
                <a:ea typeface="黑体" panose="02010609060101010101" pitchFamily="49" charset="-122"/>
              </a:rPr>
              <a:t>的方式来</a:t>
            </a:r>
            <a:r>
              <a:rPr lang="zh-CN" altLang="en-US" sz="3200" dirty="0">
                <a:highlight>
                  <a:srgbClr val="00FFFF"/>
                </a:highlight>
                <a:latin typeface="黑体" panose="02010609060101010101" pitchFamily="49" charset="-122"/>
                <a:ea typeface="黑体" panose="02010609060101010101" pitchFamily="49" charset="-122"/>
              </a:rPr>
              <a:t>修身</a:t>
            </a:r>
            <a:r>
              <a:rPr lang="zh-CN" altLang="en-US" sz="3200" dirty="0">
                <a:latin typeface="黑体" panose="02010609060101010101" pitchFamily="49" charset="-122"/>
                <a:ea typeface="黑体" panose="02010609060101010101" pitchFamily="49" charset="-122"/>
              </a:rPr>
              <a:t>，那么，父亲就可以按照礼的要求做好父亲该做的事，儿子就可以按照礼的要求做好儿子该做的事，其他成员也是如此，就可以做到“齐家”。</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    所以，修身就是修一个合乎礼制的</a:t>
            </a:r>
            <a:r>
              <a:rPr lang="zh-CN" altLang="en-US" sz="3200" dirty="0">
                <a:highlight>
                  <a:srgbClr val="00FF00"/>
                </a:highlight>
                <a:latin typeface="黑体" panose="02010609060101010101" pitchFamily="49" charset="-122"/>
                <a:ea typeface="黑体" panose="02010609060101010101" pitchFamily="49" charset="-122"/>
              </a:rPr>
              <a:t>理想人格</a:t>
            </a:r>
            <a:r>
              <a:rPr lang="zh-CN" altLang="en-US" sz="3200" dirty="0">
                <a:latin typeface="黑体" panose="02010609060101010101" pitchFamily="49" charset="-122"/>
                <a:ea typeface="黑体" panose="02010609060101010101" pitchFamily="49" charset="-122"/>
              </a:rPr>
              <a:t>。</a:t>
            </a:r>
            <a:endParaRPr lang="en-US" altLang="zh-CN" sz="3200" dirty="0">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拥有了这种理想人格，你就成了</a:t>
            </a:r>
            <a:r>
              <a:rPr lang="zh-CN" altLang="en-US" sz="3200" dirty="0">
                <a:solidFill>
                  <a:srgbClr val="FF0000"/>
                </a:solidFill>
                <a:latin typeface="黑体" panose="02010609060101010101" pitchFamily="49" charset="-122"/>
                <a:ea typeface="黑体" panose="02010609060101010101" pitchFamily="49" charset="-122"/>
              </a:rPr>
              <a:t>君子</a:t>
            </a:r>
            <a:r>
              <a:rPr lang="zh-CN" altLang="en-US" sz="3200" dirty="0">
                <a:latin typeface="黑体" panose="02010609060101010101" pitchFamily="49" charset="-122"/>
                <a:ea typeface="黑体" panose="02010609060101010101" pitchFamily="49" charset="-122"/>
              </a:rPr>
              <a:t>。</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highlight>
                  <a:srgbClr val="FFFF00"/>
                </a:highlight>
              </a:rPr>
              <a:t>点评</a:t>
            </a:r>
            <a:r>
              <a:rPr lang="zh-CN" altLang="en-US" sz="3200" dirty="0"/>
              <a:t>：</a:t>
            </a:r>
            <a:endParaRPr lang="en-US" altLang="zh-CN" sz="3200" dirty="0"/>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能将“修身”“克己复礼”“君子”联系起来思考，是非常棒的角度，如能将“礼”这个概念进一步深入思考，相信效果会更好！</a:t>
            </a:r>
            <a:endParaRPr lang="zh-CN" altLang="en-US" sz="3200" dirty="0"/>
          </a:p>
          <a:p>
            <a:pPr marL="0" indent="0">
              <a:buNone/>
            </a:pPr>
            <a:endParaRPr lang="zh-CN" altLang="en-US" sz="3200" dirty="0"/>
          </a:p>
          <a:p>
            <a:pPr marL="0" indent="0">
              <a:buNone/>
            </a:pP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07583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0DFC1AE0-3D41-4AB9-AC13-B150AA5EEA46}"/>
              </a:ext>
            </a:extLst>
          </p:cNvPr>
          <p:cNvGraphicFramePr>
            <a:graphicFrameLocks noGrp="1"/>
          </p:cNvGraphicFramePr>
          <p:nvPr>
            <p:ph idx="1"/>
            <p:extLst>
              <p:ext uri="{D42A27DB-BD31-4B8C-83A1-F6EECF244321}">
                <p14:modId xmlns:p14="http://schemas.microsoft.com/office/powerpoint/2010/main" val="3484965648"/>
              </p:ext>
            </p:extLst>
          </p:nvPr>
        </p:nvGraphicFramePr>
        <p:xfrm>
          <a:off x="921544" y="2101998"/>
          <a:ext cx="96281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a:extLst>
              <a:ext uri="{FF2B5EF4-FFF2-40B4-BE49-F238E27FC236}">
                <a16:creationId xmlns:a16="http://schemas.microsoft.com/office/drawing/2014/main" id="{EC82C94A-4643-4CC7-842E-FFA1AF3E4A48}"/>
              </a:ext>
            </a:extLst>
          </p:cNvPr>
          <p:cNvSpPr txBox="1"/>
          <p:nvPr/>
        </p:nvSpPr>
        <p:spPr>
          <a:xfrm>
            <a:off x="3580781" y="908720"/>
            <a:ext cx="4309714" cy="707886"/>
          </a:xfrm>
          <a:prstGeom prst="rect">
            <a:avLst/>
          </a:prstGeom>
          <a:blipFill>
            <a:blip r:embed="rId7"/>
            <a:tile tx="0" ty="0" sx="100000" sy="100000" flip="none" algn="tl"/>
          </a:blipFill>
          <a:ln w="76200">
            <a:solidFill>
              <a:srgbClr val="00B0F0"/>
            </a:solidFill>
            <a:prstDash val="solid"/>
          </a:ln>
        </p:spPr>
        <p:txBody>
          <a:bodyPr wrap="square" rtlCol="0">
            <a:spAutoFit/>
          </a:bodyPr>
          <a:lstStyle/>
          <a:p>
            <a:r>
              <a:rPr lang="zh-CN" altLang="en-US" sz="4000" dirty="0">
                <a:latin typeface="黑体" panose="02010609060101010101" pitchFamily="49" charset="-122"/>
                <a:ea typeface="黑体" panose="02010609060101010101" pitchFamily="49" charset="-122"/>
              </a:rPr>
              <a:t>“教学评”一致性</a:t>
            </a:r>
          </a:p>
        </p:txBody>
      </p:sp>
    </p:spTree>
    <p:extLst>
      <p:ext uri="{BB962C8B-B14F-4D97-AF65-F5344CB8AC3E}">
        <p14:creationId xmlns:p14="http://schemas.microsoft.com/office/powerpoint/2010/main" val="21137466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00600"/>
          </a:xfrm>
        </p:spPr>
        <p:txBody>
          <a:bodyPr>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zh-CN" altLang="en-US" sz="33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rPr>
              <a:t>学生展示三：</a:t>
            </a:r>
            <a:endParaRPr kumimoji="0" lang="en-US" altLang="zh-CN" sz="33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300" dirty="0">
                <a:solidFill>
                  <a:prstClr val="black"/>
                </a:solidFill>
              </a:rPr>
              <a:t>    为什么自天子以至于庶人，壹是以修身为本？</a:t>
            </a:r>
            <a:endParaRPr kumimoji="0" lang="en-US" altLang="zh-CN" sz="3300" b="0" i="0" u="none" strike="noStrike" kern="1200" cap="none" spc="0" normalizeH="0" baseline="0" noProof="0" dirty="0">
              <a:ln>
                <a:noFill/>
              </a:ln>
              <a:solidFill>
                <a:prstClr val="black"/>
              </a:solidFill>
              <a:effectLst/>
              <a:uLnTx/>
              <a:uFillTx/>
              <a:latin typeface="黑体" panose="02010600030101010101" pitchFamily="49" charset="-122"/>
              <a:ea typeface="黑体" panose="02010600030101010101" pitchFamily="49" charset="-122"/>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300" dirty="0">
                <a:solidFill>
                  <a:prstClr val="black"/>
                </a:solidFill>
              </a:rPr>
              <a:t>    因为做到了“修身”，就可以逐步实现“齐家”“治国”“平天下”。</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300" dirty="0">
                <a:solidFill>
                  <a:prstClr val="black"/>
                </a:solidFill>
              </a:rPr>
              <a:t>    为什么？</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300" dirty="0">
                <a:solidFill>
                  <a:prstClr val="black"/>
                </a:solidFill>
              </a:rPr>
              <a:t>  “家国同构”</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zh-CN" altLang="en-US" sz="3300" dirty="0">
                <a:solidFill>
                  <a:prstClr val="black"/>
                </a:solidFill>
              </a:rPr>
              <a:t>    因为中国乡土社会的差序格局，所以中国人的家、国、天下呈现出相似的结构、关系和秩序。国中君主与臣民的关系，和家中父亲与子女的关系是类似的，中央王朝与藩属国的关系，和君主与臣民的关系是类似的，所以用齐家的思路和方法，就可以治国，用治国的思路和方法，就可以平天下。那么，如何成为真正的父亲、子女、君主、臣民？做好他们该做的事，就需要大家都修身，修身是根本。</a:t>
            </a:r>
            <a:endParaRPr lang="zh-CN" altLang="en-US" sz="3300" dirty="0"/>
          </a:p>
          <a:p>
            <a:pPr marL="0" indent="0">
              <a:buNone/>
            </a:pP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43704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大学（选段）</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p>
          <a:p>
            <a:pPr marL="0" indent="0">
              <a:buNone/>
            </a:pPr>
            <a:r>
              <a:rPr lang="zh-CN" altLang="en-US" sz="3200" dirty="0">
                <a:highlight>
                  <a:srgbClr val="FFFF00"/>
                </a:highlight>
              </a:rPr>
              <a:t>点评</a:t>
            </a:r>
            <a:r>
              <a:rPr lang="zh-CN" altLang="en-US" sz="3200" dirty="0"/>
              <a:t>：</a:t>
            </a:r>
            <a:endParaRPr lang="en-US" altLang="zh-CN" sz="3200" dirty="0"/>
          </a:p>
          <a:p>
            <a:pPr marL="0" indent="0">
              <a:buNone/>
            </a:pPr>
            <a:r>
              <a:rPr lang="en-US" altLang="zh-CN" sz="3200" dirty="0"/>
              <a:t>    </a:t>
            </a:r>
            <a:r>
              <a:rPr lang="zh-CN" altLang="en-US" sz="3200" dirty="0"/>
              <a:t>能将</a:t>
            </a:r>
            <a:r>
              <a:rPr lang="en-US" altLang="zh-CN" sz="3200" dirty="0"/>
              <a:t>《</a:t>
            </a:r>
            <a:r>
              <a:rPr lang="zh-CN" altLang="en-US" sz="3200" dirty="0"/>
              <a:t>大学</a:t>
            </a:r>
            <a:r>
              <a:rPr lang="en-US" altLang="zh-CN" sz="3200" dirty="0"/>
              <a:t>》</a:t>
            </a:r>
            <a:r>
              <a:rPr lang="zh-CN" altLang="en-US" sz="3200" dirty="0"/>
              <a:t>和</a:t>
            </a:r>
            <a:r>
              <a:rPr lang="en-US" altLang="zh-CN" sz="3200" dirty="0"/>
              <a:t>《</a:t>
            </a:r>
            <a:r>
              <a:rPr lang="zh-CN" altLang="en-US" sz="3200" dirty="0"/>
              <a:t>乡土中国</a:t>
            </a:r>
            <a:r>
              <a:rPr lang="en-US" altLang="zh-CN" sz="3200" dirty="0"/>
              <a:t>》</a:t>
            </a:r>
            <a:r>
              <a:rPr lang="zh-CN" altLang="en-US" sz="3200" dirty="0"/>
              <a:t>联系在一起，说明思考得非常深入！修齐治平的道理符合差序格局。</a:t>
            </a:r>
            <a:endParaRPr lang="en-US" altLang="zh-CN" sz="3200" dirty="0"/>
          </a:p>
          <a:p>
            <a:pPr marL="0" indent="0">
              <a:buNone/>
            </a:pPr>
            <a:endParaRPr lang="en-US" altLang="zh-CN" sz="3200" dirty="0"/>
          </a:p>
          <a:p>
            <a:pPr marL="0" indent="0">
              <a:buNone/>
            </a:pPr>
            <a:r>
              <a:rPr lang="zh-CN" altLang="en-US" sz="3200" dirty="0"/>
              <a:t>附另一个有价值的问题：</a:t>
            </a:r>
            <a:endParaRPr lang="en-US" altLang="zh-CN" sz="3200" dirty="0"/>
          </a:p>
          <a:p>
            <a:pPr marL="0" indent="0">
              <a:buNone/>
            </a:pPr>
            <a:r>
              <a:rPr lang="en-US" altLang="zh-CN" sz="3200" dirty="0"/>
              <a:t>    </a:t>
            </a:r>
            <a:r>
              <a:rPr lang="zh-CN" altLang="en-US" sz="3200" dirty="0"/>
              <a:t>“事有终始”，为何不是“始终”？</a:t>
            </a:r>
            <a:endParaRPr lang="en-US" altLang="zh-CN" sz="3200" dirty="0"/>
          </a:p>
          <a:p>
            <a:pPr marL="0" indent="0">
              <a:buNone/>
            </a:pPr>
            <a:r>
              <a:rPr lang="zh-CN" altLang="en-US" sz="3200" dirty="0"/>
              <a:t>学生回答：“终始”有一种是终点也是起点的意思，给人一种生生不息的感觉。“生生”是儒家文化的重要思想。</a:t>
            </a: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6963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人皆有不忍人之心</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
        <p:nvSpPr>
          <p:cNvPr id="5" name="文本框 4">
            <a:extLst>
              <a:ext uri="{FF2B5EF4-FFF2-40B4-BE49-F238E27FC236}">
                <a16:creationId xmlns:a16="http://schemas.microsoft.com/office/drawing/2014/main" id="{794CA207-0D79-FFCC-105E-F8E56CF2119C}"/>
              </a:ext>
            </a:extLst>
          </p:cNvPr>
          <p:cNvSpPr txBox="1"/>
          <p:nvPr/>
        </p:nvSpPr>
        <p:spPr>
          <a:xfrm>
            <a:off x="0" y="1340768"/>
            <a:ext cx="11053464" cy="608987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zh-CN" altLang="en-US" sz="2800" dirty="0">
                <a:solidFill>
                  <a:prstClr val="black"/>
                </a:solidFill>
                <a:highlight>
                  <a:srgbClr val="FFFF00"/>
                </a:highlight>
                <a:latin typeface="黑体" panose="02010609060101010101" pitchFamily="49" charset="-122"/>
                <a:ea typeface="黑体" panose="02010609060101010101" pitchFamily="49" charset="-122"/>
              </a:rPr>
              <a:t>有价值的讨论</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R="0" lvl="0" algn="l" defTabSz="914400" rtl="0" eaLnBrk="1" fontAlgn="auto" latinLnBrk="0" hangingPunct="1">
              <a:lnSpc>
                <a:spcPct val="90000"/>
              </a:lnSpc>
              <a:spcBef>
                <a:spcPts val="1000"/>
              </a:spcBef>
              <a:spcAft>
                <a:spcPts val="0"/>
              </a:spcAft>
              <a:buClrTx/>
              <a:buSzTx/>
              <a:tabLst/>
              <a:defRPr/>
            </a:pPr>
            <a:r>
              <a:rPr lang="en-US" altLang="zh-CN" sz="2800" dirty="0">
                <a:solidFill>
                  <a:prstClr val="black"/>
                </a:solidFill>
                <a:latin typeface="黑体" panose="02010609060101010101" pitchFamily="49" charset="-122"/>
                <a:ea typeface="黑体" panose="02010609060101010101" pitchFamily="49" charset="-122"/>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孟子为什么能直接从一个孩子掉井里的例子，轻轻松松地推出结论：人皆有不忍人之心？他不觉得这是在以偏概全吗？这种自信的背后，隐藏着怎样的原理？</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R="0" lvl="0" algn="l" defTabSz="914400" rtl="0" eaLnBrk="1" fontAlgn="auto" latinLnBrk="0" hangingPunct="1">
              <a:lnSpc>
                <a:spcPct val="90000"/>
              </a:lnSpc>
              <a:spcBef>
                <a:spcPts val="1000"/>
              </a:spcBef>
              <a:spcAft>
                <a:spcPts val="0"/>
              </a:spcAft>
              <a:buClrTx/>
              <a:buSzTx/>
              <a:tabLst/>
              <a:defRPr/>
            </a:pP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学生回答展示</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R="0" lvl="0" algn="l" defTabSz="914400" rtl="0" eaLnBrk="1" fontAlgn="auto" latinLnBrk="0" hangingPunct="1">
              <a:lnSpc>
                <a:spcPct val="90000"/>
              </a:lnSpc>
              <a:spcBef>
                <a:spcPts val="1000"/>
              </a:spcBef>
              <a:spcAft>
                <a:spcPts val="0"/>
              </a:spcAft>
              <a:buClrTx/>
              <a:buSzTx/>
              <a:tabLst/>
              <a:defRPr/>
            </a:pPr>
            <a:r>
              <a:rPr lang="zh-CN" altLang="en-US" sz="2800" dirty="0">
                <a:solidFill>
                  <a:prstClr val="black"/>
                </a:solidFill>
                <a:latin typeface="黑体" panose="02010609060101010101" pitchFamily="49" charset="-122"/>
                <a:ea typeface="黑体" panose="02010609060101010101" pitchFamily="49" charset="-122"/>
              </a:rPr>
              <a:t>    他不是在走逻辑的路线，而是在走情感的路线。这个例子极具共情感，人类有一个特点：如果对一件事情共情，就会产生一种幻觉：所有人都跟自己的感受是一样的，孟子相信这个例子能让大家共情，所以他就很自信地说：人皆有不忍人之心。就像一个同学对另一个同学说：“假期作业真多，实在写不完。”，听者只要对此共情，就会产生一种幻觉：这么多的作业，是个人都写不完</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人皆有写不完作业之心！而“不忍人之心”就是能共情的同理心，孟子做到了内容和方法的统一。“不忍人之心”是修身的前提和基础。</a:t>
            </a:r>
          </a:p>
          <a:p>
            <a:pPr marR="0" lvl="0" algn="l" defTabSz="914400" rtl="0" eaLnBrk="1" fontAlgn="auto" latinLnBrk="0" hangingPunct="1">
              <a:lnSpc>
                <a:spcPct val="90000"/>
              </a:lnSpc>
              <a:spcBef>
                <a:spcPts val="1000"/>
              </a:spcBef>
              <a:spcAft>
                <a:spcPts val="0"/>
              </a:spcAft>
              <a:buClrTx/>
              <a:buSzTx/>
              <a:tabLst/>
              <a:defRPr/>
            </a:pPr>
            <a:endParaRPr kumimoji="0" lang="en-US" altLang="zh-CN"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21063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highlight>
                <a:srgbClr val="FFFF00"/>
              </a:highlight>
            </a:endParaRPr>
          </a:p>
          <a:p>
            <a:pPr marL="0" indent="0">
              <a:buNone/>
            </a:pPr>
            <a:r>
              <a:rPr lang="zh-CN" altLang="en-US" sz="3200" dirty="0">
                <a:highlight>
                  <a:srgbClr val="FFFF00"/>
                </a:highlight>
              </a:rPr>
              <a:t>教学难点</a:t>
            </a:r>
            <a:r>
              <a:rPr lang="zh-CN" altLang="en-US" sz="3200" dirty="0"/>
              <a:t>：</a:t>
            </a:r>
            <a:endParaRPr lang="en-US" altLang="zh-CN" sz="3200" dirty="0"/>
          </a:p>
          <a:p>
            <a:pPr marL="0" indent="0">
              <a:buNone/>
            </a:pPr>
            <a:r>
              <a:rPr lang="en-US" altLang="zh-CN" sz="3200" dirty="0"/>
              <a:t>    </a:t>
            </a:r>
            <a:r>
              <a:rPr lang="zh-CN" altLang="en-US" sz="3200" dirty="0"/>
              <a:t>这四章之间是否可以建立内容上的联系？</a:t>
            </a:r>
            <a:endParaRPr lang="en-US" altLang="zh-CN" sz="3200" dirty="0"/>
          </a:p>
          <a:p>
            <a:pPr marL="0" indent="0">
              <a:buNone/>
            </a:pPr>
            <a:r>
              <a:rPr lang="zh-CN" altLang="en-US" sz="3200" dirty="0"/>
              <a:t>          </a:t>
            </a:r>
            <a:r>
              <a:rPr lang="zh-CN" altLang="en-US" b="1" dirty="0"/>
              <a:t>            </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endParaRPr lang="zh-CN" altLang="en-US" sz="3200" dirty="0"/>
          </a:p>
        </p:txBody>
      </p:sp>
    </p:spTree>
    <p:extLst>
      <p:ext uri="{BB962C8B-B14F-4D97-AF65-F5344CB8AC3E}">
        <p14:creationId xmlns:p14="http://schemas.microsoft.com/office/powerpoint/2010/main" val="247155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r>
              <a:rPr lang="zh-CN" altLang="en-US" sz="3200" dirty="0"/>
              <a:t>    三十辐共一毂，当其无，有车之用。埏埴以为器，当其无，有器之用。凿户牖以为室，当其无，有室之用。故有之以为利，无之以为用。（第十一章）</a:t>
            </a:r>
            <a:endParaRPr lang="en-US" altLang="zh-CN" sz="3200" dirty="0"/>
          </a:p>
          <a:p>
            <a:pPr marL="0" indent="0">
              <a:buNone/>
            </a:pPr>
            <a:r>
              <a:rPr lang="en-US" altLang="zh-CN" sz="3200" dirty="0"/>
              <a:t>    </a:t>
            </a:r>
            <a:r>
              <a:rPr lang="zh-CN" altLang="en-US" sz="3200" dirty="0">
                <a:solidFill>
                  <a:srgbClr val="7030A0"/>
                </a:solidFill>
                <a:latin typeface="隶书" panose="02010509060101010101" pitchFamily="49" charset="-122"/>
                <a:ea typeface="隶书" panose="02010509060101010101" pitchFamily="49" charset="-122"/>
              </a:rPr>
              <a:t>初级思考：“无”的智慧；</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en-US" altLang="zh-CN" sz="3200" dirty="0">
                <a:solidFill>
                  <a:srgbClr val="7030A0"/>
                </a:solidFill>
                <a:latin typeface="隶书" panose="02010509060101010101" pitchFamily="49" charset="-122"/>
                <a:ea typeface="隶书" panose="020105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中级思考：“无”与“有”的关系</a:t>
            </a: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en-US" altLang="zh-CN" sz="3200" dirty="0">
                <a:solidFill>
                  <a:srgbClr val="7030A0"/>
                </a:solidFill>
                <a:latin typeface="隶书" panose="02010509060101010101" pitchFamily="49" charset="-122"/>
                <a:ea typeface="隶书" panose="02010509060101010101" pitchFamily="49" charset="-122"/>
              </a:rPr>
              <a:t>    </a:t>
            </a:r>
            <a:r>
              <a:rPr lang="zh-CN" altLang="en-US" sz="3200" dirty="0">
                <a:solidFill>
                  <a:srgbClr val="7030A0"/>
                </a:solidFill>
                <a:latin typeface="隶书" panose="02010509060101010101" pitchFamily="49" charset="-122"/>
                <a:ea typeface="隶书" panose="02010509060101010101" pitchFamily="49" charset="-122"/>
              </a:rPr>
              <a:t>高级思考：“无”“有”“器”“用”四者的关系</a:t>
            </a:r>
            <a:r>
              <a:rPr lang="en-US" altLang="zh-CN" sz="3200" dirty="0">
                <a:solidFill>
                  <a:srgbClr val="7030A0"/>
                </a:solidFill>
                <a:latin typeface="隶书" panose="02010509060101010101" pitchFamily="49" charset="-122"/>
                <a:ea typeface="隶书" panose="02010509060101010101" pitchFamily="49" charset="-122"/>
              </a:rPr>
              <a:t>    </a:t>
            </a:r>
          </a:p>
          <a:p>
            <a:pPr marL="0" indent="0">
              <a:buNone/>
            </a:pPr>
            <a:endParaRPr lang="en-US" altLang="zh-CN" sz="3200" dirty="0">
              <a:solidFill>
                <a:srgbClr val="7030A0"/>
              </a:solidFill>
              <a:latin typeface="隶书" panose="02010509060101010101" pitchFamily="49" charset="-122"/>
              <a:ea typeface="隶书" panose="02010509060101010101" pitchFamily="49" charset="-122"/>
            </a:endParaRPr>
          </a:p>
          <a:p>
            <a:pPr marL="0" indent="0">
              <a:buNone/>
            </a:pPr>
            <a:r>
              <a:rPr lang="zh-CN" altLang="en-US" sz="2800" b="1" dirty="0">
                <a:latin typeface="黑体" panose="02010609060101010101" pitchFamily="49" charset="-122"/>
                <a:ea typeface="黑体" panose="02010609060101010101" pitchFamily="49" charset="-122"/>
              </a:rPr>
              <a:t>试以“无”的智慧为例解读：“无”≈“空”≈“余地”≈“留白”</a:t>
            </a:r>
            <a:endParaRPr lang="en-US" altLang="zh-CN" sz="2800" b="1" dirty="0">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solidFill>
                  <a:srgbClr val="FF0000"/>
                </a:solidFill>
                <a:latin typeface="黑体" panose="02010609060101010101" pitchFamily="49" charset="-122"/>
                <a:ea typeface="黑体" panose="02010609060101010101" pitchFamily="49" charset="-122"/>
              </a:rPr>
              <a:t>如何让中学生能够饶有兴趣地深入思考这背后的智慧？</a:t>
            </a:r>
          </a:p>
          <a:p>
            <a:pPr marL="0" indent="0">
              <a:buNone/>
            </a:pPr>
            <a:endParaRPr lang="en-US" altLang="zh-CN" sz="3200" dirty="0"/>
          </a:p>
          <a:p>
            <a:pPr marL="0" indent="0">
              <a:buNone/>
            </a:pPr>
            <a:endParaRPr lang="zh-CN" altLang="en-US" sz="3200" dirty="0"/>
          </a:p>
        </p:txBody>
      </p:sp>
      <p:sp>
        <p:nvSpPr>
          <p:cNvPr id="4" name="左大括号 3">
            <a:extLst>
              <a:ext uri="{FF2B5EF4-FFF2-40B4-BE49-F238E27FC236}">
                <a16:creationId xmlns:a16="http://schemas.microsoft.com/office/drawing/2014/main" id="{A540ABD9-D05B-405E-1C6A-A0EAD767C7D5}"/>
              </a:ext>
            </a:extLst>
          </p:cNvPr>
          <p:cNvSpPr/>
          <p:nvPr/>
        </p:nvSpPr>
        <p:spPr>
          <a:xfrm>
            <a:off x="108248" y="3212976"/>
            <a:ext cx="648072" cy="129614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3178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             个人建议的</a:t>
            </a:r>
            <a:r>
              <a:rPr lang="zh-CN" altLang="en-US" sz="3200" dirty="0">
                <a:solidFill>
                  <a:srgbClr val="FF0000"/>
                </a:solidFill>
              </a:rPr>
              <a:t>导入</a:t>
            </a:r>
            <a:r>
              <a:rPr lang="zh-CN" altLang="en-US" sz="3200" dirty="0"/>
              <a:t>方式（激趣）：</a:t>
            </a:r>
            <a:endParaRPr lang="en-US" altLang="zh-CN" sz="3200" dirty="0"/>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4" name="内容占位符 3">
            <a:extLst>
              <a:ext uri="{FF2B5EF4-FFF2-40B4-BE49-F238E27FC236}">
                <a16:creationId xmlns:a16="http://schemas.microsoft.com/office/drawing/2014/main" id="{FA1245AC-205A-5680-C802-3637D323BAB5}"/>
              </a:ext>
            </a:extLst>
          </p:cNvPr>
          <p:cNvPicPr>
            <a:picLocks noChangeAspect="1"/>
          </p:cNvPicPr>
          <p:nvPr/>
        </p:nvPicPr>
        <p:blipFill>
          <a:blip r:embed="rId2"/>
          <a:stretch>
            <a:fillRect/>
          </a:stretch>
        </p:blipFill>
        <p:spPr>
          <a:xfrm>
            <a:off x="0" y="2048044"/>
            <a:ext cx="3708648" cy="4665933"/>
          </a:xfrm>
          <a:prstGeom prst="rect">
            <a:avLst/>
          </a:prstGeom>
        </p:spPr>
      </p:pic>
      <p:pic>
        <p:nvPicPr>
          <p:cNvPr id="5" name="Picture 2" descr="https://gimg2.baidu.com/image_search/src=http%3A%2F%2Fimg.mp.itc.cn%2Fupload%2F20170508%2Fdb54b5f7d21f44fb83358293dd6acd1f_th.jpeg&amp;refer=http%3A%2F%2Fimg.mp.itc.cn&amp;app=2002&amp;size=f9999,10000&amp;q=a80&amp;n=0&amp;g=0n&amp;fmt=jpeg?sec=1635682098&amp;t=e635a0af634c1acb881b5cd003b5c6a3">
            <a:extLst>
              <a:ext uri="{FF2B5EF4-FFF2-40B4-BE49-F238E27FC236}">
                <a16:creationId xmlns:a16="http://schemas.microsoft.com/office/drawing/2014/main" id="{90D2C36C-C92A-4224-634B-BB81A84B2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648" y="2048044"/>
            <a:ext cx="3672408" cy="4665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gimg2.baidu.com/image_search/src=http%3A%2F%2Fhiphotos.baidu.com%2Ffeed%2Fpic%2Fitem%2F342ac65c10385343ad9bb0839913b07eca80883f.jpg&amp;refer=http%3A%2F%2Fhiphotos.baidu.com&amp;app=2002&amp;size=f9999,10000&amp;q=a80&amp;n=0&amp;g=0n&amp;fmt=jpeg?sec=1635682299&amp;t=368f8c5faf84a6476a511694570c7dd2">
            <a:extLst>
              <a:ext uri="{FF2B5EF4-FFF2-40B4-BE49-F238E27FC236}">
                <a16:creationId xmlns:a16="http://schemas.microsoft.com/office/drawing/2014/main" id="{8D20E407-8317-26A5-28D2-D48522E58D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81056" y="2048044"/>
            <a:ext cx="3764585" cy="466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9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             个人建议的</a:t>
            </a:r>
            <a:r>
              <a:rPr lang="zh-CN" altLang="en-US" sz="3200" dirty="0">
                <a:solidFill>
                  <a:srgbClr val="FF0000"/>
                </a:solidFill>
              </a:rPr>
              <a:t>导入</a:t>
            </a:r>
            <a:r>
              <a:rPr lang="zh-CN" altLang="en-US" sz="3200" dirty="0"/>
              <a:t>方式（激趣）：</a:t>
            </a:r>
            <a:endParaRPr lang="en-US" altLang="zh-CN" sz="3200" dirty="0"/>
          </a:p>
          <a:p>
            <a:pPr marL="0" indent="0">
              <a:buNone/>
            </a:pPr>
            <a:endParaRPr lang="en-US" altLang="zh-CN" sz="3200" dirty="0"/>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7" name="Picture 2" descr="空明拳">
            <a:extLst>
              <a:ext uri="{FF2B5EF4-FFF2-40B4-BE49-F238E27FC236}">
                <a16:creationId xmlns:a16="http://schemas.microsoft.com/office/drawing/2014/main" id="{891CEB36-AF07-10F6-8F11-1AF8C6653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8840"/>
            <a:ext cx="5148808" cy="480444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321602C3-7FAB-FC9B-B395-F197BC7F87B6}"/>
              </a:ext>
            </a:extLst>
          </p:cNvPr>
          <p:cNvSpPr txBox="1"/>
          <p:nvPr/>
        </p:nvSpPr>
        <p:spPr>
          <a:xfrm>
            <a:off x="5148809" y="1916833"/>
            <a:ext cx="6012903" cy="5386090"/>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空明拳是“全真教”的“老顽童”周伯通创造出来的七十二路拳法。</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    然而，有意思的是</a:t>
            </a:r>
            <a:r>
              <a:rPr lang="en-US" altLang="zh-CN" sz="2800" dirty="0">
                <a:latin typeface="黑体" panose="02010609060101010101" pitchFamily="49" charset="-122"/>
                <a:ea typeface="黑体" panose="02010609060101010101" pitchFamily="49" charset="-122"/>
              </a:rPr>
              <a:t>……</a:t>
            </a:r>
          </a:p>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“空明拳”的招式名称：</a:t>
            </a:r>
            <a:endParaRPr lang="en-US" altLang="zh-CN" sz="2800" dirty="0">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    第一招：空碗盛饭</a:t>
            </a:r>
          </a:p>
          <a:p>
            <a:r>
              <a:rPr lang="zh-CN" altLang="en-US" sz="2800" dirty="0">
                <a:latin typeface="黑体" panose="02010609060101010101" pitchFamily="49" charset="-122"/>
                <a:ea typeface="黑体" panose="02010609060101010101" pitchFamily="49" charset="-122"/>
              </a:rPr>
              <a:t>    第二招：空屋住人</a:t>
            </a:r>
            <a:endParaRPr lang="en-US" altLang="zh-CN" sz="2800" dirty="0">
              <a:latin typeface="黑体" panose="02010609060101010101" pitchFamily="49" charset="-122"/>
              <a:ea typeface="黑体" panose="02010609060101010101" pitchFamily="49" charset="-122"/>
            </a:endParaRPr>
          </a:p>
          <a:p>
            <a:r>
              <a:rPr lang="en-US" altLang="zh-CN" sz="2800" dirty="0">
                <a:latin typeface="黑体" panose="02010609060101010101" pitchFamily="49" charset="-122"/>
                <a:ea typeface="黑体" panose="02010609060101010101" pitchFamily="49" charset="-122"/>
              </a:rPr>
              <a:t>           ……</a:t>
            </a:r>
          </a:p>
          <a:p>
            <a:r>
              <a:rPr lang="zh-CN" altLang="en-US" sz="2800" dirty="0">
                <a:latin typeface="黑体" panose="02010609060101010101" pitchFamily="49" charset="-122"/>
                <a:ea typeface="黑体" panose="02010609060101010101" pitchFamily="49" charset="-122"/>
              </a:rPr>
              <a:t>    然而，你知道吗？听起来如此俗白的拳法名称，竟然源自中国传统文化的经典之作。请问，你知道是哪部经典吗？</a:t>
            </a:r>
          </a:p>
          <a:p>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2927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4" name="Picture 2" descr="https://gimg2.baidu.com/image_search/src=http%3A%2F%2Fwww.163rz.com%2Fuploads%2Fimage%2F20180806%2F1533516918184977.jpg&amp;refer=http%3A%2F%2Fwww.163rz.com&amp;app=2002&amp;size=f9999,10000&amp;q=a80&amp;n=0&amp;g=0n&amp;fmt=jpeg?sec=1635682834&amp;t=4d412f9a3e7c526276a9b4892b5be593">
            <a:extLst>
              <a:ext uri="{FF2B5EF4-FFF2-40B4-BE49-F238E27FC236}">
                <a16:creationId xmlns:a16="http://schemas.microsoft.com/office/drawing/2014/main" id="{1FC43EB8-4C54-0496-CDB3-81C91B195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15962"/>
            <a:ext cx="4428729" cy="535339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B6581DD3-56EC-D368-D6AD-F6D9A8CFEF56}"/>
              </a:ext>
            </a:extLst>
          </p:cNvPr>
          <p:cNvSpPr txBox="1"/>
          <p:nvPr/>
        </p:nvSpPr>
        <p:spPr>
          <a:xfrm>
            <a:off x="4572744" y="1510542"/>
            <a:ext cx="5976664" cy="4247317"/>
          </a:xfrm>
          <a:prstGeom prst="rect">
            <a:avLst/>
          </a:prstGeom>
          <a:noFill/>
        </p:spPr>
        <p:txBody>
          <a:bodyPr wrap="square" rtlCol="0">
            <a:spAutoFit/>
          </a:bodyPr>
          <a:lstStyle/>
          <a:p>
            <a:r>
              <a:rPr lang="zh-CN" altLang="en-US" sz="3600" dirty="0">
                <a:latin typeface="黑体" panose="02010609060101010101" pitchFamily="49" charset="-122"/>
                <a:ea typeface="黑体" panose="02010609060101010101" pitchFamily="49" charset="-122"/>
              </a:rPr>
              <a:t> </a:t>
            </a:r>
            <a:endParaRPr lang="en-US" altLang="zh-CN" sz="3600" dirty="0">
              <a:latin typeface="黑体" panose="02010609060101010101" pitchFamily="49" charset="-122"/>
              <a:ea typeface="黑体" panose="02010609060101010101" pitchFamily="49" charset="-122"/>
            </a:endParaRPr>
          </a:p>
          <a:p>
            <a:r>
              <a:rPr lang="zh-CN" altLang="en-US" sz="3600" dirty="0">
                <a:latin typeface="黑体" panose="02010609060101010101" pitchFamily="49" charset="-122"/>
                <a:ea typeface="黑体" panose="02010609060101010101" pitchFamily="49" charset="-122"/>
              </a:rPr>
              <a:t>  “空碗盛饭”“空屋住人”对应</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老子四章</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的哪几句？</a:t>
            </a:r>
            <a:endParaRPr lang="en-US" altLang="zh-CN" sz="3600" dirty="0">
              <a:latin typeface="黑体" panose="02010609060101010101" pitchFamily="49" charset="-122"/>
              <a:ea typeface="黑体" panose="02010609060101010101" pitchFamily="49" charset="-122"/>
            </a:endParaRPr>
          </a:p>
          <a:p>
            <a:endParaRPr lang="en-US" altLang="zh-CN" sz="3600" dirty="0">
              <a:latin typeface="黑体" panose="02010609060101010101" pitchFamily="49" charset="-122"/>
              <a:ea typeface="黑体" panose="02010609060101010101" pitchFamily="49" charset="-122"/>
            </a:endParaRPr>
          </a:p>
          <a:p>
            <a:r>
              <a:rPr lang="zh-CN" altLang="en-US" sz="3600" dirty="0">
                <a:latin typeface="黑体" panose="02010609060101010101" pitchFamily="49" charset="-122"/>
                <a:ea typeface="黑体" panose="02010609060101010101" pitchFamily="49" charset="-122"/>
              </a:rPr>
              <a:t>   “空明拳”的“空”，对应</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老子四章</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中的哪个字？</a:t>
            </a:r>
          </a:p>
          <a:p>
            <a:endParaRPr lang="zh-CN" altLang="en-US" sz="3600" dirty="0">
              <a:latin typeface="黑体" panose="02010609060101010101" pitchFamily="49" charset="-122"/>
              <a:ea typeface="黑体" panose="02010609060101010101" pitchFamily="49" charset="-122"/>
            </a:endParaRPr>
          </a:p>
          <a:p>
            <a:endParaRPr lang="zh-CN" altLang="en-US" dirty="0"/>
          </a:p>
        </p:txBody>
      </p:sp>
    </p:spTree>
    <p:extLst>
      <p:ext uri="{BB962C8B-B14F-4D97-AF65-F5344CB8AC3E}">
        <p14:creationId xmlns:p14="http://schemas.microsoft.com/office/powerpoint/2010/main" val="289068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fontScale="77500" lnSpcReduction="20000"/>
          </a:bodyPr>
          <a:lstStyle/>
          <a:p>
            <a:pPr marL="0" indent="0">
              <a:buNone/>
            </a:pPr>
            <a:r>
              <a:rPr lang="zh-CN" altLang="en-US" sz="4200" dirty="0"/>
              <a:t>针对</a:t>
            </a:r>
            <a:r>
              <a:rPr lang="en-US" altLang="zh-CN" sz="4200" dirty="0"/>
              <a:t>《</a:t>
            </a:r>
            <a:r>
              <a:rPr lang="zh-CN" altLang="en-US" sz="4200" dirty="0"/>
              <a:t>老子</a:t>
            </a:r>
            <a:r>
              <a:rPr lang="en-US" altLang="zh-CN" sz="4200" dirty="0"/>
              <a:t>》</a:t>
            </a:r>
            <a:r>
              <a:rPr lang="zh-CN" altLang="en-US" sz="4200" dirty="0">
                <a:solidFill>
                  <a:srgbClr val="FF0000"/>
                </a:solidFill>
              </a:rPr>
              <a:t>第十一章</a:t>
            </a:r>
            <a:r>
              <a:rPr lang="zh-CN" altLang="en-US" sz="4200" dirty="0"/>
              <a:t>的研讨（建议）：</a:t>
            </a:r>
            <a:endParaRPr lang="en-US" altLang="zh-CN" sz="4200" dirty="0"/>
          </a:p>
          <a:p>
            <a:pPr marL="0" indent="0">
              <a:buNone/>
            </a:pPr>
            <a:r>
              <a:rPr lang="en-US" altLang="zh-CN" sz="4200" dirty="0"/>
              <a:t>    </a:t>
            </a:r>
            <a:r>
              <a:rPr lang="zh-CN" altLang="en-US" sz="4200" dirty="0"/>
              <a:t>请结合本章文本，从“无”的角度解释为何“有之以为</a:t>
            </a:r>
            <a:endParaRPr lang="en-US" altLang="zh-CN" sz="4200" dirty="0"/>
          </a:p>
          <a:p>
            <a:pPr marL="0" indent="0">
              <a:buNone/>
            </a:pPr>
            <a:r>
              <a:rPr lang="zh-CN" altLang="en-US" sz="4200" dirty="0"/>
              <a:t>利，无之以为用”？</a:t>
            </a:r>
            <a:endParaRPr lang="en-US" altLang="zh-CN" sz="4200" dirty="0"/>
          </a:p>
          <a:p>
            <a:pPr marL="0" indent="0">
              <a:buNone/>
            </a:pPr>
            <a:r>
              <a:rPr lang="en-US" altLang="zh-CN" sz="4200" dirty="0"/>
              <a:t>    </a:t>
            </a:r>
            <a:r>
              <a:rPr lang="zh-CN" altLang="en-US" sz="4200" dirty="0"/>
              <a:t>学生查阅资料，研讨的结果：</a:t>
            </a:r>
            <a:endParaRPr lang="en-US" altLang="zh-CN" sz="4200" dirty="0"/>
          </a:p>
          <a:p>
            <a:pPr marL="0" indent="0">
              <a:buNone/>
            </a:pPr>
            <a:r>
              <a:rPr lang="en-US" altLang="zh-CN" sz="4200" dirty="0"/>
              <a:t>    </a:t>
            </a:r>
            <a:r>
              <a:rPr lang="zh-CN" altLang="en-US" sz="4200" dirty="0"/>
              <a:t>因为“无”是世间万物发生作用的前提</a:t>
            </a:r>
          </a:p>
          <a:p>
            <a:pPr marL="0" indent="0">
              <a:buNone/>
            </a:pPr>
            <a:r>
              <a:rPr lang="zh-CN" altLang="en-US" sz="4200" dirty="0"/>
              <a:t>    空心的事物如此，如“毂”“器”“室”</a:t>
            </a:r>
          </a:p>
          <a:p>
            <a:pPr marL="0" indent="0">
              <a:buNone/>
            </a:pPr>
            <a:r>
              <a:rPr lang="zh-CN" altLang="en-US" sz="4200" dirty="0"/>
              <a:t>    实心的事物也是如此，如锤子的“空”</a:t>
            </a:r>
          </a:p>
          <a:p>
            <a:pPr marL="0" indent="0">
              <a:buNone/>
            </a:pPr>
            <a:r>
              <a:rPr lang="en-US" altLang="zh-CN" sz="4200" dirty="0"/>
              <a:t>    </a:t>
            </a:r>
            <a:r>
              <a:rPr lang="zh-CN" altLang="en-US" sz="4200" dirty="0"/>
              <a:t>在此基础上，进一步引申出“留白”的意义</a:t>
            </a:r>
            <a:endParaRPr lang="en-US" altLang="zh-CN" sz="4200" dirty="0"/>
          </a:p>
          <a:p>
            <a:pPr marL="0" indent="0">
              <a:buNone/>
            </a:pPr>
            <a:r>
              <a:rPr lang="en-US" altLang="zh-CN" sz="3200" dirty="0"/>
              <a:t>    </a:t>
            </a:r>
            <a:endParaRPr lang="zh-CN" altLang="en-US" sz="3200" dirty="0"/>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11216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472608"/>
          </a:xfrm>
        </p:spPr>
        <p:txBody>
          <a:bodyPr>
            <a:normAutofit fontScale="92500" lnSpcReduction="10000"/>
          </a:bodyPr>
          <a:lstStyle/>
          <a:p>
            <a:pPr marL="0" indent="0">
              <a:buNone/>
            </a:pPr>
            <a:r>
              <a:rPr lang="zh-CN" altLang="en-US" sz="3200" dirty="0"/>
              <a:t>音乐：</a:t>
            </a:r>
          </a:p>
          <a:p>
            <a:pPr marL="0" indent="0">
              <a:buNone/>
            </a:pPr>
            <a:r>
              <a:rPr lang="zh-CN" altLang="en-US" sz="3200" dirty="0"/>
              <a:t>    “此时无声胜有声”</a:t>
            </a:r>
          </a:p>
          <a:p>
            <a:pPr marL="0" indent="0">
              <a:buNone/>
            </a:pPr>
            <a:r>
              <a:rPr lang="zh-CN" altLang="en-US" sz="3200" dirty="0"/>
              <a:t>美术：</a:t>
            </a:r>
          </a:p>
          <a:p>
            <a:pPr marL="0" indent="0">
              <a:buNone/>
            </a:pPr>
            <a:r>
              <a:rPr lang="en-US" altLang="zh-CN" sz="3200" dirty="0"/>
              <a:t>    《</a:t>
            </a:r>
            <a:r>
              <a:rPr lang="zh-CN" altLang="en-US" sz="3200" dirty="0"/>
              <a:t>双燕</a:t>
            </a:r>
            <a:r>
              <a:rPr lang="en-US" altLang="zh-CN" sz="3200" dirty="0"/>
              <a:t>》(</a:t>
            </a:r>
            <a:r>
              <a:rPr lang="zh-CN" altLang="en-US" sz="3200" dirty="0"/>
              <a:t>吴冠中）</a:t>
            </a:r>
          </a:p>
          <a:p>
            <a:pPr marL="0" indent="0">
              <a:buNone/>
            </a:pPr>
            <a:r>
              <a:rPr lang="zh-CN" altLang="en-US" sz="3200" dirty="0"/>
              <a:t>诗歌：</a:t>
            </a:r>
          </a:p>
          <a:p>
            <a:pPr marL="0" indent="0">
              <a:buNone/>
            </a:pPr>
            <a:r>
              <a:rPr lang="zh-CN" altLang="en-US" sz="3200" dirty="0"/>
              <a:t>   “满园春色关不住，一枝红杏出墙来”</a:t>
            </a:r>
          </a:p>
          <a:p>
            <a:pPr marL="0" indent="0">
              <a:buNone/>
            </a:pPr>
            <a:r>
              <a:rPr lang="zh-CN" altLang="en-US" sz="3200" dirty="0"/>
              <a:t>   “墙里秋千墙外道，墙外行人，墙里佳人笑。笑渐不闻声渐消，</a:t>
            </a:r>
            <a:endParaRPr lang="en-US" altLang="zh-CN" sz="3200" dirty="0"/>
          </a:p>
          <a:p>
            <a:pPr marL="0" indent="0">
              <a:buNone/>
            </a:pPr>
            <a:r>
              <a:rPr lang="en-US" altLang="zh-CN" sz="3200" dirty="0"/>
              <a:t>     </a:t>
            </a:r>
            <a:r>
              <a:rPr lang="zh-CN" altLang="en-US" sz="3200" dirty="0"/>
              <a:t>多情却被无情恼。”</a:t>
            </a:r>
          </a:p>
          <a:p>
            <a:pPr marL="0" indent="0">
              <a:buNone/>
            </a:pPr>
            <a:r>
              <a:rPr lang="zh-CN" altLang="en-US" sz="3200" dirty="0"/>
              <a:t>宗教：</a:t>
            </a:r>
          </a:p>
          <a:p>
            <a:pPr marL="0" indent="0">
              <a:buNone/>
            </a:pPr>
            <a:r>
              <a:rPr lang="zh-CN" altLang="en-US" sz="3200" dirty="0"/>
              <a:t>    “不立文字，以心传心”</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35262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endParaRPr lang="zh-CN" altLang="en-US" sz="1650" dirty="0">
              <a:solidFill>
                <a:prstClr val="black"/>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rPr>
                <a:t>名著阅读</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50">
              <a:solidFill>
                <a:srgbClr val="1C666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11" name="文本框 10"/>
          <p:cNvSpPr txBox="1"/>
          <p:nvPr/>
        </p:nvSpPr>
        <p:spPr>
          <a:xfrm>
            <a:off x="4044238" y="2638136"/>
            <a:ext cx="958917" cy="1021818"/>
          </a:xfrm>
          <a:prstGeom prst="rect">
            <a:avLst/>
          </a:prstGeom>
          <a:noFill/>
        </p:spPr>
        <p:txBody>
          <a:bodyPr wrap="none" rtlCol="0">
            <a:spAutoFit/>
          </a:bodyPr>
          <a:lstStyle/>
          <a:p>
            <a:r>
              <a:rPr lang="zh-CN" altLang="en-US" sz="6040" dirty="0">
                <a:solidFill>
                  <a:srgbClr val="0070C0"/>
                </a:solidFill>
                <a:latin typeface="字魂59号-创粗黑" panose="00000500000000000000" pitchFamily="2" charset="-122"/>
                <a:ea typeface="字魂59号-创粗黑" panose="00000500000000000000" pitchFamily="2" charset="-122"/>
                <a:sym typeface="字魂59号-创粗黑" panose="00000500000000000000" pitchFamily="2" charset="-122"/>
              </a:rPr>
              <a:t>一</a:t>
            </a: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4" name="Picture 2" descr="https://gimg2.baidu.com/image_search/src=http%3A%2F%2Fimg.zmkm8.com%2Fdata%2Fattachment%2Fantique%2F20190719%2F1563525042852170.png&amp;refer=http%3A%2F%2Fimg.zmkm8.com&amp;app=2002&amp;size=f9999,10000&amp;q=a80&amp;n=0&amp;g=0n&amp;fmt=jpeg?sec=1635686088&amp;t=0af416ec4b9e001bd24d36d48511c84b">
            <a:extLst>
              <a:ext uri="{FF2B5EF4-FFF2-40B4-BE49-F238E27FC236}">
                <a16:creationId xmlns:a16="http://schemas.microsoft.com/office/drawing/2014/main" id="{D07EF9DC-1B61-3922-F6AB-27848B806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1" y="1196752"/>
            <a:ext cx="11161713"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90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r>
              <a:rPr lang="zh-CN" altLang="en-US" sz="3200" dirty="0">
                <a:solidFill>
                  <a:srgbClr val="FF0000"/>
                </a:solidFill>
              </a:rPr>
              <a:t>第十一章</a:t>
            </a:r>
            <a:r>
              <a:rPr lang="zh-CN" altLang="en-US" sz="3200" dirty="0"/>
              <a:t>中级思考：“有”与“无”的关系</a:t>
            </a:r>
            <a:endParaRPr lang="en-US" altLang="zh-CN" sz="3200" dirty="0"/>
          </a:p>
          <a:p>
            <a:pPr marL="0" indent="0">
              <a:buNone/>
            </a:pPr>
            <a:r>
              <a:rPr lang="en-US" altLang="zh-CN" sz="3200" dirty="0"/>
              <a:t>   </a:t>
            </a:r>
            <a:r>
              <a:rPr lang="zh-CN" altLang="en-US" sz="3200" dirty="0"/>
              <a:t>“有”和“无”是对立统一关系</a:t>
            </a:r>
            <a:endParaRPr lang="en-US" altLang="zh-CN" sz="3200" dirty="0"/>
          </a:p>
          <a:p>
            <a:pPr marL="0" indent="0">
              <a:buNone/>
            </a:pPr>
            <a:r>
              <a:rPr lang="en-US" altLang="zh-CN" sz="3200" dirty="0"/>
              <a:t>   </a:t>
            </a:r>
            <a:r>
              <a:rPr lang="zh-CN" altLang="en-US" sz="3200" dirty="0"/>
              <a:t>“有”和“无”的统一关系体现为：</a:t>
            </a:r>
            <a:endParaRPr lang="en-US" altLang="zh-CN" sz="3200" dirty="0"/>
          </a:p>
          <a:p>
            <a:pPr marL="0" indent="0">
              <a:buNone/>
            </a:pPr>
            <a:r>
              <a:rPr lang="zh-CN" altLang="en-US" sz="3200" dirty="0"/>
              <a:t>   “无”是“有”产生的前提：“无”中生“有”</a:t>
            </a:r>
            <a:endParaRPr lang="en-US" altLang="zh-CN" sz="3200" dirty="0"/>
          </a:p>
          <a:p>
            <a:pPr marL="0" indent="0">
              <a:buNone/>
            </a:pPr>
            <a:r>
              <a:rPr lang="en-US" altLang="zh-CN" sz="3200" dirty="0"/>
              <a:t>   </a:t>
            </a:r>
            <a:r>
              <a:rPr lang="zh-CN" altLang="en-US" sz="3200" dirty="0"/>
              <a:t>“有”能产生的作用也是由“无”带来的</a:t>
            </a:r>
            <a:endParaRPr lang="en-US" altLang="zh-CN" sz="3200" dirty="0"/>
          </a:p>
          <a:p>
            <a:pPr marL="0" indent="0">
              <a:buNone/>
            </a:pPr>
            <a:r>
              <a:rPr lang="en-US" altLang="zh-CN" sz="3200" dirty="0"/>
              <a:t>     </a:t>
            </a:r>
            <a:r>
              <a:rPr lang="zh-CN" altLang="en-US" sz="3200" dirty="0"/>
              <a:t>对立统一的关系在</a:t>
            </a:r>
            <a:r>
              <a:rPr lang="en-US" altLang="zh-CN" sz="3200" dirty="0"/>
              <a:t>《</a:t>
            </a:r>
            <a:r>
              <a:rPr lang="zh-CN" altLang="en-US" sz="3200" dirty="0"/>
              <a:t>老子</a:t>
            </a:r>
            <a:r>
              <a:rPr lang="en-US" altLang="zh-CN" sz="3200" dirty="0"/>
              <a:t>》</a:t>
            </a:r>
            <a:r>
              <a:rPr lang="zh-CN" altLang="en-US" sz="3200" dirty="0"/>
              <a:t>中可以用一句话简单概括</a:t>
            </a:r>
            <a:endParaRPr lang="en-US" altLang="zh-CN" sz="3200" dirty="0"/>
          </a:p>
          <a:p>
            <a:pPr marL="0" indent="0">
              <a:buNone/>
            </a:pPr>
            <a:r>
              <a:rPr lang="en-US" altLang="zh-CN" sz="3200" dirty="0"/>
              <a:t>   </a:t>
            </a:r>
            <a:r>
              <a:rPr lang="zh-CN" altLang="en-US" sz="3200" dirty="0"/>
              <a:t>“反者道之动”</a:t>
            </a:r>
            <a:endParaRPr lang="en-US" altLang="zh-CN" sz="3200" dirty="0"/>
          </a:p>
          <a:p>
            <a:pPr marL="0" indent="0">
              <a:buNone/>
            </a:pPr>
            <a:r>
              <a:rPr lang="en-US" altLang="zh-CN" sz="3200" dirty="0"/>
              <a:t>     </a:t>
            </a:r>
            <a:r>
              <a:rPr lang="zh-CN" altLang="en-US" sz="3200" dirty="0">
                <a:highlight>
                  <a:srgbClr val="FFFF00"/>
                </a:highlight>
              </a:rPr>
              <a:t>推论</a:t>
            </a:r>
            <a:r>
              <a:rPr lang="zh-CN" altLang="en-US" sz="3200" dirty="0"/>
              <a:t>：（</a:t>
            </a:r>
            <a:r>
              <a:rPr lang="en-US" altLang="zh-CN" sz="3200" dirty="0"/>
              <a:t>1</a:t>
            </a:r>
            <a:r>
              <a:rPr lang="zh-CN" altLang="en-US" sz="3200" dirty="0"/>
              <a:t>）事物的发展一定会走向它的相反面</a:t>
            </a:r>
            <a:r>
              <a:rPr lang="zh-CN" altLang="en-US" b="1" dirty="0">
                <a:solidFill>
                  <a:srgbClr val="FF0000"/>
                </a:solidFill>
                <a:latin typeface="楷体" panose="02010609060101010101" pitchFamily="49" charset="-122"/>
                <a:ea typeface="楷体" panose="02010609060101010101" pitchFamily="49" charset="-122"/>
              </a:rPr>
              <a:t>（物极必反）</a:t>
            </a:r>
            <a:endParaRPr lang="en-US" altLang="zh-CN" b="1" dirty="0">
              <a:solidFill>
                <a:srgbClr val="FF0000"/>
              </a:solidFill>
              <a:latin typeface="楷体" panose="02010609060101010101" pitchFamily="49" charset="-122"/>
              <a:ea typeface="楷体" panose="02010609060101010101" pitchFamily="49" charset="-122"/>
            </a:endParaRPr>
          </a:p>
          <a:p>
            <a:pPr marL="0" indent="0">
              <a:buNone/>
            </a:pPr>
            <a:r>
              <a:rPr lang="en-US" altLang="zh-CN" sz="3200" dirty="0"/>
              <a:t>           </a:t>
            </a:r>
            <a:r>
              <a:rPr lang="zh-CN" altLang="en-US" sz="3200" dirty="0"/>
              <a:t>（</a:t>
            </a:r>
            <a:r>
              <a:rPr lang="en-US" altLang="zh-CN" sz="3200" dirty="0"/>
              <a:t>2</a:t>
            </a:r>
            <a:r>
              <a:rPr lang="zh-CN" altLang="en-US" sz="3200" dirty="0"/>
              <a:t>）事物要想发展得长久，必须要包含其相反面</a:t>
            </a:r>
          </a:p>
          <a:p>
            <a:pPr marL="0" indent="0">
              <a:buNone/>
            </a:pPr>
            <a:endParaRPr lang="en-US" altLang="zh-CN" sz="3200" dirty="0"/>
          </a:p>
          <a:p>
            <a:pPr marL="0" indent="0">
              <a:buNone/>
            </a:pPr>
            <a:endParaRPr lang="zh-CN" altLang="en-US" sz="3200" dirty="0"/>
          </a:p>
        </p:txBody>
      </p:sp>
      <p:sp>
        <p:nvSpPr>
          <p:cNvPr id="4" name="左大括号 3">
            <a:extLst>
              <a:ext uri="{FF2B5EF4-FFF2-40B4-BE49-F238E27FC236}">
                <a16:creationId xmlns:a16="http://schemas.microsoft.com/office/drawing/2014/main" id="{A1ACBC1D-4051-515E-140D-5C4BF99B62D6}"/>
              </a:ext>
            </a:extLst>
          </p:cNvPr>
          <p:cNvSpPr/>
          <p:nvPr/>
        </p:nvSpPr>
        <p:spPr>
          <a:xfrm>
            <a:off x="108248" y="3284984"/>
            <a:ext cx="576064" cy="79208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7779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inVertical)">
                                      <p:cBhvr>
                                        <p:cTn id="46" dur="500"/>
                                        <p:tgtEl>
                                          <p:spTgt spid="3">
                                            <p:txEl>
                                              <p:pRg st="7" end="7"/>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r>
              <a:rPr lang="zh-CN" altLang="en-US" sz="3200" dirty="0"/>
              <a:t>根据推论二，</a:t>
            </a:r>
            <a:endParaRPr lang="en-US" altLang="zh-CN" sz="3200" dirty="0"/>
          </a:p>
          <a:p>
            <a:pPr marL="0" indent="0">
              <a:buNone/>
            </a:pPr>
            <a:r>
              <a:rPr lang="en-US" altLang="zh-CN" sz="3200" dirty="0"/>
              <a:t>    </a:t>
            </a:r>
            <a:r>
              <a:rPr lang="zh-CN" altLang="en-US" sz="3200" dirty="0"/>
              <a:t>可以解释</a:t>
            </a:r>
            <a:r>
              <a:rPr lang="en-US" altLang="zh-CN" sz="3200" dirty="0"/>
              <a:t>《</a:t>
            </a:r>
            <a:r>
              <a:rPr lang="zh-CN" altLang="en-US" sz="3200" dirty="0"/>
              <a:t>老子</a:t>
            </a:r>
            <a:r>
              <a:rPr lang="en-US" altLang="zh-CN" sz="3200" dirty="0"/>
              <a:t>》</a:t>
            </a:r>
            <a:r>
              <a:rPr lang="zh-CN" altLang="en-US" sz="3200" dirty="0"/>
              <a:t>第二十四章的“企者不立”“跨者不行”</a:t>
            </a:r>
            <a:endParaRPr lang="en-US" altLang="zh-CN" sz="3200" dirty="0"/>
          </a:p>
          <a:p>
            <a:pPr marL="0" indent="0">
              <a:buNone/>
            </a:pPr>
            <a:r>
              <a:rPr lang="en-US" altLang="zh-CN" sz="3200" dirty="0"/>
              <a:t>    </a:t>
            </a:r>
            <a:r>
              <a:rPr lang="zh-CN" altLang="en-US" sz="3200" dirty="0"/>
              <a:t>简单说，不留余地，难以为继；做得太满，反而失败</a:t>
            </a:r>
            <a:endParaRPr lang="en-US" altLang="zh-CN" sz="3200" dirty="0"/>
          </a:p>
          <a:p>
            <a:pPr marL="0" indent="0">
              <a:buNone/>
            </a:pPr>
            <a:r>
              <a:rPr lang="zh-CN" altLang="en-US" sz="3200" dirty="0">
                <a:highlight>
                  <a:srgbClr val="FFFF00"/>
                </a:highlight>
              </a:rPr>
              <a:t>生活中的例子</a:t>
            </a:r>
            <a:r>
              <a:rPr lang="zh-CN" altLang="en-US" sz="3200" dirty="0"/>
              <a:t>：</a:t>
            </a:r>
            <a:endParaRPr lang="en-US" altLang="zh-CN" sz="3200" dirty="0"/>
          </a:p>
          <a:p>
            <a:pPr marL="0" indent="0">
              <a:buNone/>
            </a:pPr>
            <a:r>
              <a:rPr lang="zh-CN" altLang="en-US" sz="3200" dirty="0"/>
              <a:t>    嘴上说自己考得不好的学霸，是在给自己留有余地，因为</a:t>
            </a:r>
            <a:endParaRPr lang="en-US" altLang="zh-CN" sz="3200" dirty="0"/>
          </a:p>
          <a:p>
            <a:pPr marL="0" indent="0">
              <a:buNone/>
            </a:pPr>
            <a:r>
              <a:rPr lang="en-US" altLang="zh-CN" sz="3200" dirty="0"/>
              <a:t>    </a:t>
            </a:r>
            <a:r>
              <a:rPr lang="zh-CN" altLang="en-US" sz="3200" dirty="0"/>
              <a:t>他真的害怕考不好</a:t>
            </a:r>
            <a:endParaRPr lang="en-US" altLang="zh-CN" sz="3200" dirty="0"/>
          </a:p>
          <a:p>
            <a:pPr marL="0" indent="0">
              <a:buNone/>
            </a:pPr>
            <a:r>
              <a:rPr lang="zh-CN" altLang="en-US" sz="3200" dirty="0">
                <a:highlight>
                  <a:srgbClr val="FFFF00"/>
                </a:highlight>
              </a:rPr>
              <a:t>文化中的现象</a:t>
            </a:r>
            <a:r>
              <a:rPr lang="zh-CN" altLang="en-US" sz="3200" dirty="0"/>
              <a:t>：</a:t>
            </a:r>
            <a:endParaRPr lang="en-US" altLang="zh-CN" sz="3200" dirty="0"/>
          </a:p>
          <a:p>
            <a:pPr marL="0" indent="0">
              <a:buNone/>
            </a:pPr>
            <a:r>
              <a:rPr lang="en-US" altLang="zh-CN" sz="3200" dirty="0"/>
              <a:t>    </a:t>
            </a:r>
            <a:r>
              <a:rPr lang="zh-CN" altLang="en-US" sz="3200" dirty="0"/>
              <a:t>水墨画与油画的区别</a:t>
            </a:r>
          </a:p>
          <a:p>
            <a:pPr marL="0" indent="0">
              <a:buNone/>
            </a:pPr>
            <a:r>
              <a:rPr lang="zh-CN" altLang="en-US" sz="3200" dirty="0"/>
              <a:t>    </a:t>
            </a:r>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3508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r>
              <a:rPr lang="zh-CN" altLang="en-US" sz="3200" dirty="0"/>
              <a:t>根据推论一，</a:t>
            </a:r>
            <a:endParaRPr lang="en-US" altLang="zh-CN" sz="3200" dirty="0"/>
          </a:p>
          <a:p>
            <a:pPr marL="0" indent="0">
              <a:buNone/>
            </a:pPr>
            <a:r>
              <a:rPr lang="zh-CN" altLang="en-US" sz="3200" dirty="0"/>
              <a:t>    可以解释</a:t>
            </a:r>
            <a:r>
              <a:rPr lang="en-US" altLang="zh-CN" sz="3200" dirty="0"/>
              <a:t>《</a:t>
            </a:r>
            <a:r>
              <a:rPr lang="zh-CN" altLang="en-US" sz="3200" dirty="0"/>
              <a:t>老子</a:t>
            </a:r>
            <a:r>
              <a:rPr lang="en-US" altLang="zh-CN" sz="3200" dirty="0"/>
              <a:t>》</a:t>
            </a:r>
            <a:r>
              <a:rPr lang="zh-CN" altLang="en-US" sz="3200" dirty="0">
                <a:solidFill>
                  <a:srgbClr val="FF0000"/>
                </a:solidFill>
              </a:rPr>
              <a:t>第二十四章</a:t>
            </a:r>
            <a:r>
              <a:rPr lang="zh-CN" altLang="en-US" sz="3200" dirty="0"/>
              <a:t>中的“自见者不明，自是者不彰，自伐者无功，自矜者不长”等句。</a:t>
            </a:r>
            <a:endParaRPr lang="en-US" altLang="zh-CN" sz="3200" dirty="0"/>
          </a:p>
          <a:p>
            <a:pPr marL="0" indent="0">
              <a:buNone/>
            </a:pPr>
            <a:r>
              <a:rPr lang="en-US" altLang="zh-CN" sz="3200" dirty="0"/>
              <a:t>    </a:t>
            </a:r>
            <a:r>
              <a:rPr lang="zh-CN" altLang="en-US" sz="3200" dirty="0"/>
              <a:t>所谓“余食赘行”，意思就是显摆和自我吹嘘得太过了，反而让人厌恶，即“物或恶之”。</a:t>
            </a:r>
            <a:endParaRPr lang="en-US" altLang="zh-CN" sz="3200" dirty="0"/>
          </a:p>
          <a:p>
            <a:pPr marL="0" indent="0">
              <a:buNone/>
            </a:pPr>
            <a:endParaRPr lang="en-US" altLang="zh-CN" sz="3200" dirty="0"/>
          </a:p>
          <a:p>
            <a:pPr marL="0" indent="0">
              <a:buNone/>
            </a:pPr>
            <a:r>
              <a:rPr lang="zh-CN" altLang="en-US" sz="3200" dirty="0"/>
              <a:t>   “对立统一”关系的</a:t>
            </a:r>
            <a:r>
              <a:rPr lang="zh-CN" altLang="en-US" sz="3200" dirty="0">
                <a:highlight>
                  <a:srgbClr val="FFFF00"/>
                </a:highlight>
              </a:rPr>
              <a:t>第三个推论</a:t>
            </a:r>
            <a:r>
              <a:rPr lang="zh-CN" altLang="en-US" sz="3200" dirty="0"/>
              <a:t>：</a:t>
            </a:r>
            <a:endParaRPr lang="en-US" altLang="zh-CN" sz="3200" dirty="0"/>
          </a:p>
          <a:p>
            <a:pPr marL="0" indent="0">
              <a:buNone/>
            </a:pPr>
            <a:r>
              <a:rPr lang="en-US" altLang="zh-CN" sz="3200" dirty="0"/>
              <a:t>     </a:t>
            </a:r>
            <a:r>
              <a:rPr lang="zh-CN" altLang="en-US" sz="3200" dirty="0"/>
              <a:t>表面矛盾对立的两件事情，在本质上却是相似或相近的。</a:t>
            </a:r>
            <a:endParaRPr lang="en-US" altLang="zh-CN" sz="3200" dirty="0"/>
          </a:p>
          <a:p>
            <a:pPr marL="0" indent="0">
              <a:buNone/>
            </a:pPr>
            <a:r>
              <a:rPr lang="en-US" altLang="zh-CN" sz="3200" dirty="0"/>
              <a:t>     </a:t>
            </a:r>
            <a:r>
              <a:rPr lang="zh-CN" altLang="en-US" sz="3200" dirty="0"/>
              <a:t>如，</a:t>
            </a:r>
            <a:r>
              <a:rPr lang="en-US" altLang="zh-CN" sz="3200" dirty="0"/>
              <a:t>《</a:t>
            </a:r>
            <a:r>
              <a:rPr lang="zh-CN" altLang="en-US" sz="3200" dirty="0"/>
              <a:t>老子</a:t>
            </a:r>
            <a:r>
              <a:rPr lang="en-US" altLang="zh-CN" sz="3200" dirty="0"/>
              <a:t>》</a:t>
            </a:r>
            <a:r>
              <a:rPr lang="zh-CN" altLang="en-US" sz="3200" dirty="0">
                <a:solidFill>
                  <a:srgbClr val="FF0000"/>
                </a:solidFill>
              </a:rPr>
              <a:t>第三十三章</a:t>
            </a:r>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20218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lnSpcReduction="10000"/>
          </a:bodyPr>
          <a:lstStyle/>
          <a:p>
            <a:pPr marL="0" indent="0" algn="ctr">
              <a:buNone/>
            </a:pPr>
            <a:r>
              <a:rPr lang="zh-CN" altLang="en-US" sz="3200" dirty="0"/>
              <a:t>“知人”与“自知”</a:t>
            </a:r>
          </a:p>
          <a:p>
            <a:pPr marL="0" indent="0" algn="ctr">
              <a:buNone/>
            </a:pPr>
            <a:r>
              <a:rPr lang="zh-CN" altLang="en-US" sz="3200" dirty="0"/>
              <a:t>“胜人”与“自胜”</a:t>
            </a:r>
            <a:endParaRPr lang="en-US" altLang="zh-CN" sz="3200" dirty="0"/>
          </a:p>
          <a:p>
            <a:pPr marL="0" indent="0" algn="ctr">
              <a:buNone/>
            </a:pPr>
            <a:r>
              <a:rPr lang="zh-CN" altLang="en-US" sz="3200" dirty="0"/>
              <a:t>“不失其所”（</a:t>
            </a:r>
            <a:r>
              <a:rPr lang="zh-CN" altLang="en-US" sz="3200" dirty="0">
                <a:solidFill>
                  <a:srgbClr val="FF0000"/>
                </a:solidFill>
              </a:rPr>
              <a:t>指向人</a:t>
            </a:r>
            <a:r>
              <a:rPr lang="zh-CN" altLang="en-US" sz="3200" dirty="0"/>
              <a:t>）与“死而不亡”（</a:t>
            </a:r>
            <a:r>
              <a:rPr lang="zh-CN" altLang="en-US" sz="3200" dirty="0">
                <a:solidFill>
                  <a:srgbClr val="FF0000"/>
                </a:solidFill>
              </a:rPr>
              <a:t>指向道</a:t>
            </a:r>
            <a:r>
              <a:rPr lang="zh-CN" altLang="en-US" sz="3200" dirty="0"/>
              <a:t>）</a:t>
            </a:r>
            <a:endParaRPr lang="en-US" altLang="zh-CN" sz="3200" dirty="0"/>
          </a:p>
          <a:p>
            <a:pPr marL="0" indent="0">
              <a:buNone/>
            </a:pPr>
            <a:r>
              <a:rPr lang="en-US" altLang="zh-CN" sz="3200" dirty="0"/>
              <a:t>    </a:t>
            </a:r>
            <a:r>
              <a:rPr lang="zh-CN" altLang="en-US" sz="3200" dirty="0"/>
              <a:t>这三组概念表面是对立的关系，但它们本质上相近或相似</a:t>
            </a:r>
            <a:endParaRPr lang="en-US" altLang="zh-CN" sz="3200" dirty="0"/>
          </a:p>
          <a:p>
            <a:pPr marL="0" indent="0">
              <a:buNone/>
            </a:pPr>
            <a:r>
              <a:rPr lang="en-US" altLang="zh-CN" sz="3200" dirty="0"/>
              <a:t>    </a:t>
            </a:r>
            <a:r>
              <a:rPr lang="zh-CN" altLang="en-US" sz="3200" dirty="0"/>
              <a:t>因为“知人者智”的“智”与“自知者明”的“明”本质是相近的；</a:t>
            </a:r>
            <a:endParaRPr lang="en-US" altLang="zh-CN" sz="3200" dirty="0"/>
          </a:p>
          <a:p>
            <a:pPr marL="0" indent="0">
              <a:buNone/>
            </a:pPr>
            <a:r>
              <a:rPr lang="en-US" altLang="zh-CN" sz="3200" dirty="0"/>
              <a:t>    </a:t>
            </a:r>
            <a:r>
              <a:rPr lang="zh-CN" altLang="en-US" sz="3200" dirty="0"/>
              <a:t>“胜人者有力”的“有力”和“自胜者强”的“强”本质</a:t>
            </a:r>
            <a:endParaRPr lang="en-US" altLang="zh-CN" sz="3200" dirty="0"/>
          </a:p>
          <a:p>
            <a:pPr marL="0" indent="0">
              <a:buNone/>
            </a:pPr>
            <a:r>
              <a:rPr lang="zh-CN" altLang="en-US" sz="3200" dirty="0"/>
              <a:t>是相近的；</a:t>
            </a:r>
          </a:p>
          <a:p>
            <a:pPr marL="0" indent="0">
              <a:buNone/>
            </a:pPr>
            <a:r>
              <a:rPr lang="en-US" altLang="zh-CN" sz="3200" dirty="0"/>
              <a:t>    </a:t>
            </a:r>
            <a:r>
              <a:rPr lang="zh-CN" altLang="en-US" sz="3200" dirty="0"/>
              <a:t>“不失其所者久”的“久”与“死而不亡者寿”的“寿”</a:t>
            </a:r>
            <a:endParaRPr lang="en-US" altLang="zh-CN" sz="3200" dirty="0"/>
          </a:p>
          <a:p>
            <a:pPr marL="0" indent="0">
              <a:buNone/>
            </a:pPr>
            <a:r>
              <a:rPr lang="zh-CN" altLang="en-US" sz="3200" dirty="0"/>
              <a:t>本质是相近的。</a:t>
            </a: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6999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fontScale="92500" lnSpcReduction="20000"/>
          </a:bodyPr>
          <a:lstStyle/>
          <a:p>
            <a:pPr marL="0" indent="0">
              <a:buNone/>
            </a:pPr>
            <a:r>
              <a:rPr lang="zh-CN" altLang="en-US" sz="3900" dirty="0">
                <a:highlight>
                  <a:srgbClr val="FFFF00"/>
                </a:highlight>
              </a:rPr>
              <a:t>生活中的案例</a:t>
            </a:r>
            <a:r>
              <a:rPr lang="zh-CN" altLang="en-US" sz="3900" dirty="0"/>
              <a:t>：</a:t>
            </a:r>
            <a:endParaRPr lang="en-US" altLang="zh-CN" sz="3900" dirty="0"/>
          </a:p>
          <a:p>
            <a:pPr marL="0" indent="0">
              <a:buNone/>
            </a:pPr>
            <a:r>
              <a:rPr lang="zh-CN" altLang="en-US" sz="3200" dirty="0"/>
              <a:t>   </a:t>
            </a:r>
            <a:r>
              <a:rPr lang="zh-CN" altLang="en-US" sz="3900" dirty="0"/>
              <a:t>两个事物，既是相反的，又是一致的</a:t>
            </a:r>
          </a:p>
          <a:p>
            <a:pPr marL="0" indent="0">
              <a:buNone/>
            </a:pPr>
            <a:r>
              <a:rPr lang="zh-CN" altLang="en-US" sz="3900" dirty="0"/>
              <a:t>   案例一：“你真棒”的不同含义；</a:t>
            </a:r>
          </a:p>
          <a:p>
            <a:pPr marL="0" indent="0">
              <a:buNone/>
            </a:pPr>
            <a:r>
              <a:rPr lang="zh-CN" altLang="en-US" sz="3900" dirty="0"/>
              <a:t>   案例二：“缘分”的不同含义；</a:t>
            </a:r>
          </a:p>
          <a:p>
            <a:pPr marL="0" indent="0">
              <a:buNone/>
            </a:pPr>
            <a:r>
              <a:rPr lang="zh-CN" altLang="en-US" sz="3900" dirty="0"/>
              <a:t>   案例三：“一阴一阳之谓道”；“道生一，一生二；</a:t>
            </a:r>
          </a:p>
          <a:p>
            <a:pPr marL="0" indent="0">
              <a:buNone/>
            </a:pPr>
            <a:r>
              <a:rPr lang="zh-CN" altLang="en-US" sz="3900" dirty="0"/>
              <a:t>             二生三，三生万物”；</a:t>
            </a:r>
          </a:p>
          <a:p>
            <a:pPr marL="0" indent="0">
              <a:buNone/>
            </a:pPr>
            <a:r>
              <a:rPr lang="zh-CN" altLang="en-US" sz="3900" dirty="0"/>
              <a:t>   案例四：“塞翁失马，焉知非福”；</a:t>
            </a:r>
          </a:p>
          <a:p>
            <a:pPr marL="0" indent="0">
              <a:buNone/>
            </a:pPr>
            <a:r>
              <a:rPr lang="zh-CN" altLang="en-US" sz="3900" dirty="0"/>
              <a:t>   案例五：“</a:t>
            </a:r>
            <a:r>
              <a:rPr lang="en-US" altLang="zh-CN" sz="3900" dirty="0"/>
              <a:t>《</a:t>
            </a:r>
            <a:r>
              <a:rPr lang="zh-CN" altLang="en-US" sz="3900" dirty="0"/>
              <a:t>西游记</a:t>
            </a:r>
            <a:r>
              <a:rPr lang="en-US" altLang="zh-CN" sz="3900" dirty="0"/>
              <a:t>》</a:t>
            </a:r>
            <a:r>
              <a:rPr lang="zh-CN" altLang="en-US" sz="3900" dirty="0"/>
              <a:t>中车迟国佛道辩论”；</a:t>
            </a:r>
          </a:p>
          <a:p>
            <a:pPr marL="0" indent="0">
              <a:buNone/>
            </a:pPr>
            <a:r>
              <a:rPr lang="zh-CN" altLang="en-US" sz="3900" dirty="0"/>
              <a:t>   案例六：“优点与缺点”。</a:t>
            </a: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671522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328592"/>
          </a:xfrm>
        </p:spPr>
        <p:txBody>
          <a:bodyPr>
            <a:normAutofit fontScale="92500" lnSpcReduction="10000"/>
          </a:bodyPr>
          <a:lstStyle/>
          <a:p>
            <a:pPr marL="0" indent="0">
              <a:buNone/>
            </a:pPr>
            <a:r>
              <a:rPr lang="zh-CN" altLang="en-US" sz="3200" dirty="0"/>
              <a:t>“对立统一”关系的</a:t>
            </a:r>
            <a:r>
              <a:rPr lang="zh-CN" altLang="en-US" sz="3200" dirty="0">
                <a:highlight>
                  <a:srgbClr val="FFFF00"/>
                </a:highlight>
              </a:rPr>
              <a:t>第四个推论</a:t>
            </a:r>
            <a:r>
              <a:rPr lang="zh-CN" altLang="en-US" sz="3200" dirty="0"/>
              <a:t>：</a:t>
            </a:r>
            <a:endParaRPr lang="en-US" altLang="zh-CN" sz="3200" dirty="0"/>
          </a:p>
          <a:p>
            <a:pPr marL="0" indent="0">
              <a:buNone/>
            </a:pPr>
            <a:r>
              <a:rPr lang="zh-CN" altLang="en-US" sz="3200" dirty="0">
                <a:latin typeface="黑体" panose="02010609060101010101" pitchFamily="49" charset="-122"/>
                <a:ea typeface="黑体" panose="02010609060101010101" pitchFamily="49" charset="-122"/>
              </a:rPr>
              <a:t>  要想在一件事上成功，就要先从它相反的方向上着手。</a:t>
            </a:r>
            <a:endParaRPr lang="en-US" altLang="zh-CN" sz="3200" dirty="0">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可以以此解释</a:t>
            </a:r>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老子</a:t>
            </a:r>
            <a:r>
              <a:rPr lang="en-US" altLang="zh-CN" sz="3200" dirty="0">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第六十四章</a:t>
            </a:r>
            <a:endParaRPr lang="en-US" altLang="zh-CN" sz="3200" dirty="0">
              <a:solidFill>
                <a:srgbClr val="FF0000"/>
              </a:solidFill>
              <a:latin typeface="黑体" panose="02010609060101010101" pitchFamily="49" charset="-122"/>
              <a:ea typeface="黑体" panose="02010609060101010101" pitchFamily="49" charset="-122"/>
            </a:endParaRPr>
          </a:p>
          <a:p>
            <a:pPr marL="0" indent="0">
              <a:buNone/>
            </a:pPr>
            <a:r>
              <a:rPr lang="en-US" altLang="zh-CN" sz="3200" dirty="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为什么“其安易持，其未兆易谋；其脆易泮，其微易散。”？</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    其实，“安”中包含了“变”，“未兆”中包含了“显露”，“脆”中包含了“坚”，“微”中包含了“大”，但是，这些“变”“显露”“坚”“大”的力量都是比较弱的，所以容易对它们进行“持”“谋”“泮”“散”；</a:t>
            </a:r>
          </a:p>
          <a:p>
            <a:pPr marL="0" indent="0">
              <a:buNone/>
            </a:pPr>
            <a:r>
              <a:rPr lang="zh-CN" altLang="en-US" sz="3200" dirty="0">
                <a:latin typeface="黑体" panose="02010609060101010101" pitchFamily="49" charset="-122"/>
                <a:ea typeface="黑体" panose="02010609060101010101" pitchFamily="49" charset="-122"/>
              </a:rPr>
              <a:t>    同理，“未有”包含着“有”，“未乱”中包含着“乱”，此时，最有性价比的“为”，恰恰要“于未有”；最有性价比的“治”，恰恰要“于未乱”。</a:t>
            </a:r>
          </a:p>
          <a:p>
            <a:pPr marL="0" indent="0">
              <a:buNone/>
            </a:pP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18654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fontScale="92500" lnSpcReduction="20000"/>
          </a:bodyPr>
          <a:lstStyle/>
          <a:p>
            <a:pPr marL="0" indent="0">
              <a:buNone/>
            </a:pPr>
            <a:r>
              <a:rPr lang="zh-CN" altLang="en-US" sz="3200" dirty="0"/>
              <a:t>同理推之，</a:t>
            </a:r>
          </a:p>
          <a:p>
            <a:pPr marL="0" indent="0">
              <a:buNone/>
            </a:pPr>
            <a:r>
              <a:rPr lang="zh-CN" altLang="en-US" sz="3200" dirty="0"/>
              <a:t>要想生“巨木”，需生于“毫末”；</a:t>
            </a:r>
          </a:p>
          <a:p>
            <a:pPr marL="0" indent="0">
              <a:buNone/>
            </a:pPr>
            <a:r>
              <a:rPr lang="zh-CN" altLang="en-US" sz="3200" dirty="0"/>
              <a:t>要想起“高台”，需起于“累土”；</a:t>
            </a:r>
          </a:p>
          <a:p>
            <a:pPr marL="0" indent="0">
              <a:buNone/>
            </a:pPr>
            <a:r>
              <a:rPr lang="zh-CN" altLang="en-US" sz="3200" dirty="0"/>
              <a:t>要想行“千里”，需始于“足下”；</a:t>
            </a:r>
          </a:p>
          <a:p>
            <a:pPr marL="0" indent="0">
              <a:buNone/>
            </a:pPr>
            <a:endParaRPr lang="zh-CN" altLang="en-US" sz="3200" dirty="0"/>
          </a:p>
          <a:p>
            <a:pPr marL="0" indent="0">
              <a:buNone/>
            </a:pPr>
            <a:r>
              <a:rPr lang="zh-CN" altLang="en-US" sz="3200" dirty="0"/>
              <a:t>既然“为者败之”，要想“不败”，就需“无为”；</a:t>
            </a:r>
          </a:p>
          <a:p>
            <a:pPr marL="0" indent="0">
              <a:buNone/>
            </a:pPr>
            <a:r>
              <a:rPr lang="zh-CN" altLang="en-US" sz="3200" dirty="0"/>
              <a:t>既然“执者失之”，要想“无失”，就需“无执”；</a:t>
            </a:r>
          </a:p>
          <a:p>
            <a:pPr marL="0" indent="0">
              <a:buNone/>
            </a:pPr>
            <a:r>
              <a:rPr lang="zh-CN" altLang="en-US" sz="3200" dirty="0"/>
              <a:t>既然“常于几成而败之”，要想“无败事”，就要“慎终如始”；</a:t>
            </a:r>
          </a:p>
          <a:p>
            <a:pPr marL="0" indent="0">
              <a:buNone/>
            </a:pPr>
            <a:endParaRPr lang="en-US" altLang="zh-CN" sz="3200" dirty="0"/>
          </a:p>
          <a:p>
            <a:pPr marL="0" indent="0">
              <a:buNone/>
            </a:pPr>
            <a:r>
              <a:rPr lang="zh-CN" altLang="en-US" sz="3200" dirty="0"/>
              <a:t>所以，圣人朝着常人相反的方向做事，往往就会达到常人无法企</a:t>
            </a:r>
            <a:endParaRPr lang="en-US" altLang="zh-CN" sz="3200" dirty="0"/>
          </a:p>
          <a:p>
            <a:pPr marL="0" indent="0">
              <a:buNone/>
            </a:pPr>
            <a:r>
              <a:rPr lang="zh-CN" altLang="en-US" sz="3200" dirty="0"/>
              <a:t>及的好的效果！这种好的效果是“辅万物之自然而不敢为”。</a:t>
            </a: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55690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highlight>
                <a:srgbClr val="FFFF00"/>
              </a:highlight>
            </a:endParaRPr>
          </a:p>
          <a:p>
            <a:pPr marL="0" indent="0">
              <a:buNone/>
            </a:pPr>
            <a:r>
              <a:rPr lang="zh-CN" altLang="en-US" sz="3600" dirty="0">
                <a:highlight>
                  <a:srgbClr val="FFFF00"/>
                </a:highlight>
              </a:rPr>
              <a:t>生活中的案例：</a:t>
            </a:r>
            <a:endParaRPr lang="en-US" altLang="zh-CN" sz="3600" dirty="0">
              <a:highlight>
                <a:srgbClr val="FFFF00"/>
              </a:highlight>
            </a:endParaRPr>
          </a:p>
          <a:p>
            <a:pPr marL="0" indent="0">
              <a:buNone/>
            </a:pPr>
            <a:r>
              <a:rPr lang="zh-CN" altLang="en-US" sz="3600" dirty="0">
                <a:latin typeface="黑体" panose="02010609060101010101" pitchFamily="49" charset="-122"/>
                <a:ea typeface="黑体" panose="02010609060101010101" pitchFamily="49" charset="-122"/>
              </a:rPr>
              <a:t>    案例一：“中国传统式接受礼物”</a:t>
            </a:r>
            <a:endParaRPr lang="en-US" altLang="zh-CN" sz="3600" dirty="0">
              <a:latin typeface="黑体" panose="02010609060101010101" pitchFamily="49" charset="-122"/>
              <a:ea typeface="黑体" panose="02010609060101010101" pitchFamily="49" charset="-122"/>
            </a:endParaRPr>
          </a:p>
          <a:p>
            <a:pPr marL="0" indent="0">
              <a:buNone/>
            </a:pPr>
            <a:r>
              <a:rPr lang="zh-CN" altLang="en-US" sz="3600" dirty="0">
                <a:latin typeface="黑体" panose="02010609060101010101" pitchFamily="49" charset="-122"/>
                <a:ea typeface="黑体" panose="02010609060101010101" pitchFamily="49" charset="-122"/>
              </a:rPr>
              <a:t>    案例二：“逆锋起笔”</a:t>
            </a:r>
            <a:endParaRPr lang="en-US" altLang="zh-CN" sz="3600" dirty="0">
              <a:latin typeface="黑体" panose="02010609060101010101" pitchFamily="49" charset="-122"/>
              <a:ea typeface="黑体" panose="02010609060101010101" pitchFamily="49" charset="-122"/>
            </a:endParaRPr>
          </a:p>
          <a:p>
            <a:pPr marL="0" indent="0">
              <a:buNone/>
            </a:pPr>
            <a:r>
              <a:rPr lang="zh-CN" altLang="en-US" sz="3600" dirty="0">
                <a:latin typeface="黑体" panose="02010609060101010101" pitchFamily="49" charset="-122"/>
                <a:ea typeface="黑体" panose="02010609060101010101" pitchFamily="49" charset="-122"/>
              </a:rPr>
              <a:t>    案例三：“收拳”与“出拳”</a:t>
            </a:r>
            <a:endParaRPr lang="en-US" altLang="zh-CN" sz="3600" dirty="0">
              <a:latin typeface="黑体" panose="02010609060101010101" pitchFamily="49" charset="-122"/>
              <a:ea typeface="黑体" panose="02010609060101010101" pitchFamily="49" charset="-122"/>
            </a:endParaRPr>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89738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老子四章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lnSpcReduction="10000"/>
          </a:bodyPr>
          <a:lstStyle/>
          <a:p>
            <a:pPr marL="0" indent="0">
              <a:buNone/>
            </a:pPr>
            <a:r>
              <a:rPr lang="zh-CN" altLang="en-US" sz="3200" dirty="0">
                <a:highlight>
                  <a:srgbClr val="FFFF00"/>
                </a:highlight>
              </a:rPr>
              <a:t>教学难点</a:t>
            </a:r>
            <a:r>
              <a:rPr lang="zh-CN" altLang="en-US" sz="3200" dirty="0"/>
              <a:t>：</a:t>
            </a:r>
            <a:endParaRPr lang="en-US" altLang="zh-CN" sz="3200" dirty="0"/>
          </a:p>
          <a:p>
            <a:pPr marL="0" indent="0">
              <a:buNone/>
            </a:pPr>
            <a:r>
              <a:rPr lang="en-US" altLang="zh-CN" sz="3200" dirty="0"/>
              <a:t>    </a:t>
            </a:r>
            <a:r>
              <a:rPr lang="zh-CN" altLang="en-US" sz="3200" dirty="0"/>
              <a:t>这四章之间是否可以建立内容上的联系？</a:t>
            </a:r>
            <a:endParaRPr lang="en-US" altLang="zh-CN" sz="3200" dirty="0"/>
          </a:p>
          <a:p>
            <a:pPr marL="0" indent="0">
              <a:buNone/>
            </a:pPr>
            <a:r>
              <a:rPr lang="zh-CN" altLang="en-US" sz="3200" dirty="0"/>
              <a:t>              </a:t>
            </a:r>
            <a:r>
              <a:rPr lang="zh-CN" altLang="en-US" dirty="0"/>
              <a:t>一、事物的发展一定会走向它的相反面</a:t>
            </a:r>
            <a:endParaRPr lang="en-US" altLang="zh-CN" dirty="0"/>
          </a:p>
          <a:p>
            <a:pPr marL="0" indent="0">
              <a:buNone/>
            </a:pPr>
            <a:r>
              <a:rPr lang="en-US" altLang="zh-CN" dirty="0"/>
              <a:t>                       </a:t>
            </a:r>
            <a:r>
              <a:rPr lang="zh-CN" altLang="en-US" dirty="0">
                <a:solidFill>
                  <a:srgbClr val="7030A0"/>
                </a:solidFill>
                <a:latin typeface="隶书" panose="02010509060101010101" pitchFamily="49" charset="-122"/>
                <a:ea typeface="隶书" panose="02010509060101010101" pitchFamily="49" charset="-122"/>
              </a:rPr>
              <a:t>对应：第二十四章大部分句子</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r>
              <a:rPr lang="zh-CN" altLang="en-US" sz="2800" dirty="0"/>
              <a:t>“对立统一”    </a:t>
            </a:r>
            <a:r>
              <a:rPr lang="zh-CN" altLang="en-US" dirty="0"/>
              <a:t>二、事物要想发展长久，须包含其相反面</a:t>
            </a:r>
          </a:p>
          <a:p>
            <a:pPr marL="0" indent="0">
              <a:buNone/>
            </a:pPr>
            <a:r>
              <a:rPr lang="en-US" altLang="zh-CN" dirty="0"/>
              <a:t>   </a:t>
            </a:r>
            <a:r>
              <a:rPr lang="zh-CN" altLang="en-US" b="1" dirty="0"/>
              <a:t>四个推论            </a:t>
            </a:r>
            <a:r>
              <a:rPr lang="zh-CN" altLang="en-US" dirty="0">
                <a:solidFill>
                  <a:srgbClr val="7030A0"/>
                </a:solidFill>
                <a:latin typeface="隶书" panose="02010509060101010101" pitchFamily="49" charset="-122"/>
                <a:ea typeface="隶书" panose="02010509060101010101" pitchFamily="49" charset="-122"/>
              </a:rPr>
              <a:t>对应：第二十四章前两句</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r>
              <a:rPr lang="en-US" altLang="zh-CN" sz="2800" dirty="0"/>
              <a:t>                </a:t>
            </a:r>
            <a:r>
              <a:rPr lang="zh-CN" altLang="en-US" dirty="0"/>
              <a:t>三、表面矛盾对立的两件事情，在本质上却是相似、相近或 </a:t>
            </a:r>
            <a:endParaRPr lang="en-US" altLang="zh-CN" dirty="0"/>
          </a:p>
          <a:p>
            <a:pPr marL="0" indent="0">
              <a:buNone/>
            </a:pPr>
            <a:r>
              <a:rPr lang="en-US" altLang="zh-CN" dirty="0"/>
              <a:t>                       </a:t>
            </a:r>
            <a:r>
              <a:rPr lang="zh-CN" altLang="en-US" dirty="0"/>
              <a:t>一致的</a:t>
            </a:r>
          </a:p>
          <a:p>
            <a:pPr marL="0" indent="0">
              <a:buNone/>
            </a:pPr>
            <a:r>
              <a:rPr lang="zh-CN" altLang="en-US" sz="2800" dirty="0">
                <a:solidFill>
                  <a:srgbClr val="7030A0"/>
                </a:solidFill>
                <a:latin typeface="隶书" panose="02010509060101010101" pitchFamily="49" charset="-122"/>
                <a:ea typeface="隶书" panose="02010509060101010101" pitchFamily="49" charset="-122"/>
              </a:rPr>
              <a:t>                    </a:t>
            </a:r>
            <a:r>
              <a:rPr lang="zh-CN" altLang="en-US" dirty="0">
                <a:solidFill>
                  <a:srgbClr val="7030A0"/>
                </a:solidFill>
                <a:latin typeface="隶书" panose="02010509060101010101" pitchFamily="49" charset="-122"/>
                <a:ea typeface="隶书" panose="02010509060101010101" pitchFamily="49" charset="-122"/>
              </a:rPr>
              <a:t>对应：第十一章和第三十三章</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r>
              <a:rPr lang="en-US" altLang="zh-CN" sz="3200" dirty="0"/>
              <a:t>              </a:t>
            </a:r>
            <a:r>
              <a:rPr lang="zh-CN" altLang="en-US" dirty="0"/>
              <a:t>四、要想在一件事上成功，就要先从它相反面着手</a:t>
            </a:r>
            <a:endParaRPr lang="en-US" altLang="zh-CN" dirty="0"/>
          </a:p>
          <a:p>
            <a:pPr marL="0" indent="0">
              <a:buNone/>
            </a:pPr>
            <a:r>
              <a:rPr lang="en-US" altLang="zh-CN" dirty="0"/>
              <a:t>                       </a:t>
            </a:r>
            <a:r>
              <a:rPr lang="zh-CN" altLang="en-US" dirty="0">
                <a:solidFill>
                  <a:srgbClr val="7030A0"/>
                </a:solidFill>
                <a:latin typeface="隶书" panose="02010509060101010101" pitchFamily="49" charset="-122"/>
                <a:ea typeface="隶书" panose="02010509060101010101" pitchFamily="49" charset="-122"/>
              </a:rPr>
              <a:t>对应：第六十四章</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endParaRPr lang="zh-CN" altLang="en-US" sz="3200" dirty="0"/>
          </a:p>
        </p:txBody>
      </p:sp>
      <p:sp>
        <p:nvSpPr>
          <p:cNvPr id="4" name="左大括号 3">
            <a:extLst>
              <a:ext uri="{FF2B5EF4-FFF2-40B4-BE49-F238E27FC236}">
                <a16:creationId xmlns:a16="http://schemas.microsoft.com/office/drawing/2014/main" id="{3CAD6ED0-5714-8135-5D7D-F2A16A46A7DB}"/>
              </a:ext>
            </a:extLst>
          </p:cNvPr>
          <p:cNvSpPr/>
          <p:nvPr/>
        </p:nvSpPr>
        <p:spPr>
          <a:xfrm>
            <a:off x="1980456" y="2852936"/>
            <a:ext cx="792088" cy="3528392"/>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102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E2AF148-E907-448D-ADCB-29792D3400DB}"/>
              </a:ext>
            </a:extLst>
          </p:cNvPr>
          <p:cNvSpPr>
            <a:spLocks noGrp="1"/>
          </p:cNvSpPr>
          <p:nvPr>
            <p:ph sz="half" idx="1"/>
          </p:nvPr>
        </p:nvSpPr>
        <p:spPr>
          <a:xfrm>
            <a:off x="0" y="2095268"/>
            <a:ext cx="11161713" cy="4646100"/>
          </a:xfrm>
        </p:spPr>
        <p:txBody>
          <a:bodyPr/>
          <a:lstStyle/>
          <a:p>
            <a:pPr marL="0" indent="0">
              <a:buNone/>
            </a:pPr>
            <a:r>
              <a:rPr lang="zh-CN" altLang="en-US" dirty="0"/>
              <a:t>              </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zh-CN" altLang="en-US" dirty="0"/>
              <a:t>                                                  </a:t>
            </a:r>
            <a:r>
              <a:rPr lang="zh-CN" altLang="en-US" sz="2800" b="1" dirty="0"/>
              <a:t>梳理未完成的情节</a:t>
            </a:r>
            <a:endParaRPr lang="en-US" altLang="zh-CN" sz="2800" b="1" dirty="0"/>
          </a:p>
          <a:p>
            <a:pPr marL="0" indent="0">
              <a:buNone/>
            </a:pPr>
            <a:r>
              <a:rPr lang="en-US" altLang="zh-CN" sz="3600" dirty="0"/>
              <a:t>                 </a:t>
            </a:r>
            <a:r>
              <a:rPr lang="en-US" altLang="zh-CN" sz="3600" b="1" dirty="0"/>
              <a:t>《</a:t>
            </a:r>
            <a:r>
              <a:rPr lang="zh-CN" altLang="en-US" sz="3600" b="1" dirty="0"/>
              <a:t>红楼</a:t>
            </a:r>
            <a:r>
              <a:rPr lang="en-US" altLang="zh-CN" sz="3600" b="1" dirty="0"/>
              <a:t>》</a:t>
            </a:r>
            <a:r>
              <a:rPr lang="zh-CN" altLang="en-US" sz="3600" b="1" dirty="0">
                <a:solidFill>
                  <a:srgbClr val="0070C0"/>
                </a:solidFill>
              </a:rPr>
              <a:t>（</a:t>
            </a:r>
            <a:r>
              <a:rPr lang="zh-CN" altLang="en-US" sz="3600" b="1" dirty="0">
                <a:solidFill>
                  <a:srgbClr val="FF0000"/>
                </a:solidFill>
              </a:rPr>
              <a:t>略</a:t>
            </a:r>
            <a:r>
              <a:rPr lang="zh-CN" altLang="en-US" sz="3600" b="1" dirty="0">
                <a:solidFill>
                  <a:srgbClr val="0070C0"/>
                </a:solidFill>
              </a:rPr>
              <a:t>）</a:t>
            </a:r>
            <a:endParaRPr lang="en-US" altLang="zh-CN" sz="3600" b="1" dirty="0">
              <a:solidFill>
                <a:srgbClr val="0070C0"/>
              </a:solidFill>
            </a:endParaRPr>
          </a:p>
          <a:p>
            <a:pPr marL="0" indent="0">
              <a:buNone/>
            </a:pPr>
            <a:r>
              <a:rPr lang="en-US" altLang="zh-CN" sz="3600" b="1" dirty="0">
                <a:solidFill>
                  <a:srgbClr val="0070C0"/>
                </a:solidFill>
              </a:rPr>
              <a:t>                                 </a:t>
            </a:r>
            <a:r>
              <a:rPr lang="zh-CN" altLang="en-US" sz="2800" b="1" dirty="0"/>
              <a:t>构建重点人物专题</a:t>
            </a:r>
            <a:endParaRPr lang="en-US" altLang="zh-CN" sz="2800" b="1" dirty="0"/>
          </a:p>
        </p:txBody>
      </p:sp>
      <p:sp>
        <p:nvSpPr>
          <p:cNvPr id="10" name="文本框 9">
            <a:extLst>
              <a:ext uri="{FF2B5EF4-FFF2-40B4-BE49-F238E27FC236}">
                <a16:creationId xmlns:a16="http://schemas.microsoft.com/office/drawing/2014/main" id="{5434C809-61ED-069C-C7B2-26459BBF3A11}"/>
              </a:ext>
            </a:extLst>
          </p:cNvPr>
          <p:cNvSpPr txBox="1"/>
          <p:nvPr/>
        </p:nvSpPr>
        <p:spPr>
          <a:xfrm>
            <a:off x="-467816" y="3255077"/>
            <a:ext cx="3024336" cy="1323439"/>
          </a:xfrm>
          <a:prstGeom prst="rect">
            <a:avLst/>
          </a:prstGeom>
          <a:noFill/>
        </p:spPr>
        <p:txBody>
          <a:bodyPr wrap="square" rtlCol="0">
            <a:spAutoFit/>
          </a:bodyPr>
          <a:lstStyle/>
          <a:p>
            <a:r>
              <a:rPr lang="zh-CN" altLang="en-US" sz="4000" dirty="0">
                <a:latin typeface="黑体" panose="02010609060101010101" pitchFamily="49" charset="-122"/>
                <a:ea typeface="黑体" panose="02010609060101010101" pitchFamily="49" charset="-122"/>
              </a:rPr>
              <a:t>  名著阅读</a:t>
            </a:r>
            <a:endParaRPr lang="en-US" altLang="zh-CN" sz="4000" dirty="0">
              <a:latin typeface="黑体" panose="02010609060101010101" pitchFamily="49" charset="-122"/>
              <a:ea typeface="黑体" panose="02010609060101010101" pitchFamily="49" charset="-122"/>
            </a:endParaRPr>
          </a:p>
          <a:p>
            <a:r>
              <a:rPr lang="en-US" altLang="zh-CN" sz="4000" dirty="0">
                <a:latin typeface="黑体" panose="02010609060101010101" pitchFamily="49" charset="-122"/>
                <a:ea typeface="黑体" panose="02010609060101010101" pitchFamily="49" charset="-122"/>
              </a:rPr>
              <a:t>  </a:t>
            </a:r>
            <a:r>
              <a:rPr lang="zh-CN" altLang="en-US" sz="3200" b="1" dirty="0">
                <a:solidFill>
                  <a:srgbClr val="0070C0"/>
                </a:solidFill>
                <a:latin typeface="黑体" panose="02010609060101010101" pitchFamily="49" charset="-122"/>
                <a:ea typeface="黑体" panose="02010609060101010101" pitchFamily="49" charset="-122"/>
              </a:rPr>
              <a:t>（全学年）</a:t>
            </a:r>
          </a:p>
        </p:txBody>
      </p:sp>
      <p:sp>
        <p:nvSpPr>
          <p:cNvPr id="11" name="左大括号 10">
            <a:extLst>
              <a:ext uri="{FF2B5EF4-FFF2-40B4-BE49-F238E27FC236}">
                <a16:creationId xmlns:a16="http://schemas.microsoft.com/office/drawing/2014/main" id="{8A858BE0-9768-66F6-35AE-650407FA2579}"/>
              </a:ext>
            </a:extLst>
          </p:cNvPr>
          <p:cNvSpPr/>
          <p:nvPr/>
        </p:nvSpPr>
        <p:spPr>
          <a:xfrm>
            <a:off x="2268488" y="2204864"/>
            <a:ext cx="1728192" cy="295232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923B5F7F-9966-1960-765E-F55BE0AA1586}"/>
              </a:ext>
            </a:extLst>
          </p:cNvPr>
          <p:cNvSpPr txBox="1"/>
          <p:nvPr/>
        </p:nvSpPr>
        <p:spPr>
          <a:xfrm>
            <a:off x="3913228" y="1832155"/>
            <a:ext cx="3665968" cy="646331"/>
          </a:xfrm>
          <a:prstGeom prst="rect">
            <a:avLst/>
          </a:prstGeom>
          <a:noFill/>
        </p:spPr>
        <p:txBody>
          <a:bodyPr wrap="square" rtlCol="0">
            <a:spAutoFit/>
          </a:bodyPr>
          <a:lstStyle/>
          <a:p>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论语</a:t>
            </a:r>
            <a:r>
              <a:rPr lang="en-US" altLang="zh-CN" sz="3600" b="1" dirty="0">
                <a:latin typeface="黑体" panose="02010609060101010101" pitchFamily="49" charset="-122"/>
                <a:ea typeface="黑体" panose="02010609060101010101" pitchFamily="49" charset="-122"/>
              </a:rPr>
              <a:t>》</a:t>
            </a:r>
            <a:r>
              <a:rPr lang="zh-CN" altLang="en-US" sz="3600" b="1" dirty="0">
                <a:solidFill>
                  <a:srgbClr val="0070C0"/>
                </a:solidFill>
                <a:latin typeface="黑体" panose="02010609060101010101" pitchFamily="49" charset="-122"/>
                <a:ea typeface="黑体" panose="02010609060101010101" pitchFamily="49" charset="-122"/>
              </a:rPr>
              <a:t>（</a:t>
            </a:r>
            <a:r>
              <a:rPr lang="zh-CN" altLang="en-US" sz="3600" b="1" dirty="0">
                <a:solidFill>
                  <a:srgbClr val="FF0000"/>
                </a:solidFill>
                <a:latin typeface="黑体" panose="02010609060101010101" pitchFamily="49" charset="-122"/>
                <a:ea typeface="黑体" panose="02010609060101010101" pitchFamily="49" charset="-122"/>
              </a:rPr>
              <a:t>详</a:t>
            </a:r>
            <a:r>
              <a:rPr lang="zh-CN" altLang="en-US" sz="3600" b="1" dirty="0">
                <a:solidFill>
                  <a:srgbClr val="0070C0"/>
                </a:solidFill>
                <a:latin typeface="黑体" panose="02010609060101010101" pitchFamily="49" charset="-122"/>
                <a:ea typeface="黑体" panose="02010609060101010101" pitchFamily="49" charset="-122"/>
              </a:rPr>
              <a:t>）</a:t>
            </a:r>
          </a:p>
        </p:txBody>
      </p:sp>
      <p:sp>
        <p:nvSpPr>
          <p:cNvPr id="13" name="左大括号 12">
            <a:extLst>
              <a:ext uri="{FF2B5EF4-FFF2-40B4-BE49-F238E27FC236}">
                <a16:creationId xmlns:a16="http://schemas.microsoft.com/office/drawing/2014/main" id="{CAAAD1EC-7199-35CD-DFE2-EB8136C62006}"/>
              </a:ext>
            </a:extLst>
          </p:cNvPr>
          <p:cNvSpPr/>
          <p:nvPr/>
        </p:nvSpPr>
        <p:spPr>
          <a:xfrm>
            <a:off x="7093024" y="1664804"/>
            <a:ext cx="648072" cy="108012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左大括号 13">
            <a:extLst>
              <a:ext uri="{FF2B5EF4-FFF2-40B4-BE49-F238E27FC236}">
                <a16:creationId xmlns:a16="http://schemas.microsoft.com/office/drawing/2014/main" id="{87856C79-B12D-E583-7C88-6F1DA2D8DC85}"/>
              </a:ext>
            </a:extLst>
          </p:cNvPr>
          <p:cNvSpPr/>
          <p:nvPr/>
        </p:nvSpPr>
        <p:spPr>
          <a:xfrm>
            <a:off x="7075140" y="4581128"/>
            <a:ext cx="504056" cy="129614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08C8F64-27BF-719A-E632-4D5FBA5E48B2}"/>
              </a:ext>
            </a:extLst>
          </p:cNvPr>
          <p:cNvSpPr txBox="1"/>
          <p:nvPr/>
        </p:nvSpPr>
        <p:spPr>
          <a:xfrm>
            <a:off x="7741096" y="1423697"/>
            <a:ext cx="1944216"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逐条讲解</a:t>
            </a:r>
          </a:p>
        </p:txBody>
      </p:sp>
      <p:sp>
        <p:nvSpPr>
          <p:cNvPr id="18" name="文本框 17">
            <a:extLst>
              <a:ext uri="{FF2B5EF4-FFF2-40B4-BE49-F238E27FC236}">
                <a16:creationId xmlns:a16="http://schemas.microsoft.com/office/drawing/2014/main" id="{00462BF9-E0CE-A69C-CA38-5DB2756F572F}"/>
              </a:ext>
            </a:extLst>
          </p:cNvPr>
          <p:cNvSpPr txBox="1"/>
          <p:nvPr/>
        </p:nvSpPr>
        <p:spPr>
          <a:xfrm>
            <a:off x="7753494" y="2377397"/>
            <a:ext cx="1919420"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专题学习</a:t>
            </a:r>
          </a:p>
        </p:txBody>
      </p:sp>
      <p:sp>
        <p:nvSpPr>
          <p:cNvPr id="20" name="箭头: 下 19">
            <a:extLst>
              <a:ext uri="{FF2B5EF4-FFF2-40B4-BE49-F238E27FC236}">
                <a16:creationId xmlns:a16="http://schemas.microsoft.com/office/drawing/2014/main" id="{884267DA-ABCB-894E-64D6-1AD950DC5072}"/>
              </a:ext>
            </a:extLst>
          </p:cNvPr>
          <p:cNvSpPr/>
          <p:nvPr/>
        </p:nvSpPr>
        <p:spPr>
          <a:xfrm>
            <a:off x="8461176" y="1946917"/>
            <a:ext cx="216024" cy="4304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id="{E272B37C-C439-D61B-129F-D8B2830DC3C7}"/>
              </a:ext>
            </a:extLst>
          </p:cNvPr>
          <p:cNvSpPr/>
          <p:nvPr/>
        </p:nvSpPr>
        <p:spPr>
          <a:xfrm>
            <a:off x="8893224" y="4941168"/>
            <a:ext cx="288032" cy="648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342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五十之瓠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lnSpcReduction="10000"/>
          </a:bodyPr>
          <a:lstStyle/>
          <a:p>
            <a:pPr marL="0" indent="0">
              <a:buNone/>
            </a:pPr>
            <a:r>
              <a:rPr lang="zh-CN" altLang="en-US" sz="3200" dirty="0">
                <a:highlight>
                  <a:srgbClr val="FFFF00"/>
                </a:highlight>
              </a:rPr>
              <a:t>有价值的讨论一</a:t>
            </a:r>
            <a:r>
              <a:rPr lang="zh-CN" altLang="en-US" sz="3200" dirty="0"/>
              <a:t>：</a:t>
            </a:r>
            <a:endParaRPr lang="en-US" altLang="zh-CN" sz="3200" dirty="0"/>
          </a:p>
          <a:p>
            <a:pPr marL="0" indent="0">
              <a:buNone/>
            </a:pPr>
            <a:r>
              <a:rPr lang="zh-CN" altLang="en-US" sz="3200" dirty="0"/>
              <a:t>    在惠子看来，毫无任何用处的大葫芦，为什么却能让庄子当成游泳圈使用，你觉得二人就同一个事物之所以产生这                                                                                                                                                                                                                                                                                                                                                                                                                                                                                                                                                                                                                                                             么大的差异，其背后的原因是什么？</a:t>
            </a:r>
            <a:endParaRPr lang="en-US" altLang="zh-CN" sz="3200" dirty="0"/>
          </a:p>
          <a:p>
            <a:pPr marL="0" indent="0">
              <a:buNone/>
            </a:pPr>
            <a:endParaRPr lang="en-US" altLang="zh-CN" sz="3200" dirty="0"/>
          </a:p>
          <a:p>
            <a:pPr marL="0" indent="0">
              <a:buNone/>
            </a:pPr>
            <a:r>
              <a:rPr lang="zh-CN" altLang="en-US" sz="3200" dirty="0"/>
              <a:t>学生的思考呈现：</a:t>
            </a:r>
            <a:endParaRPr lang="en-US" altLang="zh-CN" sz="3200" dirty="0"/>
          </a:p>
          <a:p>
            <a:pPr marL="0" indent="0">
              <a:buNone/>
            </a:pPr>
            <a:r>
              <a:rPr lang="zh-CN" altLang="en-US" sz="3200" dirty="0"/>
              <a:t>惠子：盛装</a:t>
            </a:r>
            <a:r>
              <a:rPr lang="en-US" altLang="zh-CN" sz="3200" dirty="0"/>
              <a:t>——</a:t>
            </a:r>
            <a:r>
              <a:rPr lang="zh-CN" altLang="en-US" sz="3200" dirty="0"/>
              <a:t>满</a:t>
            </a:r>
            <a:r>
              <a:rPr lang="en-US" altLang="zh-CN" sz="3200" dirty="0"/>
              <a:t>——</a:t>
            </a:r>
            <a:r>
              <a:rPr lang="zh-CN" altLang="en-US" sz="3200" dirty="0"/>
              <a:t>有</a:t>
            </a:r>
            <a:r>
              <a:rPr lang="en-US" altLang="zh-CN" sz="3200" dirty="0"/>
              <a:t>——</a:t>
            </a:r>
            <a:r>
              <a:rPr lang="zh-CN" altLang="en-US" sz="3200" dirty="0"/>
              <a:t>功利之用</a:t>
            </a:r>
            <a:r>
              <a:rPr lang="en-US" altLang="zh-CN" sz="3200" dirty="0"/>
              <a:t>——</a:t>
            </a:r>
            <a:r>
              <a:rPr lang="zh-CN" altLang="en-US" sz="3200" dirty="0"/>
              <a:t>眼前的苟且</a:t>
            </a:r>
            <a:r>
              <a:rPr lang="en-US" altLang="zh-CN" sz="3200" dirty="0"/>
              <a:t>——</a:t>
            </a:r>
            <a:r>
              <a:rPr lang="zh-CN" altLang="en-US" sz="3200" dirty="0"/>
              <a:t>现</a:t>
            </a:r>
            <a:endParaRPr lang="en-US" altLang="zh-CN" sz="3200" dirty="0"/>
          </a:p>
          <a:p>
            <a:pPr marL="0" indent="0">
              <a:buNone/>
            </a:pPr>
            <a:r>
              <a:rPr lang="en-US" altLang="zh-CN" sz="3200" dirty="0"/>
              <a:t>      </a:t>
            </a:r>
            <a:r>
              <a:rPr lang="zh-CN" altLang="en-US" sz="3200" dirty="0"/>
              <a:t>实主义者</a:t>
            </a:r>
          </a:p>
          <a:p>
            <a:pPr marL="0" indent="0">
              <a:buNone/>
            </a:pPr>
            <a:r>
              <a:rPr lang="zh-CN" altLang="en-US" sz="3200" dirty="0"/>
              <a:t>庄子：不装</a:t>
            </a:r>
            <a:r>
              <a:rPr lang="en-US" altLang="zh-CN" sz="3200" dirty="0"/>
              <a:t>——</a:t>
            </a:r>
            <a:r>
              <a:rPr lang="zh-CN" altLang="en-US" sz="3200" dirty="0"/>
              <a:t>空</a:t>
            </a:r>
            <a:r>
              <a:rPr lang="en-US" altLang="zh-CN" sz="3200" dirty="0"/>
              <a:t>——</a:t>
            </a:r>
            <a:r>
              <a:rPr lang="zh-CN" altLang="en-US" sz="3200" dirty="0"/>
              <a:t>无</a:t>
            </a:r>
            <a:r>
              <a:rPr lang="en-US" altLang="zh-CN" sz="3200" dirty="0"/>
              <a:t>——</a:t>
            </a:r>
            <a:r>
              <a:rPr lang="zh-CN" altLang="en-US" sz="3200" dirty="0"/>
              <a:t>非功利之用</a:t>
            </a:r>
            <a:r>
              <a:rPr lang="en-US" altLang="zh-CN" sz="3200" dirty="0"/>
              <a:t>——</a:t>
            </a:r>
            <a:r>
              <a:rPr lang="zh-CN" altLang="en-US" sz="3200" dirty="0"/>
              <a:t>诗和远方</a:t>
            </a:r>
            <a:r>
              <a:rPr lang="en-US" altLang="zh-CN" sz="3200" dirty="0"/>
              <a:t>——</a:t>
            </a:r>
            <a:r>
              <a:rPr lang="zh-CN" altLang="en-US" sz="3200" dirty="0"/>
              <a:t>理</a:t>
            </a:r>
            <a:endParaRPr lang="en-US" altLang="zh-CN" sz="3200" dirty="0"/>
          </a:p>
          <a:p>
            <a:pPr marL="0" indent="0">
              <a:buNone/>
            </a:pPr>
            <a:r>
              <a:rPr lang="en-US" altLang="zh-CN" sz="3200" dirty="0"/>
              <a:t>      </a:t>
            </a:r>
            <a:r>
              <a:rPr lang="zh-CN" altLang="en-US" sz="3200" dirty="0"/>
              <a:t>想主义者</a:t>
            </a:r>
          </a:p>
          <a:p>
            <a:pPr marL="0" indent="0">
              <a:buNone/>
            </a:pPr>
            <a:endParaRPr lang="zh-CN" altLang="en-US" sz="3200" dirty="0"/>
          </a:p>
          <a:p>
            <a:pPr marL="0" indent="0">
              <a:buNone/>
            </a:pPr>
            <a:endParaRPr lang="en-US" altLang="zh-CN" sz="3200" dirty="0"/>
          </a:p>
        </p:txBody>
      </p:sp>
    </p:spTree>
    <p:extLst>
      <p:ext uri="{BB962C8B-B14F-4D97-AF65-F5344CB8AC3E}">
        <p14:creationId xmlns:p14="http://schemas.microsoft.com/office/powerpoint/2010/main" val="2181237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五十之瓠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highlight>
                <a:srgbClr val="FFFF00"/>
              </a:highlight>
            </a:endParaRPr>
          </a:p>
          <a:p>
            <a:pPr marL="0" indent="0">
              <a:buNone/>
            </a:pPr>
            <a:r>
              <a:rPr lang="zh-CN" altLang="en-US" sz="3200" dirty="0">
                <a:highlight>
                  <a:srgbClr val="FFFF00"/>
                </a:highlight>
              </a:rPr>
              <a:t>有价值的讨论二</a:t>
            </a:r>
            <a:r>
              <a:rPr lang="zh-CN" altLang="en-US" sz="3200" dirty="0"/>
              <a:t>：</a:t>
            </a:r>
            <a:endParaRPr lang="en-US" altLang="zh-CN" sz="3200" dirty="0"/>
          </a:p>
          <a:p>
            <a:pPr marL="0" indent="0">
              <a:buNone/>
            </a:pPr>
            <a:r>
              <a:rPr lang="zh-CN" altLang="en-US" sz="3200" dirty="0"/>
              <a:t>    如果“大葫芦”的故事探讨的是“有用”和“无用”的关系，那么，“不龟手之药”探讨的是什么和什么的关系呢？</a:t>
            </a:r>
          </a:p>
          <a:p>
            <a:pPr marL="0" indent="0">
              <a:buNone/>
            </a:pPr>
            <a:endParaRPr lang="en-US" altLang="zh-CN" sz="3200" dirty="0"/>
          </a:p>
          <a:p>
            <a:pPr marL="0" indent="0">
              <a:buNone/>
            </a:pPr>
            <a:r>
              <a:rPr lang="zh-CN" altLang="en-US" sz="3200" dirty="0"/>
              <a:t>学生的思考呈现：</a:t>
            </a:r>
          </a:p>
          <a:p>
            <a:pPr marL="0" indent="0">
              <a:buNone/>
            </a:pPr>
            <a:r>
              <a:rPr lang="zh-CN" altLang="en-US" sz="3200" dirty="0"/>
              <a:t>   “小用”和“大用”的关系</a:t>
            </a:r>
          </a:p>
          <a:p>
            <a:pPr marL="0" indent="0">
              <a:buNone/>
            </a:pPr>
            <a:endParaRPr lang="en-US" altLang="zh-CN" sz="3200" dirty="0"/>
          </a:p>
          <a:p>
            <a:pPr marL="0" indent="0">
              <a:buNone/>
            </a:pPr>
            <a:r>
              <a:rPr lang="zh-CN" altLang="en-US" sz="3200" dirty="0"/>
              <a:t>                                                                                                                                                                                                                                                                                                                                                                                                                                                                                                                                                                                                                           </a:t>
            </a:r>
          </a:p>
          <a:p>
            <a:pPr marL="0" indent="0">
              <a:buNone/>
            </a:pPr>
            <a:endParaRPr lang="zh-CN" altLang="en-US" sz="3200" dirty="0"/>
          </a:p>
          <a:p>
            <a:pPr marL="0" indent="0">
              <a:buNone/>
            </a:pPr>
            <a:endParaRPr lang="en-US" altLang="zh-CN" sz="3200" dirty="0"/>
          </a:p>
        </p:txBody>
      </p:sp>
    </p:spTree>
    <p:extLst>
      <p:ext uri="{BB962C8B-B14F-4D97-AF65-F5344CB8AC3E}">
        <p14:creationId xmlns:p14="http://schemas.microsoft.com/office/powerpoint/2010/main" val="2156015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五十之瓠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p:spPr>
        <p:txBody>
          <a:bodyPr>
            <a:normAutofit/>
          </a:bodyPr>
          <a:lstStyle/>
          <a:p>
            <a:pPr marL="0" indent="0">
              <a:buNone/>
            </a:pPr>
            <a:endParaRPr lang="en-US" altLang="zh-CN" sz="3200" dirty="0">
              <a:highlight>
                <a:srgbClr val="FFFF00"/>
              </a:highlight>
            </a:endParaRPr>
          </a:p>
          <a:p>
            <a:pPr marL="0" indent="0">
              <a:buNone/>
            </a:pPr>
            <a:r>
              <a:rPr lang="zh-CN" altLang="en-US" sz="3200" dirty="0">
                <a:highlight>
                  <a:srgbClr val="FFFF00"/>
                </a:highlight>
              </a:rPr>
              <a:t>有价值的讨论三</a:t>
            </a:r>
            <a:r>
              <a:rPr lang="zh-CN" altLang="en-US" sz="3200" dirty="0"/>
              <a:t>：</a:t>
            </a:r>
            <a:endParaRPr lang="en-US" altLang="zh-CN" sz="3200" dirty="0"/>
          </a:p>
          <a:p>
            <a:pPr marL="0" indent="0">
              <a:buNone/>
            </a:pPr>
            <a:r>
              <a:rPr lang="zh-CN" altLang="en-US" sz="3200" dirty="0">
                <a:latin typeface="黑体" panose="02010609060101010101" pitchFamily="49" charset="-122"/>
                <a:ea typeface="黑体" panose="02010609060101010101" pitchFamily="49" charset="-122"/>
              </a:rPr>
              <a:t>    “不龟手之药”和“五石之瓠”在逻辑上的类比点是什么？这篇文章试图告诉我们一个什么道理？</a:t>
            </a:r>
            <a:endParaRPr lang="en-US" altLang="zh-CN" sz="3200" dirty="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学生的思考呈现：</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换个视角、换种思维</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不被局限</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海阔天空</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逍遥自由</a:t>
            </a:r>
          </a:p>
          <a:p>
            <a:pPr marL="0" indent="0">
              <a:buNone/>
            </a:pPr>
            <a:endParaRPr lang="en-US" altLang="zh-CN" sz="3200" dirty="0"/>
          </a:p>
          <a:p>
            <a:pPr marL="0" indent="0">
              <a:buNone/>
            </a:pPr>
            <a:r>
              <a:rPr lang="zh-CN" altLang="en-US" sz="3200" dirty="0"/>
              <a:t>                                                                                                                                                                                                                                                                                                                                                                                                                                                                                                                                                                                                                           </a:t>
            </a:r>
          </a:p>
          <a:p>
            <a:pPr marL="0" indent="0">
              <a:buNone/>
            </a:pPr>
            <a:endParaRPr lang="zh-CN" altLang="en-US" sz="3200" dirty="0"/>
          </a:p>
          <a:p>
            <a:pPr marL="0" indent="0">
              <a:buNone/>
            </a:pPr>
            <a:endParaRPr lang="en-US" altLang="zh-CN" sz="3200" dirty="0"/>
          </a:p>
        </p:txBody>
      </p:sp>
    </p:spTree>
    <p:extLst>
      <p:ext uri="{BB962C8B-B14F-4D97-AF65-F5344CB8AC3E}">
        <p14:creationId xmlns:p14="http://schemas.microsoft.com/office/powerpoint/2010/main" val="3121653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五十之瓠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72608"/>
          </a:xfrm>
        </p:spPr>
        <p:txBody>
          <a:bodyPr>
            <a:normAutofit fontScale="92500" lnSpcReduction="10000"/>
          </a:bodyPr>
          <a:lstStyle/>
          <a:p>
            <a:pPr marL="0" indent="0">
              <a:buNone/>
            </a:pPr>
            <a:endParaRPr lang="en-US" altLang="zh-CN" sz="3200" dirty="0">
              <a:highlight>
                <a:srgbClr val="FFFF00"/>
              </a:highlight>
            </a:endParaRPr>
          </a:p>
          <a:p>
            <a:pPr marL="0" indent="0">
              <a:buNone/>
            </a:pPr>
            <a:r>
              <a:rPr lang="zh-CN" altLang="en-US" sz="3200" dirty="0">
                <a:highlight>
                  <a:srgbClr val="FFFF00"/>
                </a:highlight>
              </a:rPr>
              <a:t>续写任务</a:t>
            </a:r>
            <a:r>
              <a:rPr lang="zh-CN" altLang="en-US" sz="3200" dirty="0"/>
              <a:t>：</a:t>
            </a:r>
            <a:endParaRPr lang="en-US" altLang="zh-CN" sz="3200" dirty="0"/>
          </a:p>
          <a:p>
            <a:pPr marL="0" indent="0">
              <a:buNone/>
            </a:pPr>
            <a:r>
              <a:rPr lang="en-US" altLang="zh-CN" sz="3200" dirty="0"/>
              <a:t>    </a:t>
            </a:r>
            <a:r>
              <a:rPr lang="zh-CN" altLang="en-US" sz="3200" dirty="0"/>
              <a:t>请你在不看</a:t>
            </a:r>
            <a:r>
              <a:rPr lang="en-US" altLang="zh-CN" sz="3200" dirty="0"/>
              <a:t>《</a:t>
            </a:r>
            <a:r>
              <a:rPr lang="zh-CN" altLang="en-US" sz="3200" dirty="0"/>
              <a:t>逍遥游</a:t>
            </a:r>
            <a:r>
              <a:rPr lang="en-US" altLang="zh-CN" sz="3200" dirty="0"/>
              <a:t>》</a:t>
            </a:r>
            <a:r>
              <a:rPr lang="zh-CN" altLang="en-US" sz="3200" dirty="0"/>
              <a:t>原文的情况下，为</a:t>
            </a:r>
            <a:r>
              <a:rPr lang="en-US" altLang="zh-CN" sz="3200" dirty="0"/>
              <a:t>《</a:t>
            </a:r>
            <a:r>
              <a:rPr lang="zh-CN" altLang="en-US" sz="3200" dirty="0"/>
              <a:t>五十之瓠</a:t>
            </a:r>
            <a:r>
              <a:rPr lang="en-US" altLang="zh-CN" sz="3200" dirty="0"/>
              <a:t>》</a:t>
            </a:r>
            <a:r>
              <a:rPr lang="zh-CN" altLang="en-US" sz="3200" dirty="0"/>
              <a:t>续写一段文字，并在其中表达你的看法。</a:t>
            </a:r>
            <a:endParaRPr lang="en-US" altLang="zh-CN" sz="3200" dirty="0"/>
          </a:p>
          <a:p>
            <a:pPr marL="0" indent="0">
              <a:buNone/>
            </a:pPr>
            <a:endParaRPr lang="en-US" altLang="zh-CN" sz="3200" dirty="0"/>
          </a:p>
          <a:p>
            <a:pPr marL="0" indent="0">
              <a:buNone/>
            </a:pPr>
            <a:r>
              <a:rPr lang="zh-CN" altLang="en-US" sz="3200" dirty="0">
                <a:latin typeface="黑体" panose="02010609060101010101" pitchFamily="49" charset="-122"/>
                <a:ea typeface="黑体" panose="02010609060101010101" pitchFamily="49" charset="-122"/>
              </a:rPr>
              <a:t>学生的思考呈现：</a:t>
            </a:r>
            <a:endParaRPr lang="en-US" altLang="zh-CN" sz="3200" dirty="0">
              <a:latin typeface="黑体" panose="02010609060101010101" pitchFamily="49" charset="-122"/>
              <a:ea typeface="黑体" panose="02010609060101010101" pitchFamily="49" charset="-122"/>
            </a:endParaRPr>
          </a:p>
          <a:p>
            <a:pPr marL="0" indent="0">
              <a:buNone/>
            </a:pPr>
            <a:r>
              <a:rPr lang="en-US" altLang="zh-CN" sz="3200" dirty="0"/>
              <a:t>    </a:t>
            </a:r>
            <a:r>
              <a:rPr lang="zh-CN" altLang="en-US" sz="3200" dirty="0"/>
              <a:t>无论是“五十之瓠”，还是“不龟手之药”，都在强调“器”</a:t>
            </a:r>
            <a:endParaRPr lang="en-US" altLang="zh-CN" sz="3200" dirty="0"/>
          </a:p>
          <a:p>
            <a:pPr marL="0" indent="0">
              <a:buNone/>
            </a:pPr>
            <a:r>
              <a:rPr lang="zh-CN" altLang="en-US" sz="3200" dirty="0">
                <a:latin typeface="黑体" panose="02010609060101010101" pitchFamily="49" charset="-122"/>
                <a:ea typeface="黑体" panose="02010609060101010101" pitchFamily="49" charset="-122"/>
              </a:rPr>
              <a:t>与“用”之间的关系。而不管是“无用与有用”，抑或“小用与</a:t>
            </a:r>
            <a:endParaRPr lang="en-US" altLang="zh-CN" sz="3200" dirty="0">
              <a:latin typeface="黑体" panose="02010609060101010101" pitchFamily="49" charset="-122"/>
              <a:ea typeface="黑体" panose="02010609060101010101" pitchFamily="49" charset="-122"/>
            </a:endParaRPr>
          </a:p>
          <a:p>
            <a:pPr marL="0" indent="0">
              <a:buNone/>
            </a:pPr>
            <a:r>
              <a:rPr lang="zh-CN" altLang="en-US" sz="3200" dirty="0">
                <a:latin typeface="黑体" panose="02010609060101010101" pitchFamily="49" charset="-122"/>
                <a:ea typeface="黑体" panose="02010609060101010101" pitchFamily="49" charset="-122"/>
              </a:rPr>
              <a:t>大用”，都是在关注客体之</a:t>
            </a:r>
            <a:r>
              <a:rPr lang="zh-CN" altLang="en-US" sz="3200" dirty="0"/>
              <a:t>于主体的作用。而若想真正实现“逍</a:t>
            </a:r>
            <a:endParaRPr lang="en-US" altLang="zh-CN" sz="3200" dirty="0"/>
          </a:p>
          <a:p>
            <a:pPr marL="0" indent="0">
              <a:buNone/>
            </a:pPr>
            <a:r>
              <a:rPr lang="zh-CN" altLang="en-US" sz="3200" dirty="0"/>
              <a:t>遥游”，需要建立主体与主体之间的关系，即“主体间性”，这</a:t>
            </a:r>
            <a:endParaRPr lang="en-US" altLang="zh-CN" sz="3200" dirty="0"/>
          </a:p>
          <a:p>
            <a:pPr marL="0" indent="0">
              <a:buNone/>
            </a:pPr>
            <a:r>
              <a:rPr lang="zh-CN" altLang="en-US" sz="3200" dirty="0"/>
              <a:t>样就能天人合一、物我两忘。                                                                                                                                                                                                                                                                                                                                                                                                                                                                                                                                                                                                                         </a:t>
            </a:r>
          </a:p>
        </p:txBody>
      </p:sp>
    </p:spTree>
    <p:extLst>
      <p:ext uri="{BB962C8B-B14F-4D97-AF65-F5344CB8AC3E}">
        <p14:creationId xmlns:p14="http://schemas.microsoft.com/office/powerpoint/2010/main" val="11459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r>
              <a:rPr lang="en-US" altLang="zh-CN" sz="3600" dirty="0">
                <a:solidFill>
                  <a:schemeClr val="bg1"/>
                </a:solidFill>
              </a:rPr>
              <a:t>《</a:t>
            </a:r>
            <a:r>
              <a:rPr lang="zh-CN" altLang="en-US" sz="3600" dirty="0">
                <a:solidFill>
                  <a:schemeClr val="bg1"/>
                </a:solidFill>
              </a:rPr>
              <a:t>兼爱</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616624"/>
          </a:xfrm>
        </p:spPr>
        <p:txBody>
          <a:bodyPr>
            <a:normAutofit fontScale="92500" lnSpcReduction="10000"/>
          </a:bodyPr>
          <a:lstStyle/>
          <a:p>
            <a:pPr marL="0" indent="0">
              <a:buNone/>
            </a:pPr>
            <a:r>
              <a:rPr lang="zh-CN" altLang="en-US" sz="3200" dirty="0">
                <a:highlight>
                  <a:srgbClr val="FFFF00"/>
                </a:highlight>
              </a:rPr>
              <a:t>有价值的讨论一</a:t>
            </a:r>
            <a:r>
              <a:rPr lang="zh-CN" altLang="en-US" sz="3200" dirty="0"/>
              <a:t>：</a:t>
            </a:r>
            <a:endParaRPr lang="en-US" altLang="zh-CN" sz="3200" dirty="0"/>
          </a:p>
          <a:p>
            <a:pPr marL="0" indent="0">
              <a:buNone/>
            </a:pPr>
            <a:r>
              <a:rPr lang="zh-CN" altLang="en-US" sz="3200" dirty="0"/>
              <a:t>    孔子的“仁爱”和墨子的“兼爱”有什么差别？</a:t>
            </a:r>
            <a:endParaRPr lang="en-US" altLang="zh-CN" sz="3200" dirty="0"/>
          </a:p>
          <a:p>
            <a:pPr marL="0" indent="0">
              <a:buNone/>
            </a:pPr>
            <a:endParaRPr lang="en-US" altLang="zh-CN" sz="3200" dirty="0"/>
          </a:p>
          <a:p>
            <a:pPr marL="0" indent="0">
              <a:buNone/>
            </a:pPr>
            <a:r>
              <a:rPr lang="zh-CN" altLang="en-US" sz="3200" dirty="0">
                <a:highlight>
                  <a:srgbClr val="FFFF00"/>
                </a:highlight>
              </a:rPr>
              <a:t>有价值的讨论二</a:t>
            </a:r>
            <a:r>
              <a:rPr lang="zh-CN" altLang="en-US" sz="3200" dirty="0"/>
              <a:t>：</a:t>
            </a:r>
            <a:endParaRPr lang="en-US" altLang="zh-CN" sz="3200" dirty="0"/>
          </a:p>
          <a:p>
            <a:pPr marL="0" indent="0">
              <a:buNone/>
            </a:pPr>
            <a:r>
              <a:rPr lang="zh-CN" altLang="en-US" sz="3200" dirty="0"/>
              <a:t>    墨子一方面试图让语言浅显，让逻辑严谨，让结构具有层次</a:t>
            </a:r>
            <a:endParaRPr lang="en-US" altLang="zh-CN" sz="3200" dirty="0"/>
          </a:p>
          <a:p>
            <a:pPr marL="0" indent="0">
              <a:buNone/>
            </a:pPr>
            <a:r>
              <a:rPr lang="zh-CN" altLang="en-US" sz="3200" dirty="0"/>
              <a:t>感，但一方面又就着一个道理反复说，你觉得这背后的原因是什</a:t>
            </a:r>
            <a:endParaRPr lang="en-US" altLang="zh-CN" sz="3200" dirty="0"/>
          </a:p>
          <a:p>
            <a:pPr marL="0" indent="0">
              <a:buNone/>
            </a:pPr>
            <a:r>
              <a:rPr lang="zh-CN" altLang="en-US" sz="3200" dirty="0"/>
              <a:t>么呢？</a:t>
            </a:r>
            <a:endParaRPr lang="en-US" altLang="zh-CN" sz="3200" dirty="0"/>
          </a:p>
          <a:p>
            <a:pPr marL="0" indent="0">
              <a:buNone/>
            </a:pPr>
            <a:endParaRPr lang="en-US" altLang="zh-CN" sz="3200" dirty="0">
              <a:highlight>
                <a:srgbClr val="FFFF00"/>
              </a:highlight>
            </a:endParaRPr>
          </a:p>
          <a:p>
            <a:pPr marL="0" indent="0">
              <a:buNone/>
            </a:pPr>
            <a:r>
              <a:rPr lang="zh-CN" altLang="en-US" sz="3200" dirty="0">
                <a:highlight>
                  <a:srgbClr val="FFFF00"/>
                </a:highlight>
              </a:rPr>
              <a:t>有价值的讨论三</a:t>
            </a:r>
            <a:r>
              <a:rPr lang="zh-CN" altLang="en-US" sz="3200" dirty="0"/>
              <a:t>：</a:t>
            </a:r>
            <a:r>
              <a:rPr lang="zh-CN" altLang="en-US" sz="3200" dirty="0">
                <a:latin typeface="黑体" panose="02010609060101010101" pitchFamily="49" charset="-122"/>
                <a:ea typeface="黑体" panose="02010609060101010101" pitchFamily="49" charset="-122"/>
              </a:rPr>
              <a:t>    </a:t>
            </a:r>
            <a:endParaRPr lang="zh-CN" altLang="en-US" sz="2800" dirty="0">
              <a:latin typeface="黑体" panose="02010609060101010101" pitchFamily="49" charset="-122"/>
              <a:ea typeface="黑体" panose="02010609060101010101" pitchFamily="49" charset="-122"/>
            </a:endParaRPr>
          </a:p>
          <a:p>
            <a:pPr marL="0" indent="0">
              <a:buNone/>
            </a:pPr>
            <a:r>
              <a:rPr lang="en-US" altLang="zh-CN" sz="3200" dirty="0"/>
              <a:t>    </a:t>
            </a:r>
            <a:r>
              <a:rPr lang="zh-CN" altLang="en-US" sz="3200" dirty="0"/>
              <a:t>同为中华文明之源，为何墨家后来衰落了，而儒道却能源远流长，你能否为本单元所学文本中找到些许原因？                                                                                                                                                                                                                                                                                                                                                                                                                                                                                                                                                                                                                         </a:t>
            </a:r>
          </a:p>
          <a:p>
            <a:pPr marL="0" indent="0">
              <a:buNone/>
            </a:pPr>
            <a:endParaRPr lang="en-US" altLang="zh-CN" sz="3200" dirty="0"/>
          </a:p>
        </p:txBody>
      </p:sp>
    </p:spTree>
    <p:extLst>
      <p:ext uri="{BB962C8B-B14F-4D97-AF65-F5344CB8AC3E}">
        <p14:creationId xmlns:p14="http://schemas.microsoft.com/office/powerpoint/2010/main" val="1842095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             个人建议的单元</a:t>
            </a:r>
            <a:r>
              <a:rPr lang="zh-CN" altLang="en-US" sz="3200" dirty="0">
                <a:solidFill>
                  <a:srgbClr val="FF0000"/>
                </a:solidFill>
              </a:rPr>
              <a:t>导入</a:t>
            </a:r>
            <a:r>
              <a:rPr lang="zh-CN" altLang="en-US" sz="3200" dirty="0"/>
              <a:t>方式（激趣）：</a:t>
            </a:r>
            <a:endParaRPr lang="en-US" altLang="zh-CN" sz="3200" dirty="0"/>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7" name="内容占位符 4">
            <a:extLst>
              <a:ext uri="{FF2B5EF4-FFF2-40B4-BE49-F238E27FC236}">
                <a16:creationId xmlns:a16="http://schemas.microsoft.com/office/drawing/2014/main" id="{2FA23064-8E4C-E3F6-A7AA-F7572C048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8840"/>
            <a:ext cx="5220815" cy="4752527"/>
          </a:xfrm>
          <a:prstGeom prst="rect">
            <a:avLst/>
          </a:prstGeom>
        </p:spPr>
      </p:pic>
      <p:pic>
        <p:nvPicPr>
          <p:cNvPr id="8" name="图片 7">
            <a:extLst>
              <a:ext uri="{FF2B5EF4-FFF2-40B4-BE49-F238E27FC236}">
                <a16:creationId xmlns:a16="http://schemas.microsoft.com/office/drawing/2014/main" id="{8D4B1574-495F-E0C8-E747-8705DCADC42C}"/>
              </a:ext>
            </a:extLst>
          </p:cNvPr>
          <p:cNvPicPr>
            <a:picLocks noChangeAspect="1"/>
          </p:cNvPicPr>
          <p:nvPr/>
        </p:nvPicPr>
        <p:blipFill>
          <a:blip r:embed="rId3"/>
          <a:stretch>
            <a:fillRect/>
          </a:stretch>
        </p:blipFill>
        <p:spPr>
          <a:xfrm>
            <a:off x="5220816" y="2058191"/>
            <a:ext cx="5940897" cy="4683176"/>
          </a:xfrm>
          <a:prstGeom prst="rect">
            <a:avLst/>
          </a:prstGeom>
        </p:spPr>
      </p:pic>
    </p:spTree>
    <p:extLst>
      <p:ext uri="{BB962C8B-B14F-4D97-AF65-F5344CB8AC3E}">
        <p14:creationId xmlns:p14="http://schemas.microsoft.com/office/powerpoint/2010/main" val="3053510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（一）选必上第二单元：</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             个人建议的单元</a:t>
            </a:r>
            <a:r>
              <a:rPr lang="zh-CN" altLang="en-US" sz="3200" dirty="0">
                <a:solidFill>
                  <a:srgbClr val="FF0000"/>
                </a:solidFill>
              </a:rPr>
              <a:t>导入</a:t>
            </a:r>
            <a:r>
              <a:rPr lang="zh-CN" altLang="en-US" sz="3200" dirty="0"/>
              <a:t>方式（激趣）：</a:t>
            </a:r>
            <a:endParaRPr lang="en-US" altLang="zh-CN" sz="3200" dirty="0"/>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pic>
        <p:nvPicPr>
          <p:cNvPr id="4" name="内容占位符 4">
            <a:extLst>
              <a:ext uri="{FF2B5EF4-FFF2-40B4-BE49-F238E27FC236}">
                <a16:creationId xmlns:a16="http://schemas.microsoft.com/office/drawing/2014/main" id="{A1CDB426-AC14-8D6D-4150-DE0ECFB40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8841"/>
            <a:ext cx="4644752" cy="4804442"/>
          </a:xfrm>
          <a:prstGeom prst="rect">
            <a:avLst/>
          </a:prstGeom>
        </p:spPr>
      </p:pic>
      <p:pic>
        <p:nvPicPr>
          <p:cNvPr id="5" name="图片 4">
            <a:extLst>
              <a:ext uri="{FF2B5EF4-FFF2-40B4-BE49-F238E27FC236}">
                <a16:creationId xmlns:a16="http://schemas.microsoft.com/office/drawing/2014/main" id="{E78B06A6-6E88-D055-B319-46A25FF3B67C}"/>
              </a:ext>
            </a:extLst>
          </p:cNvPr>
          <p:cNvPicPr>
            <a:picLocks noChangeAspect="1"/>
          </p:cNvPicPr>
          <p:nvPr/>
        </p:nvPicPr>
        <p:blipFill>
          <a:blip r:embed="rId3"/>
          <a:stretch>
            <a:fillRect/>
          </a:stretch>
        </p:blipFill>
        <p:spPr>
          <a:xfrm>
            <a:off x="4644752" y="1988841"/>
            <a:ext cx="6443966" cy="4680519"/>
          </a:xfrm>
          <a:prstGeom prst="rect">
            <a:avLst/>
          </a:prstGeom>
        </p:spPr>
      </p:pic>
    </p:spTree>
    <p:extLst>
      <p:ext uri="{BB962C8B-B14F-4D97-AF65-F5344CB8AC3E}">
        <p14:creationId xmlns:p14="http://schemas.microsoft.com/office/powerpoint/2010/main" val="15819949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（二）选必中第三单元：</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1" y="1340768"/>
            <a:ext cx="11161713" cy="5328592"/>
          </a:xfrm>
          <a:ln w="76200">
            <a:solidFill>
              <a:schemeClr val="tx1"/>
            </a:solidFill>
          </a:ln>
        </p:spPr>
        <p:txBody>
          <a:bodyPr>
            <a:normAutofit/>
          </a:bodyPr>
          <a:lstStyle/>
          <a:p>
            <a:pPr marL="0" indent="0">
              <a:buNone/>
            </a:pPr>
            <a:endParaRPr lang="en-US" altLang="zh-CN" sz="3200" dirty="0">
              <a:highlight>
                <a:srgbClr val="FFFF00"/>
              </a:highlight>
            </a:endParaRPr>
          </a:p>
          <a:p>
            <a:pPr marL="0" indent="0">
              <a:buNone/>
            </a:pPr>
            <a:endParaRPr lang="en-US" altLang="zh-CN" sz="3200" dirty="0">
              <a:highlight>
                <a:srgbClr val="FFFF00"/>
              </a:highlight>
            </a:endParaRPr>
          </a:p>
          <a:p>
            <a:pPr marL="0" indent="0">
              <a:buNone/>
            </a:pPr>
            <a:endParaRPr lang="en-US" altLang="zh-CN" sz="3200" dirty="0">
              <a:highlight>
                <a:srgbClr val="FFFF00"/>
              </a:highlight>
            </a:endParaRPr>
          </a:p>
          <a:p>
            <a:pPr marL="0" indent="0">
              <a:buNone/>
            </a:pPr>
            <a:endParaRPr lang="en-US" altLang="zh-CN" sz="3200" dirty="0"/>
          </a:p>
          <a:p>
            <a:pPr marL="0" indent="0">
              <a:buNone/>
            </a:pPr>
            <a:r>
              <a:rPr lang="en-US" altLang="zh-CN" sz="3200" dirty="0"/>
              <a:t> </a:t>
            </a:r>
            <a:r>
              <a:rPr lang="zh-CN" altLang="en-US" sz="3200" dirty="0"/>
              <a:t>历史的现场</a:t>
            </a:r>
            <a:endParaRPr lang="en-US" altLang="zh-CN" sz="3200" dirty="0"/>
          </a:p>
          <a:p>
            <a:pPr marL="0" indent="0">
              <a:buNone/>
            </a:pPr>
            <a:r>
              <a:rPr lang="zh-CN" altLang="en-US" sz="3200" dirty="0">
                <a:solidFill>
                  <a:srgbClr val="7030A0"/>
                </a:solidFill>
                <a:latin typeface="隶书" panose="02010509060101010101" pitchFamily="49" charset="-122"/>
                <a:ea typeface="隶书" panose="02010509060101010101" pitchFamily="49" charset="-122"/>
              </a:rPr>
              <a:t>（人文主题）          </a:t>
            </a:r>
            <a:r>
              <a:rPr lang="zh-CN" altLang="en-US" b="1" dirty="0">
                <a:solidFill>
                  <a:srgbClr val="7030A0"/>
                </a:solidFill>
                <a:latin typeface="隶书" panose="02010509060101010101" pitchFamily="49" charset="-122"/>
                <a:ea typeface="隶书" panose="02010509060101010101" pitchFamily="49" charset="-122"/>
              </a:rPr>
              <a:t>            </a:t>
            </a:r>
            <a:endParaRPr lang="en-US" altLang="zh-CN" dirty="0">
              <a:solidFill>
                <a:srgbClr val="7030A0"/>
              </a:solidFill>
              <a:latin typeface="隶书" panose="02010509060101010101" pitchFamily="49" charset="-122"/>
              <a:ea typeface="隶书" panose="02010509060101010101" pitchFamily="49" charset="-122"/>
            </a:endParaRPr>
          </a:p>
          <a:p>
            <a:pPr marL="0" indent="0">
              <a:buNone/>
            </a:pPr>
            <a:endParaRPr lang="en-US" altLang="zh-CN" sz="3200" dirty="0"/>
          </a:p>
        </p:txBody>
      </p:sp>
      <p:sp>
        <p:nvSpPr>
          <p:cNvPr id="4" name="左大括号 3">
            <a:extLst>
              <a:ext uri="{FF2B5EF4-FFF2-40B4-BE49-F238E27FC236}">
                <a16:creationId xmlns:a16="http://schemas.microsoft.com/office/drawing/2014/main" id="{F86EDB3F-ACE0-0606-FFFE-F094BE1DF0BC}"/>
              </a:ext>
            </a:extLst>
          </p:cNvPr>
          <p:cNvSpPr/>
          <p:nvPr/>
        </p:nvSpPr>
        <p:spPr>
          <a:xfrm>
            <a:off x="2412504" y="2636912"/>
            <a:ext cx="1296144" cy="273630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12DB0DEA-B655-136F-5556-BC8B88F5948F}"/>
              </a:ext>
            </a:extLst>
          </p:cNvPr>
          <p:cNvSpPr txBox="1"/>
          <p:nvPr/>
        </p:nvSpPr>
        <p:spPr>
          <a:xfrm>
            <a:off x="3873601" y="2308519"/>
            <a:ext cx="1080120"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史传</a:t>
            </a:r>
          </a:p>
        </p:txBody>
      </p:sp>
      <p:sp>
        <p:nvSpPr>
          <p:cNvPr id="6" name="文本框 5">
            <a:extLst>
              <a:ext uri="{FF2B5EF4-FFF2-40B4-BE49-F238E27FC236}">
                <a16:creationId xmlns:a16="http://schemas.microsoft.com/office/drawing/2014/main" id="{F42F70E1-24CA-20A0-2B4A-94DAAD987824}"/>
              </a:ext>
            </a:extLst>
          </p:cNvPr>
          <p:cNvSpPr txBox="1"/>
          <p:nvPr/>
        </p:nvSpPr>
        <p:spPr>
          <a:xfrm>
            <a:off x="3852664" y="5085184"/>
            <a:ext cx="1224136"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史论</a:t>
            </a:r>
          </a:p>
        </p:txBody>
      </p:sp>
      <p:sp>
        <p:nvSpPr>
          <p:cNvPr id="7" name="左大括号 6">
            <a:extLst>
              <a:ext uri="{FF2B5EF4-FFF2-40B4-BE49-F238E27FC236}">
                <a16:creationId xmlns:a16="http://schemas.microsoft.com/office/drawing/2014/main" id="{178A284D-DB57-7A66-A0C0-67EF8210F21B}"/>
              </a:ext>
            </a:extLst>
          </p:cNvPr>
          <p:cNvSpPr/>
          <p:nvPr/>
        </p:nvSpPr>
        <p:spPr>
          <a:xfrm>
            <a:off x="5041032" y="1772816"/>
            <a:ext cx="1296144" cy="1656183"/>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554B9DF-6A68-4C19-88E5-4AE225C0DBBD}"/>
              </a:ext>
            </a:extLst>
          </p:cNvPr>
          <p:cNvSpPr txBox="1"/>
          <p:nvPr/>
        </p:nvSpPr>
        <p:spPr>
          <a:xfrm>
            <a:off x="6409184" y="1445875"/>
            <a:ext cx="2556048"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屈原列传</a:t>
            </a:r>
            <a:r>
              <a:rPr lang="en-US" altLang="zh-CN"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E026E1A4-2493-ABE8-18FA-2AADEFEBBF8E}"/>
              </a:ext>
            </a:extLst>
          </p:cNvPr>
          <p:cNvSpPr txBox="1"/>
          <p:nvPr/>
        </p:nvSpPr>
        <p:spPr>
          <a:xfrm>
            <a:off x="6516960" y="3136611"/>
            <a:ext cx="2088233"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苏武传</a:t>
            </a:r>
            <a:r>
              <a:rPr lang="en-US" altLang="zh-CN"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10" name="左大括号 9">
            <a:extLst>
              <a:ext uri="{FF2B5EF4-FFF2-40B4-BE49-F238E27FC236}">
                <a16:creationId xmlns:a16="http://schemas.microsoft.com/office/drawing/2014/main" id="{3A5FEDAD-E4C8-68CD-D9FA-781981A09AFC}"/>
              </a:ext>
            </a:extLst>
          </p:cNvPr>
          <p:cNvSpPr/>
          <p:nvPr/>
        </p:nvSpPr>
        <p:spPr>
          <a:xfrm>
            <a:off x="4982585" y="4725144"/>
            <a:ext cx="1534375" cy="129614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92B10048-A643-3068-30BF-BA3B8E872587}"/>
              </a:ext>
            </a:extLst>
          </p:cNvPr>
          <p:cNvSpPr txBox="1"/>
          <p:nvPr/>
        </p:nvSpPr>
        <p:spPr>
          <a:xfrm>
            <a:off x="6607088" y="4365104"/>
            <a:ext cx="2232248"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过秦论</a:t>
            </a:r>
            <a:r>
              <a:rPr lang="en-US" altLang="zh-CN"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12" name="文本框 11">
            <a:extLst>
              <a:ext uri="{FF2B5EF4-FFF2-40B4-BE49-F238E27FC236}">
                <a16:creationId xmlns:a16="http://schemas.microsoft.com/office/drawing/2014/main" id="{A48F3B96-974C-A539-12F5-6829B40DA1E8}"/>
              </a:ext>
            </a:extLst>
          </p:cNvPr>
          <p:cNvSpPr txBox="1"/>
          <p:nvPr/>
        </p:nvSpPr>
        <p:spPr>
          <a:xfrm>
            <a:off x="6638769" y="5728900"/>
            <a:ext cx="2304256" cy="584775"/>
          </a:xfrm>
          <a:prstGeom prst="rect">
            <a:avLst/>
          </a:prstGeom>
          <a:noFill/>
        </p:spPr>
        <p:txBody>
          <a:bodyPr wrap="square" rtlCol="0">
            <a:spAutoFit/>
          </a:bodyPr>
          <a:lstStyle/>
          <a:p>
            <a:r>
              <a:rPr lang="en-US" altLang="zh-CN" sz="3200" dirty="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伶官传序</a:t>
            </a:r>
            <a:r>
              <a:rPr lang="en-US" altLang="zh-CN"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
        <p:nvSpPr>
          <p:cNvPr id="13" name="箭头: 上 12">
            <a:extLst>
              <a:ext uri="{FF2B5EF4-FFF2-40B4-BE49-F238E27FC236}">
                <a16:creationId xmlns:a16="http://schemas.microsoft.com/office/drawing/2014/main" id="{88A8D57D-B900-6073-3A4A-1D52DE6E5E33}"/>
              </a:ext>
            </a:extLst>
          </p:cNvPr>
          <p:cNvSpPr/>
          <p:nvPr/>
        </p:nvSpPr>
        <p:spPr>
          <a:xfrm>
            <a:off x="4120532" y="3253334"/>
            <a:ext cx="450169" cy="133650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4440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（二）选必中第三单元：</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endParaRPr lang="en-US" altLang="zh-CN" sz="3600" dirty="0">
              <a:highlight>
                <a:srgbClr val="FFFF00"/>
              </a:highlight>
            </a:endParaRPr>
          </a:p>
          <a:p>
            <a:pPr marL="0" indent="0">
              <a:buNone/>
            </a:pPr>
            <a:r>
              <a:rPr lang="zh-CN" altLang="en-US" sz="3600" dirty="0">
                <a:highlight>
                  <a:srgbClr val="FFFF00"/>
                </a:highlight>
              </a:rPr>
              <a:t>学习活动建议</a:t>
            </a:r>
            <a:r>
              <a:rPr lang="zh-CN" altLang="en-US" sz="3600" dirty="0"/>
              <a:t>：</a:t>
            </a:r>
            <a:endParaRPr lang="en-US" altLang="zh-CN" sz="3600" dirty="0"/>
          </a:p>
          <a:p>
            <a:pPr marL="0" indent="0">
              <a:buNone/>
            </a:pPr>
            <a:r>
              <a:rPr lang="en-US" altLang="zh-CN" sz="3600" dirty="0"/>
              <a:t>    </a:t>
            </a:r>
            <a:r>
              <a:rPr lang="zh-CN" altLang="en-US" sz="3600" dirty="0"/>
              <a:t>根据所学</a:t>
            </a:r>
            <a:r>
              <a:rPr lang="en-US" altLang="zh-CN" sz="3600" dirty="0"/>
              <a:t>《</a:t>
            </a:r>
            <a:r>
              <a:rPr lang="zh-CN" altLang="en-US" sz="3600" dirty="0"/>
              <a:t>过秦论</a:t>
            </a:r>
            <a:r>
              <a:rPr lang="en-US" altLang="zh-CN" sz="3600" dirty="0"/>
              <a:t>》《</a:t>
            </a:r>
            <a:r>
              <a:rPr lang="zh-CN" altLang="en-US" sz="3600" dirty="0"/>
              <a:t>伶官传序</a:t>
            </a:r>
            <a:r>
              <a:rPr lang="en-US" altLang="zh-CN" sz="3600" dirty="0"/>
              <a:t>》</a:t>
            </a:r>
            <a:r>
              <a:rPr lang="zh-CN" altLang="en-US" sz="3600" dirty="0"/>
              <a:t>的写法，为</a:t>
            </a:r>
            <a:r>
              <a:rPr lang="en-US" altLang="zh-CN" sz="3600" dirty="0"/>
              <a:t>《</a:t>
            </a:r>
            <a:r>
              <a:rPr lang="zh-CN" altLang="en-US" sz="3600" dirty="0"/>
              <a:t>屈原列传</a:t>
            </a:r>
            <a:r>
              <a:rPr lang="en-US" altLang="zh-CN" sz="3600" dirty="0"/>
              <a:t>》</a:t>
            </a:r>
            <a:r>
              <a:rPr lang="zh-CN" altLang="en-US" sz="3600" dirty="0"/>
              <a:t>及</a:t>
            </a:r>
            <a:r>
              <a:rPr lang="en-US" altLang="zh-CN" sz="3600" dirty="0"/>
              <a:t>《</a:t>
            </a:r>
            <a:r>
              <a:rPr lang="zh-CN" altLang="en-US" sz="3600" dirty="0"/>
              <a:t>苏武传</a:t>
            </a:r>
            <a:r>
              <a:rPr lang="en-US" altLang="zh-CN" sz="3600" dirty="0"/>
              <a:t>》</a:t>
            </a:r>
            <a:r>
              <a:rPr lang="zh-CN" altLang="en-US" sz="3600" dirty="0"/>
              <a:t>各写一篇史论。</a:t>
            </a:r>
            <a:endParaRPr lang="en-US" altLang="zh-CN" sz="3600" dirty="0"/>
          </a:p>
          <a:p>
            <a:pPr marL="0" indent="0">
              <a:buNone/>
            </a:pPr>
            <a:r>
              <a:rPr lang="en-US" altLang="zh-CN" sz="3200" dirty="0"/>
              <a:t>     </a:t>
            </a:r>
            <a:r>
              <a:rPr lang="zh-CN" altLang="en-US" sz="3200" dirty="0"/>
              <a:t>要求：自选角度、自拟题目，使用现代白话文，不少于</a:t>
            </a:r>
            <a:r>
              <a:rPr lang="en-US" altLang="zh-CN" sz="3200" dirty="0"/>
              <a:t>700</a:t>
            </a:r>
            <a:r>
              <a:rPr lang="zh-CN" altLang="en-US" sz="3200" dirty="0"/>
              <a:t>字。</a:t>
            </a:r>
            <a:endParaRPr lang="en-US" altLang="zh-CN" sz="3200" dirty="0"/>
          </a:p>
          <a:p>
            <a:pPr marL="0" indent="0">
              <a:buNone/>
            </a:pPr>
            <a:r>
              <a:rPr lang="en-US" altLang="zh-CN" sz="3200" dirty="0"/>
              <a:t>    </a:t>
            </a:r>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4238276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（二）选必中第三单元：</a:t>
            </a:r>
            <a:r>
              <a:rPr lang="en-US" altLang="zh-CN" sz="3600" dirty="0">
                <a:solidFill>
                  <a:schemeClr val="bg1"/>
                </a:solidFill>
              </a:rPr>
              <a:t>《</a:t>
            </a:r>
            <a:r>
              <a:rPr lang="zh-CN" altLang="en-US" sz="3600" dirty="0">
                <a:solidFill>
                  <a:schemeClr val="bg1"/>
                </a:solidFill>
              </a:rPr>
              <a:t>屈原列传</a:t>
            </a:r>
            <a:r>
              <a:rPr lang="en-US" altLang="zh-CN" sz="3600" dirty="0">
                <a:solidFill>
                  <a:schemeClr val="bg1"/>
                </a:solidFill>
              </a:rPr>
              <a:t>》</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lnSpcReduction="10000"/>
          </a:bodyPr>
          <a:lstStyle/>
          <a:p>
            <a:pPr marL="0" indent="0">
              <a:buNone/>
            </a:pPr>
            <a:r>
              <a:rPr lang="zh-CN" altLang="en-US" sz="3600" dirty="0">
                <a:highlight>
                  <a:srgbClr val="FFFF00"/>
                </a:highlight>
              </a:rPr>
              <a:t>比较阅读</a:t>
            </a:r>
            <a:r>
              <a:rPr lang="zh-CN" altLang="en-US" sz="3600" dirty="0"/>
              <a:t>：</a:t>
            </a:r>
            <a:endParaRPr lang="en-US" altLang="zh-CN" sz="3600" dirty="0"/>
          </a:p>
          <a:p>
            <a:pPr marL="0" indent="0">
              <a:buNone/>
            </a:pPr>
            <a:r>
              <a:rPr lang="en-US" altLang="zh-CN" sz="3600" dirty="0"/>
              <a:t>    《</a:t>
            </a:r>
            <a:r>
              <a:rPr lang="zh-CN" altLang="en-US" sz="3600" dirty="0"/>
              <a:t>屈原列传</a:t>
            </a:r>
            <a:r>
              <a:rPr lang="en-US" altLang="zh-CN" sz="3600" dirty="0"/>
              <a:t>》</a:t>
            </a:r>
            <a:r>
              <a:rPr lang="zh-CN" altLang="en-US" sz="3600" dirty="0"/>
              <a:t>与</a:t>
            </a:r>
            <a:r>
              <a:rPr lang="en-US" altLang="zh-CN" sz="3600" dirty="0"/>
              <a:t>《</a:t>
            </a:r>
            <a:r>
              <a:rPr lang="zh-CN" altLang="en-US" sz="3600" dirty="0"/>
              <a:t>五柳先生传</a:t>
            </a:r>
            <a:r>
              <a:rPr lang="en-US" altLang="zh-CN" sz="3600" dirty="0"/>
              <a:t>》</a:t>
            </a:r>
          </a:p>
          <a:p>
            <a:pPr marL="0" indent="0">
              <a:buNone/>
            </a:pPr>
            <a:r>
              <a:rPr lang="en-US" altLang="zh-CN" sz="3600" dirty="0"/>
              <a:t> </a:t>
            </a:r>
          </a:p>
          <a:p>
            <a:pPr marL="0" indent="0">
              <a:buNone/>
            </a:pPr>
            <a:r>
              <a:rPr lang="en-US" altLang="zh-CN" sz="3600" dirty="0"/>
              <a:t>    </a:t>
            </a:r>
            <a:r>
              <a:rPr lang="zh-CN" altLang="en-US" sz="3600" dirty="0"/>
              <a:t>“三闾大夫” 与 “五柳先生”</a:t>
            </a:r>
            <a:endParaRPr lang="en-US" altLang="zh-CN" sz="3200" dirty="0"/>
          </a:p>
          <a:p>
            <a:pPr marL="0" indent="0">
              <a:buNone/>
            </a:pPr>
            <a:r>
              <a:rPr lang="en-US" altLang="zh-CN" sz="3200" dirty="0"/>
              <a:t>    </a:t>
            </a:r>
          </a:p>
          <a:p>
            <a:pPr marL="0" indent="0">
              <a:buNone/>
            </a:pPr>
            <a:r>
              <a:rPr lang="en-US" altLang="zh-CN" sz="3200" dirty="0"/>
              <a:t>                                      </a:t>
            </a:r>
          </a:p>
          <a:p>
            <a:pPr marL="0" indent="0">
              <a:buNone/>
            </a:pPr>
            <a:r>
              <a:rPr lang="en-US" altLang="zh-CN" sz="3200" dirty="0"/>
              <a:t>                               </a:t>
            </a:r>
            <a:r>
              <a:rPr lang="zh-CN" altLang="en-US" sz="3200" dirty="0"/>
              <a:t>对待名字的态度：</a:t>
            </a:r>
            <a:endParaRPr lang="en-US" altLang="zh-CN" sz="3200" dirty="0"/>
          </a:p>
          <a:p>
            <a:pPr marL="0" indent="0">
              <a:buNone/>
            </a:pPr>
            <a:r>
              <a:rPr lang="zh-CN" altLang="en-US" sz="3200" dirty="0"/>
              <a:t>      寻找他们身上的不同       对待出身的态度：</a:t>
            </a:r>
            <a:endParaRPr lang="en-US" altLang="zh-CN" sz="3200" dirty="0"/>
          </a:p>
          <a:p>
            <a:pPr marL="0" indent="0">
              <a:buNone/>
            </a:pPr>
            <a:r>
              <a:rPr lang="en-US" altLang="zh-CN" sz="3200" dirty="0"/>
              <a:t>                               </a:t>
            </a:r>
            <a:r>
              <a:rPr lang="zh-CN" altLang="en-US" sz="3200" dirty="0"/>
              <a:t>对待人生的态度：</a:t>
            </a:r>
          </a:p>
          <a:p>
            <a:pPr marL="0" indent="0">
              <a:buNone/>
            </a:pPr>
            <a:endParaRPr lang="en-US" altLang="zh-CN" sz="3200" dirty="0"/>
          </a:p>
          <a:p>
            <a:pPr marL="0" indent="0">
              <a:buNone/>
            </a:pPr>
            <a:endParaRPr lang="zh-CN" altLang="en-US" sz="3200" dirty="0"/>
          </a:p>
        </p:txBody>
      </p:sp>
      <p:sp>
        <p:nvSpPr>
          <p:cNvPr id="4" name="左大括号 3">
            <a:extLst>
              <a:ext uri="{FF2B5EF4-FFF2-40B4-BE49-F238E27FC236}">
                <a16:creationId xmlns:a16="http://schemas.microsoft.com/office/drawing/2014/main" id="{44726706-944E-A32E-90C9-7678BA74A8AF}"/>
              </a:ext>
            </a:extLst>
          </p:cNvPr>
          <p:cNvSpPr/>
          <p:nvPr/>
        </p:nvSpPr>
        <p:spPr>
          <a:xfrm>
            <a:off x="5148808" y="5085184"/>
            <a:ext cx="864096" cy="115142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8094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r>
              <a:rPr lang="en-US" altLang="zh-CN" sz="4000" b="1" dirty="0">
                <a:solidFill>
                  <a:schemeClr val="bg1"/>
                </a:solidFill>
                <a:latin typeface="黑体" panose="02010609060101010101" pitchFamily="49" charset="-122"/>
                <a:ea typeface="黑体" panose="02010609060101010101" pitchFamily="49" charset="-122"/>
              </a:rPr>
              <a:t>              《</a:t>
            </a:r>
            <a:r>
              <a:rPr lang="zh-CN" altLang="en-US" sz="4000" b="1" dirty="0">
                <a:solidFill>
                  <a:schemeClr val="bg1"/>
                </a:solidFill>
                <a:latin typeface="黑体" panose="02010609060101010101" pitchFamily="49" charset="-122"/>
                <a:ea typeface="黑体" panose="02010609060101010101" pitchFamily="49" charset="-122"/>
              </a:rPr>
              <a:t>论语</a:t>
            </a:r>
            <a:r>
              <a:rPr lang="en-US" altLang="zh-CN" sz="4000" b="1" dirty="0">
                <a:solidFill>
                  <a:schemeClr val="bg1"/>
                </a:solidFill>
                <a:latin typeface="黑体" panose="02010609060101010101" pitchFamily="49" charset="-122"/>
                <a:ea typeface="黑体" panose="02010609060101010101" pitchFamily="49" charset="-122"/>
              </a:rPr>
              <a:t>》</a:t>
            </a:r>
            <a:r>
              <a:rPr lang="zh-CN" altLang="en-US" sz="4000" b="1" dirty="0">
                <a:solidFill>
                  <a:schemeClr val="bg1"/>
                </a:solidFill>
                <a:latin typeface="黑体" panose="02010609060101010101" pitchFamily="49" charset="-122"/>
                <a:ea typeface="黑体" panose="02010609060101010101" pitchFamily="49" charset="-122"/>
              </a:rPr>
              <a:t>（详）</a:t>
            </a:r>
          </a:p>
        </p:txBody>
      </p:sp>
      <p:sp>
        <p:nvSpPr>
          <p:cNvPr id="4" name="文本框 3">
            <a:extLst>
              <a:ext uri="{FF2B5EF4-FFF2-40B4-BE49-F238E27FC236}">
                <a16:creationId xmlns:a16="http://schemas.microsoft.com/office/drawing/2014/main" id="{3EC00BAA-4B31-077C-6753-D7AE8506FE74}"/>
              </a:ext>
            </a:extLst>
          </p:cNvPr>
          <p:cNvSpPr txBox="1"/>
          <p:nvPr/>
        </p:nvSpPr>
        <p:spPr>
          <a:xfrm>
            <a:off x="1404392" y="1628800"/>
            <a:ext cx="8352928" cy="4401205"/>
          </a:xfrm>
          <a:prstGeom prst="rect">
            <a:avLst/>
          </a:prstGeom>
          <a:noFill/>
        </p:spPr>
        <p:txBody>
          <a:bodyPr wrap="square" rtlCol="0">
            <a:spAutoFit/>
          </a:bodyPr>
          <a:lstStyle/>
          <a:p>
            <a:r>
              <a:rPr lang="zh-CN" altLang="en-US" sz="4000" dirty="0">
                <a:latin typeface="黑体" panose="02010609060101010101" pitchFamily="49" charset="-122"/>
                <a:ea typeface="黑体" panose="02010609060101010101" pitchFamily="49" charset="-122"/>
              </a:rPr>
              <a:t>（一）学习时间</a:t>
            </a:r>
            <a:endParaRPr lang="en-US" altLang="zh-CN" sz="4000" dirty="0">
              <a:latin typeface="黑体" panose="02010609060101010101" pitchFamily="49" charset="-122"/>
              <a:ea typeface="黑体" panose="02010609060101010101" pitchFamily="49" charset="-122"/>
            </a:endParaRPr>
          </a:p>
          <a:p>
            <a:endParaRPr lang="en-US" altLang="zh-CN" sz="4000" dirty="0">
              <a:latin typeface="黑体" panose="02010609060101010101" pitchFamily="49" charset="-122"/>
              <a:ea typeface="黑体" panose="02010609060101010101" pitchFamily="49" charset="-122"/>
            </a:endParaRPr>
          </a:p>
          <a:p>
            <a:r>
              <a:rPr lang="zh-CN" altLang="en-US" sz="4000" dirty="0">
                <a:latin typeface="黑体" panose="02010609060101010101" pitchFamily="49" charset="-122"/>
                <a:ea typeface="黑体" panose="02010609060101010101" pitchFamily="49" charset="-122"/>
              </a:rPr>
              <a:t>（二）学习方式</a:t>
            </a:r>
            <a:endParaRPr lang="en-US" altLang="zh-CN" sz="4000" dirty="0">
              <a:latin typeface="黑体" panose="02010609060101010101" pitchFamily="49" charset="-122"/>
              <a:ea typeface="黑体" panose="02010609060101010101" pitchFamily="49" charset="-122"/>
            </a:endParaRPr>
          </a:p>
          <a:p>
            <a:endParaRPr lang="en-US" altLang="zh-CN" sz="4000" dirty="0">
              <a:latin typeface="黑体" panose="02010609060101010101" pitchFamily="49" charset="-122"/>
              <a:ea typeface="黑体" panose="02010609060101010101" pitchFamily="49" charset="-122"/>
            </a:endParaRPr>
          </a:p>
          <a:p>
            <a:r>
              <a:rPr lang="zh-CN" altLang="en-US" sz="4000" dirty="0">
                <a:latin typeface="黑体" panose="02010609060101010101" pitchFamily="49" charset="-122"/>
                <a:ea typeface="黑体" panose="02010609060101010101" pitchFamily="49" charset="-122"/>
              </a:rPr>
              <a:t>（三）学习资源（</a:t>
            </a:r>
            <a:r>
              <a:rPr lang="zh-CN" altLang="en-US" sz="4000" dirty="0">
                <a:solidFill>
                  <a:schemeClr val="accent1"/>
                </a:solidFill>
                <a:latin typeface="黑体" panose="02010609060101010101" pitchFamily="49" charset="-122"/>
                <a:ea typeface="黑体" panose="02010609060101010101" pitchFamily="49" charset="-122"/>
              </a:rPr>
              <a:t>建议、参考</a:t>
            </a:r>
            <a:r>
              <a:rPr lang="zh-CN" altLang="en-US" sz="4000" dirty="0">
                <a:latin typeface="黑体" panose="02010609060101010101" pitchFamily="49" charset="-122"/>
                <a:ea typeface="黑体" panose="02010609060101010101" pitchFamily="49" charset="-122"/>
              </a:rPr>
              <a:t>）</a:t>
            </a:r>
            <a:endParaRPr lang="en-US" altLang="zh-CN" sz="4000" dirty="0">
              <a:latin typeface="黑体" panose="02010609060101010101" pitchFamily="49" charset="-122"/>
              <a:ea typeface="黑体" panose="02010609060101010101" pitchFamily="49" charset="-122"/>
            </a:endParaRPr>
          </a:p>
          <a:p>
            <a:endParaRPr lang="en-US" altLang="zh-CN" sz="4000" dirty="0">
              <a:latin typeface="黑体" panose="02010609060101010101" pitchFamily="49" charset="-122"/>
              <a:ea typeface="黑体" panose="02010609060101010101" pitchFamily="49" charset="-122"/>
            </a:endParaRPr>
          </a:p>
          <a:p>
            <a:r>
              <a:rPr lang="zh-CN" altLang="en-US" sz="4000" dirty="0">
                <a:latin typeface="黑体" panose="02010609060101010101" pitchFamily="49" charset="-122"/>
                <a:ea typeface="黑体" panose="02010609060101010101" pitchFamily="49" charset="-122"/>
              </a:rPr>
              <a:t>（四）教研安排</a:t>
            </a:r>
          </a:p>
        </p:txBody>
      </p:sp>
    </p:spTree>
    <p:extLst>
      <p:ext uri="{BB962C8B-B14F-4D97-AF65-F5344CB8AC3E}">
        <p14:creationId xmlns:p14="http://schemas.microsoft.com/office/powerpoint/2010/main" val="2184573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（三）选必上第四单元：逻辑的力量</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“逻辑的谬误”补充内容：</a:t>
            </a:r>
            <a:r>
              <a:rPr lang="en-US" altLang="zh-CN" sz="3200" dirty="0"/>
              <a:t> </a:t>
            </a:r>
          </a:p>
          <a:p>
            <a:pPr marL="0" indent="0">
              <a:buNone/>
            </a:pPr>
            <a:endParaRPr lang="en-US" altLang="zh-CN"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9600" b="1"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rPr>
              <a:t>        命名的谬误</a:t>
            </a:r>
            <a:endParaRPr kumimoji="0" lang="en-US" altLang="zh-CN" sz="9600" b="1" i="0" u="none" strike="noStrike" kern="1200" cap="none" spc="0" normalizeH="0" baseline="0" noProof="0" dirty="0">
              <a:ln>
                <a:noFill/>
              </a:ln>
              <a:solidFill>
                <a:srgbClr val="7030A0"/>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5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错将事物的定义，当成理由</a:t>
            </a:r>
            <a:r>
              <a:rPr lang="en-US" altLang="zh-CN" sz="3200" dirty="0"/>
              <a:t>  </a:t>
            </a:r>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478656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288" y="1988840"/>
            <a:ext cx="9612560" cy="5229200"/>
          </a:xfrm>
        </p:spPr>
        <p:txBody>
          <a:bodyPr>
            <a:normAutofit/>
          </a:bodyPr>
          <a:lstStyle/>
          <a:p>
            <a:pPr>
              <a:buNone/>
            </a:pPr>
            <a:r>
              <a:rPr lang="zh-CN" altLang="en-US" sz="6000" b="1" dirty="0"/>
              <a:t>  为什么玛丽那么多愁善感</a:t>
            </a:r>
            <a:endParaRPr lang="en-US" altLang="zh-CN" sz="6000" b="1" dirty="0"/>
          </a:p>
          <a:p>
            <a:pPr>
              <a:buNone/>
            </a:pPr>
            <a:r>
              <a:rPr lang="zh-CN" altLang="en-US" sz="6000" b="1" dirty="0"/>
              <a:t>  因为玛丽这个人很神经质</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340768"/>
            <a:ext cx="11161713" cy="5589240"/>
          </a:xfrm>
        </p:spPr>
        <p:txBody>
          <a:bodyPr>
            <a:normAutofit/>
          </a:bodyPr>
          <a:lstStyle/>
          <a:p>
            <a:pPr>
              <a:buNone/>
            </a:pPr>
            <a:endParaRPr lang="en-US" altLang="zh-CN" sz="4400" b="1" dirty="0"/>
          </a:p>
          <a:p>
            <a:pPr>
              <a:buNone/>
            </a:pPr>
            <a:r>
              <a:rPr lang="en-US" altLang="zh-CN" sz="4400" b="1" dirty="0"/>
              <a:t>    </a:t>
            </a:r>
            <a:r>
              <a:rPr lang="zh-CN" altLang="en-US" sz="4400" b="1" dirty="0"/>
              <a:t>允许新闻媒体保护秘密消息来源，对国</a:t>
            </a:r>
            <a:endParaRPr lang="en-US" altLang="zh-CN" sz="4400" b="1" dirty="0"/>
          </a:p>
          <a:p>
            <a:pPr>
              <a:buNone/>
            </a:pPr>
            <a:r>
              <a:rPr lang="zh-CN" altLang="en-US" sz="4400" b="1" dirty="0"/>
              <a:t>家非常有利，</a:t>
            </a:r>
            <a:r>
              <a:rPr lang="zh-CN" altLang="en-US" sz="4400" b="1" dirty="0">
                <a:solidFill>
                  <a:srgbClr val="FF0000"/>
                </a:solidFill>
              </a:rPr>
              <a:t>因为</a:t>
            </a:r>
            <a:r>
              <a:rPr lang="zh-CN" altLang="en-US" sz="4400" b="1" dirty="0"/>
              <a:t>当个人可以在不透露身份</a:t>
            </a:r>
            <a:endParaRPr lang="en-US" altLang="zh-CN" sz="4400" b="1" dirty="0"/>
          </a:p>
          <a:p>
            <a:pPr>
              <a:buNone/>
            </a:pPr>
            <a:r>
              <a:rPr lang="zh-CN" altLang="en-US" sz="4400" b="1" dirty="0"/>
              <a:t>的情况下提供资讯给新闻媒体时，将可以更</a:t>
            </a:r>
            <a:endParaRPr lang="en-US" altLang="zh-CN" sz="4400" b="1" dirty="0"/>
          </a:p>
          <a:p>
            <a:pPr>
              <a:buNone/>
            </a:pPr>
            <a:r>
              <a:rPr lang="zh-CN" altLang="en-US" sz="4400" b="1" dirty="0"/>
              <a:t>近一步的维护更广大的社群利益。</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2420888"/>
            <a:ext cx="10609720" cy="4263416"/>
          </a:xfrm>
        </p:spPr>
        <p:txBody>
          <a:bodyPr/>
          <a:lstStyle/>
          <a:p>
            <a:pPr>
              <a:buNone/>
            </a:pPr>
            <a:r>
              <a:rPr lang="zh-CN" altLang="en-US" dirty="0"/>
              <a:t>          </a:t>
            </a:r>
            <a:r>
              <a:rPr lang="zh-CN" altLang="en-US" sz="4800" b="1" dirty="0"/>
              <a:t>对应学生作文中常见的问题：</a:t>
            </a:r>
            <a:r>
              <a:rPr lang="en-US" altLang="zh-CN" sz="4800" b="1" dirty="0"/>
              <a:t> </a:t>
            </a:r>
          </a:p>
          <a:p>
            <a:pPr>
              <a:buNone/>
            </a:pPr>
            <a:r>
              <a:rPr lang="zh-CN" altLang="en-US" sz="4800" b="1" dirty="0"/>
              <a:t>     文章只有一个论述层次，原因是对论点的同一改写，车轱辘话来回说。</a:t>
            </a:r>
          </a:p>
        </p:txBody>
      </p:sp>
    </p:spTree>
    <p:extLst>
      <p:ext uri="{BB962C8B-B14F-4D97-AF65-F5344CB8AC3E}">
        <p14:creationId xmlns:p14="http://schemas.microsoft.com/office/powerpoint/2010/main" val="4167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56320" y="2276872"/>
            <a:ext cx="9144000" cy="5257800"/>
          </a:xfrm>
        </p:spPr>
        <p:txBody>
          <a:bodyPr/>
          <a:lstStyle/>
          <a:p>
            <a:pPr>
              <a:buNone/>
            </a:pPr>
            <a:r>
              <a:rPr lang="zh-CN" altLang="en-US" sz="9600" dirty="0"/>
              <a:t>   </a:t>
            </a:r>
            <a:r>
              <a:rPr lang="zh-CN" altLang="en-US" sz="9600" b="1" dirty="0">
                <a:solidFill>
                  <a:srgbClr val="7030A0"/>
                </a:solidFill>
              </a:rPr>
              <a:t>完美的谬误</a:t>
            </a:r>
            <a:endParaRPr lang="en-US" altLang="zh-CN" sz="9600" b="1" dirty="0">
              <a:solidFill>
                <a:srgbClr val="7030A0"/>
              </a:solidFill>
            </a:endParaRPr>
          </a:p>
          <a:p>
            <a:pPr>
              <a:buNone/>
            </a:pPr>
            <a:r>
              <a:rPr lang="zh-CN" altLang="en-US" sz="5400" b="1" dirty="0"/>
              <a:t>  将不够完美，视为一种缺陷</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6" y="1600200"/>
            <a:ext cx="10513168" cy="5257800"/>
          </a:xfrm>
        </p:spPr>
        <p:txBody>
          <a:bodyPr>
            <a:normAutofit/>
          </a:bodyPr>
          <a:lstStyle/>
          <a:p>
            <a:pPr>
              <a:buNone/>
            </a:pPr>
            <a:r>
              <a:rPr lang="zh-CN" altLang="en-US" sz="7200" dirty="0"/>
              <a:t>     </a:t>
            </a:r>
            <a:r>
              <a:rPr lang="zh-CN" altLang="en-US" sz="7200" b="1" dirty="0"/>
              <a:t>在香烟盒上加上恐怖照片是没用的，反烟靠的是教育，不是靠香烟盒！</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a:t>        </a:t>
            </a:r>
            <a:r>
              <a:rPr lang="zh-CN" altLang="en-US" sz="4800" b="1" dirty="0"/>
              <a:t>对应学生作文中常见的问题：</a:t>
            </a:r>
            <a:r>
              <a:rPr lang="en-US" altLang="zh-CN" sz="4800" b="1" dirty="0"/>
              <a:t> </a:t>
            </a:r>
          </a:p>
          <a:p>
            <a:pPr>
              <a:buNone/>
            </a:pPr>
            <a:r>
              <a:rPr lang="zh-CN" altLang="en-US" sz="4800" b="1" dirty="0"/>
              <a:t>利用万能概念或万能逻辑来 生搬硬套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6320" y="800100"/>
            <a:ext cx="9361040" cy="5257800"/>
          </a:xfrm>
        </p:spPr>
        <p:txBody>
          <a:bodyPr>
            <a:normAutofit/>
          </a:bodyPr>
          <a:lstStyle/>
          <a:p>
            <a:pPr>
              <a:buNone/>
            </a:pPr>
            <a:r>
              <a:rPr lang="zh-CN" altLang="en-US" sz="9600" b="1" dirty="0"/>
              <a:t>    </a:t>
            </a:r>
            <a:endParaRPr lang="en-US" altLang="zh-CN" sz="9600" b="1" dirty="0"/>
          </a:p>
          <a:p>
            <a:pPr>
              <a:buNone/>
            </a:pPr>
            <a:r>
              <a:rPr lang="en-US" altLang="zh-CN" sz="9600" b="1" dirty="0">
                <a:solidFill>
                  <a:srgbClr val="7030A0"/>
                </a:solidFill>
              </a:rPr>
              <a:t>   </a:t>
            </a:r>
            <a:r>
              <a:rPr lang="zh-CN" altLang="en-US" sz="9600" b="1" dirty="0">
                <a:solidFill>
                  <a:srgbClr val="7030A0"/>
                </a:solidFill>
              </a:rPr>
              <a:t>滑坡的谬误</a:t>
            </a:r>
            <a:endParaRPr lang="en-US" altLang="zh-CN" sz="9600" b="1" dirty="0">
              <a:solidFill>
                <a:srgbClr val="7030A0"/>
              </a:solidFill>
            </a:endParaRPr>
          </a:p>
          <a:p>
            <a:pPr>
              <a:buNone/>
            </a:pPr>
            <a:r>
              <a:rPr lang="zh-CN" altLang="en-US" sz="5400" b="1" dirty="0"/>
              <a:t>  逐步加码，导致荒谬的结果</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2348880"/>
            <a:ext cx="10637843" cy="5257800"/>
          </a:xfrm>
        </p:spPr>
        <p:txBody>
          <a:bodyPr>
            <a:normAutofit/>
          </a:bodyPr>
          <a:lstStyle/>
          <a:p>
            <a:pPr>
              <a:buNone/>
            </a:pPr>
            <a:r>
              <a:rPr lang="zh-CN" altLang="en-US" dirty="0"/>
              <a:t>             </a:t>
            </a:r>
            <a:r>
              <a:rPr lang="zh-CN" altLang="en-US" sz="6000" b="1" dirty="0"/>
              <a:t>如果有人想吸烟，校园就要设吸烟区。那若以后有人想在校园喝酒，是不是也要设喝酒区？槟榔区？赌博区？</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b="1" dirty="0"/>
              <a:t>         </a:t>
            </a:r>
            <a:r>
              <a:rPr lang="zh-CN" altLang="en-US" sz="4400" b="1" dirty="0"/>
              <a:t>对应学生作文中常见的问题：</a:t>
            </a:r>
            <a:endParaRPr lang="en-US" altLang="zh-CN" sz="4400" b="1" dirty="0"/>
          </a:p>
          <a:p>
            <a:pPr>
              <a:buNone/>
            </a:pPr>
            <a:r>
              <a:rPr lang="zh-CN" altLang="en-US" sz="4400" b="1" dirty="0"/>
              <a:t>   概念和概念之间的界限把握不清</a:t>
            </a:r>
            <a:endParaRPr lang="zh-CN"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           </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（一）学习时间</a:t>
            </a:r>
          </a:p>
        </p:txBody>
      </p:sp>
      <p:pic>
        <p:nvPicPr>
          <p:cNvPr id="6" name="图片 5">
            <a:extLst>
              <a:ext uri="{FF2B5EF4-FFF2-40B4-BE49-F238E27FC236}">
                <a16:creationId xmlns:a16="http://schemas.microsoft.com/office/drawing/2014/main" id="{EE1F5E91-B6AE-B880-95FF-EE963FF2E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5575757" cy="5328592"/>
          </a:xfrm>
          <a:prstGeom prst="rect">
            <a:avLst/>
          </a:prstGeom>
        </p:spPr>
      </p:pic>
      <p:pic>
        <p:nvPicPr>
          <p:cNvPr id="8" name="图片 7">
            <a:extLst>
              <a:ext uri="{FF2B5EF4-FFF2-40B4-BE49-F238E27FC236}">
                <a16:creationId xmlns:a16="http://schemas.microsoft.com/office/drawing/2014/main" id="{9F12DDD8-AD0B-0ACC-162A-8A822672D82B}"/>
              </a:ext>
            </a:extLst>
          </p:cNvPr>
          <p:cNvPicPr>
            <a:picLocks noChangeAspect="1"/>
          </p:cNvPicPr>
          <p:nvPr/>
        </p:nvPicPr>
        <p:blipFill>
          <a:blip r:embed="rId4"/>
          <a:stretch>
            <a:fillRect/>
          </a:stretch>
        </p:blipFill>
        <p:spPr>
          <a:xfrm>
            <a:off x="5575757" y="1412776"/>
            <a:ext cx="5575757" cy="5328592"/>
          </a:xfrm>
          <a:prstGeom prst="rect">
            <a:avLst/>
          </a:prstGeom>
        </p:spPr>
      </p:pic>
    </p:spTree>
    <p:extLst>
      <p:ext uri="{BB962C8B-B14F-4D97-AF65-F5344CB8AC3E}">
        <p14:creationId xmlns:p14="http://schemas.microsoft.com/office/powerpoint/2010/main" val="1575012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264" y="2276872"/>
            <a:ext cx="9540552" cy="5257800"/>
          </a:xfrm>
        </p:spPr>
        <p:txBody>
          <a:bodyPr>
            <a:normAutofit/>
          </a:bodyPr>
          <a:lstStyle/>
          <a:p>
            <a:pPr>
              <a:buNone/>
            </a:pPr>
            <a:r>
              <a:rPr lang="zh-CN" altLang="en-US" sz="9600" b="1" dirty="0"/>
              <a:t>   </a:t>
            </a:r>
            <a:r>
              <a:rPr lang="zh-CN" altLang="en-US" sz="9600" b="1" dirty="0">
                <a:solidFill>
                  <a:srgbClr val="7030A0"/>
                </a:solidFill>
              </a:rPr>
              <a:t>归因的谬误</a:t>
            </a:r>
            <a:endParaRPr lang="en-US" altLang="zh-CN" sz="9600" b="1" dirty="0">
              <a:solidFill>
                <a:srgbClr val="7030A0"/>
              </a:solidFill>
            </a:endParaRPr>
          </a:p>
          <a:p>
            <a:pPr>
              <a:buNone/>
            </a:pPr>
            <a:r>
              <a:rPr lang="zh-CN" altLang="en-US" sz="6000" b="1" dirty="0"/>
              <a:t>  错误理解因果之间的关系</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sz="5400" b="1" dirty="0"/>
              <a:t>     </a:t>
            </a:r>
            <a:r>
              <a:rPr lang="zh-CN" altLang="zh-CN" sz="5400" b="1" dirty="0"/>
              <a:t>据科学研究，四十岁以后生孩子的女性活到</a:t>
            </a:r>
            <a:r>
              <a:rPr lang="en-US" altLang="zh-CN" sz="5400" b="1" dirty="0"/>
              <a:t>100</a:t>
            </a:r>
            <a:r>
              <a:rPr lang="zh-CN" altLang="zh-CN" sz="5400" b="1" dirty="0"/>
              <a:t>岁的几率比四十岁以前生孩子的女性大四倍。</a:t>
            </a:r>
          </a:p>
          <a:p>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3600" b="1" dirty="0"/>
              <a:t>          对应学生作文中常见的问题：</a:t>
            </a:r>
            <a:endParaRPr lang="en-US" altLang="zh-CN" sz="3600" b="1" dirty="0"/>
          </a:p>
          <a:p>
            <a:pPr marL="0" indent="0">
              <a:buNone/>
            </a:pPr>
            <a:r>
              <a:rPr lang="zh-CN" altLang="en-US" sz="3600" b="1" dirty="0"/>
              <a:t>                  因果倒置</a:t>
            </a:r>
            <a:endParaRPr lang="en-US" altLang="zh-CN" sz="3600" b="1" dirty="0"/>
          </a:p>
          <a:p>
            <a:pPr marL="0" indent="0">
              <a:buNone/>
            </a:pPr>
            <a:r>
              <a:rPr lang="zh-CN" altLang="en-US" sz="3600" b="1" dirty="0"/>
              <a:t>              找不到正确的原因</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0ECBB-1AAD-A25A-FAAF-E4BA2381B191}"/>
              </a:ext>
            </a:extLst>
          </p:cNvPr>
          <p:cNvSpPr>
            <a:spLocks noGrp="1"/>
          </p:cNvSpPr>
          <p:nvPr>
            <p:ph type="title"/>
          </p:nvPr>
        </p:nvSpPr>
        <p:spPr>
          <a:xfrm>
            <a:off x="0" y="44624"/>
            <a:ext cx="10885715" cy="1152128"/>
          </a:xfrm>
        </p:spPr>
        <p:txBody>
          <a:bodyPr>
            <a:normAutofit/>
          </a:bodyPr>
          <a:lstStyle/>
          <a:p>
            <a:r>
              <a:rPr lang="zh-CN" altLang="en-US" sz="3600" dirty="0">
                <a:solidFill>
                  <a:schemeClr val="bg1"/>
                </a:solidFill>
              </a:rPr>
              <a:t>        （四）选必上第三单元：外国小说</a:t>
            </a:r>
            <a:endParaRPr lang="zh-CN" altLang="en-US" sz="3600" dirty="0"/>
          </a:p>
        </p:txBody>
      </p:sp>
      <p:sp>
        <p:nvSpPr>
          <p:cNvPr id="3" name="内容占位符 2">
            <a:extLst>
              <a:ext uri="{FF2B5EF4-FFF2-40B4-BE49-F238E27FC236}">
                <a16:creationId xmlns:a16="http://schemas.microsoft.com/office/drawing/2014/main" id="{D89A50E6-EBFC-723C-9CF7-B97FDADAB6E3}"/>
              </a:ext>
            </a:extLst>
          </p:cNvPr>
          <p:cNvSpPr>
            <a:spLocks noGrp="1"/>
          </p:cNvSpPr>
          <p:nvPr>
            <p:ph sz="half" idx="1"/>
          </p:nvPr>
        </p:nvSpPr>
        <p:spPr>
          <a:xfrm>
            <a:off x="0" y="1340768"/>
            <a:ext cx="11161712" cy="5452514"/>
          </a:xfrm>
        </p:spPr>
        <p:txBody>
          <a:bodyPr>
            <a:normAutofit/>
          </a:bodyPr>
          <a:lstStyle/>
          <a:p>
            <a:pPr marL="0" indent="0">
              <a:buNone/>
            </a:pPr>
            <a:r>
              <a:rPr lang="zh-CN" altLang="en-US" sz="3200" dirty="0"/>
              <a:t>  </a:t>
            </a:r>
            <a:endParaRPr lang="en-US" altLang="zh-CN" sz="3200" dirty="0"/>
          </a:p>
          <a:p>
            <a:pPr marL="0" indent="0">
              <a:buNone/>
            </a:pPr>
            <a:r>
              <a:rPr lang="zh-CN" altLang="en-US" sz="3200" dirty="0"/>
              <a:t>思考议题：</a:t>
            </a:r>
            <a:endParaRPr lang="en-US" altLang="zh-CN" sz="3200" dirty="0"/>
          </a:p>
          <a:p>
            <a:pPr marL="0" indent="0">
              <a:buNone/>
            </a:pPr>
            <a:r>
              <a:rPr lang="en-US" altLang="zh-CN" sz="3200" dirty="0"/>
              <a:t>    </a:t>
            </a:r>
            <a:r>
              <a:rPr lang="zh-CN" altLang="en-US" sz="3200" dirty="0"/>
              <a:t>同是小说单元，高二的小说学习比高一的小说学习高级在</a:t>
            </a:r>
            <a:endParaRPr lang="en-US" altLang="zh-CN" sz="3200" dirty="0"/>
          </a:p>
          <a:p>
            <a:pPr marL="0" indent="0">
              <a:buNone/>
            </a:pPr>
            <a:r>
              <a:rPr lang="zh-CN" altLang="en-US" sz="3200" dirty="0"/>
              <a:t>哪里？</a:t>
            </a:r>
            <a:r>
              <a:rPr lang="en-US" altLang="zh-CN" sz="3200" dirty="0"/>
              <a:t> </a:t>
            </a:r>
          </a:p>
          <a:p>
            <a:pPr marL="0" indent="0">
              <a:buNone/>
            </a:pPr>
            <a:endParaRPr lang="en-US" altLang="zh-CN" sz="3200" dirty="0"/>
          </a:p>
          <a:p>
            <a:pPr marL="0" indent="0">
              <a:buNone/>
            </a:pPr>
            <a:r>
              <a:rPr lang="en-US" altLang="zh-CN" sz="3200" dirty="0"/>
              <a:t>    </a:t>
            </a:r>
            <a:endParaRPr lang="zh-CN" altLang="en-US" sz="3200" dirty="0"/>
          </a:p>
          <a:p>
            <a:pPr marL="0" indent="0">
              <a:buNone/>
            </a:pPr>
            <a:endParaRPr lang="en-US" altLang="zh-CN" sz="3200" dirty="0"/>
          </a:p>
          <a:p>
            <a:pPr marL="0" indent="0">
              <a:buNone/>
            </a:pPr>
            <a:endParaRPr lang="zh-CN" altLang="en-US" sz="3200" dirty="0"/>
          </a:p>
        </p:txBody>
      </p:sp>
    </p:spTree>
    <p:extLst>
      <p:ext uri="{BB962C8B-B14F-4D97-AF65-F5344CB8AC3E}">
        <p14:creationId xmlns:p14="http://schemas.microsoft.com/office/powerpoint/2010/main" val="32770458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素养导向的学习目标</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1047082" cy="10221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01</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标题 1">
            <a:extLst>
              <a:ext uri="{FF2B5EF4-FFF2-40B4-BE49-F238E27FC236}">
                <a16:creationId xmlns:a16="http://schemas.microsoft.com/office/drawing/2014/main" id="{6BA693B2-9CFC-4989-B87E-9E0DE5E058D4}"/>
              </a:ext>
            </a:extLst>
          </p:cNvPr>
          <p:cNvSpPr>
            <a:spLocks noGrp="1"/>
          </p:cNvSpPr>
          <p:nvPr>
            <p:ph type="title"/>
          </p:nvPr>
        </p:nvSpPr>
        <p:spPr/>
        <p:txBody>
          <a:bodyPr>
            <a:normAutofit fontScale="90000"/>
          </a:bodyPr>
          <a:lstStyle/>
          <a:p>
            <a:br>
              <a:rPr lang="en-US" altLang="zh-CN" dirty="0"/>
            </a:br>
            <a:r>
              <a:rPr lang="zh-CN" altLang="en-US" sz="4400" dirty="0"/>
              <a:t>素养导向的学习目标：</a:t>
            </a:r>
            <a:br>
              <a:rPr lang="zh-CN" altLang="en-US" sz="4400" dirty="0"/>
            </a:br>
            <a:endParaRPr lang="zh-CN" altLang="en-US" sz="4400" dirty="0"/>
          </a:p>
        </p:txBody>
      </p:sp>
      <p:sp>
        <p:nvSpPr>
          <p:cNvPr id="5" name="文本框 4">
            <a:extLst>
              <a:ext uri="{FF2B5EF4-FFF2-40B4-BE49-F238E27FC236}">
                <a16:creationId xmlns:a16="http://schemas.microsoft.com/office/drawing/2014/main" id="{52827D70-D667-44EF-BAAF-D262BC746C85}"/>
              </a:ext>
            </a:extLst>
          </p:cNvPr>
          <p:cNvSpPr txBox="1"/>
          <p:nvPr/>
        </p:nvSpPr>
        <p:spPr>
          <a:xfrm>
            <a:off x="275995" y="2095268"/>
            <a:ext cx="1034542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目标</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1</a:t>
            </a:r>
            <a:r>
              <a:rPr kumimoji="0" lang="zh-CN" altLang="en-US" sz="28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（行为目标）</a:t>
            </a: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通过</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捕捉</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整合</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理解</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课文中主要人物的“口头禅”或“类口头禅”，学生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能够</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分析</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出他们各自以及相关人物的心理活动、个性特点、形象特征等，</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走进</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作品人物复杂的心灵世界，</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挖掘</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丰富的人性内涵；</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目标</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2</a:t>
            </a:r>
            <a:r>
              <a:rPr kumimoji="0" lang="zh-CN" altLang="en-US" sz="28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（行为目标）</a:t>
            </a: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通过</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分析</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与作品中主要人物“口头禅”或“类口头禅”紧密关联的情节和细节，学生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学会</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把握</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单篇课文具体的主题内容，同时</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尝试</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探究</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四篇课文共同的宏观主题：</a:t>
            </a:r>
            <a:r>
              <a:rPr kumimoji="0" lang="zh-CN" altLang="en-US" sz="2800" b="0" i="0" u="none" strike="noStrike" kern="1200" cap="none" spc="0" normalizeH="0" baseline="0" noProof="0" dirty="0">
                <a:ln>
                  <a:noFill/>
                </a:ln>
                <a:solidFill>
                  <a:prstClr val="black"/>
                </a:solidFill>
                <a:effectLst/>
                <a:highlight>
                  <a:srgbClr val="00FF00"/>
                </a:highlight>
                <a:uLnTx/>
                <a:uFillTx/>
                <a:latin typeface="黑体" panose="02010609060101010101" pitchFamily="49" charset="-122"/>
                <a:ea typeface="黑体" panose="02010609060101010101" pitchFamily="49" charset="-122"/>
                <a:cs typeface="+mn-cs"/>
              </a:rPr>
              <a:t>破解</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孤独，</a:t>
            </a:r>
            <a:r>
              <a:rPr kumimoji="0" lang="zh-CN" altLang="en-US" sz="2800" b="0" i="0" u="none" strike="noStrike" kern="1200" cap="none" spc="0" normalizeH="0" baseline="0" noProof="0" dirty="0">
                <a:ln>
                  <a:noFill/>
                </a:ln>
                <a:solidFill>
                  <a:prstClr val="black"/>
                </a:solidFill>
                <a:effectLst/>
                <a:highlight>
                  <a:srgbClr val="00FF00"/>
                </a:highlight>
                <a:uLnTx/>
                <a:uFillTx/>
                <a:latin typeface="黑体" panose="02010609060101010101" pitchFamily="49" charset="-122"/>
                <a:ea typeface="黑体" panose="02010609060101010101" pitchFamily="49" charset="-122"/>
                <a:cs typeface="+mn-cs"/>
              </a:rPr>
              <a:t>实现</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精神成长；</a:t>
            </a:r>
          </a:p>
        </p:txBody>
      </p:sp>
    </p:spTree>
    <p:extLst>
      <p:ext uri="{BB962C8B-B14F-4D97-AF65-F5344CB8AC3E}">
        <p14:creationId xmlns:p14="http://schemas.microsoft.com/office/powerpoint/2010/main" val="1490624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标题 1">
            <a:extLst>
              <a:ext uri="{FF2B5EF4-FFF2-40B4-BE49-F238E27FC236}">
                <a16:creationId xmlns:a16="http://schemas.microsoft.com/office/drawing/2014/main" id="{6BA693B2-9CFC-4989-B87E-9E0DE5E058D4}"/>
              </a:ext>
            </a:extLst>
          </p:cNvPr>
          <p:cNvSpPr>
            <a:spLocks noGrp="1"/>
          </p:cNvSpPr>
          <p:nvPr>
            <p:ph type="title"/>
          </p:nvPr>
        </p:nvSpPr>
        <p:spPr/>
        <p:txBody>
          <a:bodyPr>
            <a:normAutofit fontScale="90000"/>
          </a:bodyPr>
          <a:lstStyle/>
          <a:p>
            <a:br>
              <a:rPr lang="en-US" altLang="zh-CN" dirty="0"/>
            </a:br>
            <a:r>
              <a:rPr lang="zh-CN" altLang="en-US" sz="4400" dirty="0"/>
              <a:t>素养导向的学习目标：</a:t>
            </a:r>
            <a:br>
              <a:rPr lang="zh-CN" altLang="en-US" sz="4400" dirty="0"/>
            </a:br>
            <a:endParaRPr lang="zh-CN" altLang="en-US" sz="4400" dirty="0"/>
          </a:p>
        </p:txBody>
      </p:sp>
      <p:sp>
        <p:nvSpPr>
          <p:cNvPr id="5" name="文本框 4">
            <a:extLst>
              <a:ext uri="{FF2B5EF4-FFF2-40B4-BE49-F238E27FC236}">
                <a16:creationId xmlns:a16="http://schemas.microsoft.com/office/drawing/2014/main" id="{52827D70-D667-44EF-BAAF-D262BC746C85}"/>
              </a:ext>
            </a:extLst>
          </p:cNvPr>
          <p:cNvSpPr txBox="1"/>
          <p:nvPr/>
        </p:nvSpPr>
        <p:spPr>
          <a:xfrm>
            <a:off x="275995" y="2095268"/>
            <a:ext cx="1034542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目标</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3</a:t>
            </a:r>
            <a:r>
              <a:rPr kumimoji="0" lang="zh-CN" altLang="en-US" sz="28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（内部过程与外显行为相结合的目标）</a:t>
            </a: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识别</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并</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理解</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与“口头禅”或“类口头禅”相关的四种文学技法：英式幽默、俄式“复调”、美式“冰山”、拉美魔幻。</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借助</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这些技法，学生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更好地</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分析</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小说中的人物与主题（</a:t>
            </a:r>
            <a:r>
              <a:rPr kumimoji="0" lang="zh-CN" altLang="en-US"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内部心理过程</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）：借助“英式幽默”，学生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全面</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理解</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“米考伯先生”的形象特点（</a:t>
            </a:r>
            <a:r>
              <a:rPr kumimoji="0" lang="zh-CN" altLang="en-US"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行为案例</a:t>
            </a:r>
            <a:r>
              <a:rPr kumimoji="0" lang="en-US" altLang="zh-CN"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1</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），借助“俄式复调”，学生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深入</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把握</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聂赫留朵夫“忏悔”与“救赎”的心理特征 （</a:t>
            </a:r>
            <a:r>
              <a:rPr kumimoji="0" lang="zh-CN" altLang="en-US"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行为案例</a:t>
            </a:r>
            <a:r>
              <a:rPr kumimoji="0" lang="en-US" altLang="zh-CN"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2</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，借助“美式冰山”，学生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体会</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“老人”的“个人英雄主义”精神 （</a:t>
            </a:r>
            <a:r>
              <a:rPr kumimoji="0" lang="zh-CN" altLang="en-US"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行为案例</a:t>
            </a:r>
            <a:r>
              <a:rPr kumimoji="0" lang="en-US" altLang="zh-CN"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3</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，借助“拉美魔幻”，学生</a:t>
            </a:r>
            <a:r>
              <a:rPr kumimoji="0" lang="zh-CN" altLang="en-US" sz="2800" b="0" i="0" u="none" strike="noStrike" kern="1200" cap="none" spc="0" normalizeH="0" baseline="0" noProof="0" dirty="0">
                <a:ln>
                  <a:noFill/>
                </a:ln>
                <a:solidFill>
                  <a:prstClr val="black"/>
                </a:solidFill>
                <a:effectLst/>
                <a:highlight>
                  <a:srgbClr val="FFFF00"/>
                </a:highlight>
                <a:uLnTx/>
                <a:uFillTx/>
                <a:latin typeface="黑体" panose="02010609060101010101" pitchFamily="49" charset="-122"/>
                <a:ea typeface="黑体" panose="02010609060101010101" pitchFamily="49" charset="-122"/>
                <a:cs typeface="+mn-cs"/>
              </a:rPr>
              <a:t>能</a:t>
            </a:r>
            <a:r>
              <a:rPr kumimoji="0" lang="zh-CN" altLang="en-US" sz="2800" b="0" i="0" u="none" strike="noStrike" kern="1200" cap="none" spc="0" normalizeH="0" baseline="0" noProof="0" dirty="0">
                <a:ln>
                  <a:noFill/>
                </a:ln>
                <a:solidFill>
                  <a:prstClr val="black"/>
                </a:solidFill>
                <a:effectLst/>
                <a:highlight>
                  <a:srgbClr val="00FFFF"/>
                </a:highlight>
                <a:uLnTx/>
                <a:uFillTx/>
                <a:latin typeface="黑体" panose="02010609060101010101" pitchFamily="49" charset="-122"/>
                <a:ea typeface="黑体" panose="02010609060101010101" pitchFamily="49" charset="-122"/>
                <a:cs typeface="+mn-cs"/>
              </a:rPr>
              <a:t>感悟</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到</a:t>
            </a: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百年孤独</a:t>
            </a: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的种种象征意蕴以及小说主题的独特之处（</a:t>
            </a:r>
            <a:r>
              <a:rPr kumimoji="0" lang="zh-CN" altLang="en-US"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行为案例</a:t>
            </a:r>
            <a:r>
              <a:rPr kumimoji="0" lang="en-US" altLang="zh-CN" sz="2800" b="0" i="0" u="none" strike="noStrike" kern="1200" cap="none" spc="0" normalizeH="0" baseline="0" noProof="0" dirty="0">
                <a:ln>
                  <a:noFill/>
                </a:ln>
                <a:solidFill>
                  <a:prstClr val="white"/>
                </a:solidFill>
                <a:effectLst/>
                <a:highlight>
                  <a:srgbClr val="808080"/>
                </a:highlight>
                <a:uLnTx/>
                <a:uFillTx/>
                <a:latin typeface="黑体" panose="02010609060101010101" pitchFamily="49" charset="-122"/>
                <a:ea typeface="黑体" panose="02010609060101010101" pitchFamily="49" charset="-122"/>
                <a:cs typeface="+mn-cs"/>
              </a:rPr>
              <a:t>4</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896159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2" name="标题 1">
            <a:extLst>
              <a:ext uri="{FF2B5EF4-FFF2-40B4-BE49-F238E27FC236}">
                <a16:creationId xmlns:a16="http://schemas.microsoft.com/office/drawing/2014/main" id="{6BA693B2-9CFC-4989-B87E-9E0DE5E058D4}"/>
              </a:ext>
            </a:extLst>
          </p:cNvPr>
          <p:cNvSpPr>
            <a:spLocks noGrp="1"/>
          </p:cNvSpPr>
          <p:nvPr>
            <p:ph type="title"/>
          </p:nvPr>
        </p:nvSpPr>
        <p:spPr/>
        <p:txBody>
          <a:bodyPr>
            <a:normAutofit fontScale="90000"/>
          </a:bodyPr>
          <a:lstStyle/>
          <a:p>
            <a:br>
              <a:rPr lang="en-US" altLang="zh-CN" dirty="0"/>
            </a:br>
            <a:r>
              <a:rPr lang="zh-CN" altLang="en-US" sz="4400" dirty="0"/>
              <a:t>素养导向的学习目标：</a:t>
            </a:r>
            <a:br>
              <a:rPr lang="zh-CN" altLang="en-US" sz="4400" dirty="0"/>
            </a:br>
            <a:endParaRPr lang="zh-CN" altLang="en-US" sz="4400" dirty="0"/>
          </a:p>
        </p:txBody>
      </p:sp>
      <p:sp>
        <p:nvSpPr>
          <p:cNvPr id="5" name="文本框 4">
            <a:extLst>
              <a:ext uri="{FF2B5EF4-FFF2-40B4-BE49-F238E27FC236}">
                <a16:creationId xmlns:a16="http://schemas.microsoft.com/office/drawing/2014/main" id="{52827D70-D667-44EF-BAAF-D262BC746C85}"/>
              </a:ext>
            </a:extLst>
          </p:cNvPr>
          <p:cNvSpPr txBox="1"/>
          <p:nvPr/>
        </p:nvSpPr>
        <p:spPr>
          <a:xfrm>
            <a:off x="275995" y="2564904"/>
            <a:ext cx="1034542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目标</a:t>
            </a:r>
            <a:r>
              <a:rPr kumimoji="0" lang="en-US" altLang="zh-CN" sz="2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4</a:t>
            </a:r>
            <a:r>
              <a:rPr kumimoji="0" lang="zh-CN" altLang="en-US" sz="2800" b="0"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（表现性目标）</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    </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布置作业，让学生尝试比较“米考伯主义”与“阿</a:t>
            </a: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Q</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精神胜利法”、“玛丝洛娃”与“鲁侍萍”、“老人”与“夸父”、“马孔多”与“汉家寨”的相同和差异之处，体会不同民族在不同历史时期、不同社会风貌下的文化特色。</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575944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引领性学习主题</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1091966"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02</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10253838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8363B-FC23-468F-94CB-23933DA777FF}"/>
              </a:ext>
            </a:extLst>
          </p:cNvPr>
          <p:cNvSpPr>
            <a:spLocks noGrp="1"/>
          </p:cNvSpPr>
          <p:nvPr>
            <p:ph type="title"/>
          </p:nvPr>
        </p:nvSpPr>
        <p:spPr>
          <a:xfrm>
            <a:off x="230825" y="1412776"/>
            <a:ext cx="10632305" cy="288032"/>
          </a:xfrm>
        </p:spPr>
        <p:txBody>
          <a:bodyPr>
            <a:normAutofit fontScale="90000"/>
          </a:bodyPr>
          <a:lstStyle/>
          <a:p>
            <a:r>
              <a:rPr lang="zh-CN" altLang="en-US" dirty="0"/>
              <a:t>引领性学习主题：</a:t>
            </a:r>
          </a:p>
        </p:txBody>
      </p:sp>
      <p:sp>
        <p:nvSpPr>
          <p:cNvPr id="3" name="内容占位符 2">
            <a:extLst>
              <a:ext uri="{FF2B5EF4-FFF2-40B4-BE49-F238E27FC236}">
                <a16:creationId xmlns:a16="http://schemas.microsoft.com/office/drawing/2014/main" id="{148577E5-0F9F-4BE8-81EA-12C28F801E1F}"/>
              </a:ext>
            </a:extLst>
          </p:cNvPr>
          <p:cNvSpPr>
            <a:spLocks noGrp="1"/>
          </p:cNvSpPr>
          <p:nvPr>
            <p:ph sz="half" idx="1"/>
          </p:nvPr>
        </p:nvSpPr>
        <p:spPr>
          <a:xfrm>
            <a:off x="108248" y="1772816"/>
            <a:ext cx="11053465" cy="5085184"/>
          </a:xfrm>
        </p:spPr>
        <p:txBody>
          <a:bodyPr>
            <a:normAutofit fontScale="92500"/>
          </a:bodyPr>
          <a:lstStyle/>
          <a:p>
            <a:pPr marL="0" indent="0">
              <a:buNone/>
            </a:pPr>
            <a:r>
              <a:rPr lang="zh-CN" altLang="en-US" sz="2800" dirty="0"/>
              <a:t>               </a:t>
            </a:r>
            <a:r>
              <a:rPr lang="zh-CN" altLang="en-US" dirty="0"/>
              <a:t>研习外国经典小说，体会异国多样文化</a:t>
            </a:r>
            <a:endParaRPr lang="en-US" altLang="zh-CN" dirty="0"/>
          </a:p>
          <a:p>
            <a:pPr marL="0" indent="0">
              <a:buNone/>
            </a:pPr>
            <a:r>
              <a:rPr lang="en-US" altLang="zh-CN" dirty="0"/>
              <a:t>                                                    ——</a:t>
            </a:r>
            <a:r>
              <a:rPr lang="zh-CN" altLang="en-US" dirty="0"/>
              <a:t>以选必上第三单元为例</a:t>
            </a:r>
            <a:endParaRPr lang="en-US" altLang="zh-CN" dirty="0"/>
          </a:p>
          <a:p>
            <a:pPr marL="0" indent="0">
              <a:buNone/>
            </a:pPr>
            <a:r>
              <a:rPr lang="zh-CN" altLang="en-US" dirty="0"/>
              <a:t>学习主题解读：</a:t>
            </a:r>
            <a:endParaRPr lang="en-US" altLang="zh-CN" dirty="0"/>
          </a:p>
          <a:p>
            <a:pPr marL="0" indent="0">
              <a:buNone/>
            </a:pPr>
            <a:r>
              <a:rPr lang="en-US" altLang="zh-CN" dirty="0"/>
              <a:t>1.</a:t>
            </a:r>
            <a:r>
              <a:rPr lang="zh-CN" altLang="en-US" dirty="0"/>
              <a:t>“</a:t>
            </a:r>
            <a:r>
              <a:rPr lang="zh-CN" altLang="en-US" dirty="0">
                <a:solidFill>
                  <a:srgbClr val="FF0000"/>
                </a:solidFill>
              </a:rPr>
              <a:t>外国经典小说</a:t>
            </a:r>
            <a:r>
              <a:rPr lang="zh-CN" altLang="en-US" dirty="0"/>
              <a:t>”：</a:t>
            </a:r>
            <a:r>
              <a:rPr lang="zh-CN" altLang="en-US" dirty="0">
                <a:highlight>
                  <a:srgbClr val="FFFF00"/>
                </a:highlight>
              </a:rPr>
              <a:t>从“现实主义”到“现代派”</a:t>
            </a:r>
            <a:endParaRPr lang="en-US" altLang="zh-CN" dirty="0">
              <a:highlight>
                <a:srgbClr val="FFFF00"/>
              </a:highlight>
            </a:endParaRPr>
          </a:p>
          <a:p>
            <a:pPr marL="0" indent="0">
              <a:buNone/>
            </a:pPr>
            <a:r>
              <a:rPr lang="en-US" altLang="zh-CN" dirty="0"/>
              <a:t>   《</a:t>
            </a:r>
            <a:r>
              <a:rPr lang="zh-CN" altLang="en-US" dirty="0"/>
              <a:t>大卫</a:t>
            </a:r>
            <a:r>
              <a:rPr lang="en-US" altLang="zh-CN" dirty="0"/>
              <a:t>》</a:t>
            </a:r>
            <a:r>
              <a:rPr lang="zh-CN" altLang="en-US" dirty="0"/>
              <a:t>和</a:t>
            </a:r>
            <a:r>
              <a:rPr lang="en-US" altLang="zh-CN" dirty="0"/>
              <a:t>《</a:t>
            </a:r>
            <a:r>
              <a:rPr lang="zh-CN" altLang="en-US" dirty="0"/>
              <a:t>复活</a:t>
            </a:r>
            <a:r>
              <a:rPr lang="en-US" altLang="zh-CN" dirty="0"/>
              <a:t>》</a:t>
            </a:r>
            <a:r>
              <a:rPr lang="zh-CN" altLang="en-US" dirty="0"/>
              <a:t>属于“现实主义”，关注社会现实的内容更多一些；</a:t>
            </a:r>
            <a:r>
              <a:rPr lang="en-US" altLang="zh-CN" dirty="0"/>
              <a:t>《</a:t>
            </a:r>
            <a:r>
              <a:rPr lang="zh-CN" altLang="en-US" dirty="0"/>
              <a:t>百年孤</a:t>
            </a:r>
            <a:endParaRPr lang="en-US" altLang="zh-CN" dirty="0"/>
          </a:p>
          <a:p>
            <a:pPr marL="0" indent="0">
              <a:buNone/>
            </a:pPr>
            <a:r>
              <a:rPr lang="en-US" altLang="zh-CN" dirty="0"/>
              <a:t>    </a:t>
            </a:r>
            <a:r>
              <a:rPr lang="zh-CN" altLang="en-US" dirty="0"/>
              <a:t>独</a:t>
            </a:r>
            <a:r>
              <a:rPr lang="en-US" altLang="zh-CN" dirty="0"/>
              <a:t>》</a:t>
            </a:r>
            <a:r>
              <a:rPr lang="zh-CN" altLang="en-US" dirty="0"/>
              <a:t>属于“现代派”，关注心灵世界的内容和文学创新技法会更多一些；</a:t>
            </a:r>
            <a:r>
              <a:rPr lang="en-US" altLang="zh-CN" dirty="0"/>
              <a:t>《</a:t>
            </a:r>
            <a:r>
              <a:rPr lang="zh-CN" altLang="en-US" dirty="0"/>
              <a:t>老人与</a:t>
            </a:r>
            <a:endParaRPr lang="en-US" altLang="zh-CN" dirty="0"/>
          </a:p>
          <a:p>
            <a:pPr marL="0" indent="0">
              <a:buNone/>
            </a:pPr>
            <a:r>
              <a:rPr lang="en-US" altLang="zh-CN" dirty="0"/>
              <a:t>    </a:t>
            </a:r>
            <a:r>
              <a:rPr lang="zh-CN" altLang="en-US" dirty="0"/>
              <a:t>海</a:t>
            </a:r>
            <a:r>
              <a:rPr lang="en-US" altLang="zh-CN" dirty="0"/>
              <a:t>》</a:t>
            </a:r>
            <a:r>
              <a:rPr lang="zh-CN" altLang="en-US" dirty="0"/>
              <a:t>属于两者之间的过渡。</a:t>
            </a:r>
            <a:endParaRPr lang="en-US" altLang="zh-CN" dirty="0"/>
          </a:p>
          <a:p>
            <a:pPr marL="0" indent="0">
              <a:buNone/>
            </a:pPr>
            <a:r>
              <a:rPr lang="en-US" altLang="zh-CN" dirty="0"/>
              <a:t>2.</a:t>
            </a:r>
            <a:r>
              <a:rPr lang="zh-CN" altLang="en-US" dirty="0"/>
              <a:t>“</a:t>
            </a:r>
            <a:r>
              <a:rPr lang="zh-CN" altLang="en-US" dirty="0">
                <a:solidFill>
                  <a:srgbClr val="FF0000"/>
                </a:solidFill>
              </a:rPr>
              <a:t>异国多样文化</a:t>
            </a:r>
            <a:r>
              <a:rPr lang="zh-CN" altLang="en-US" dirty="0"/>
              <a:t>”：</a:t>
            </a:r>
            <a:endParaRPr lang="en-US" altLang="zh-CN" dirty="0"/>
          </a:p>
          <a:p>
            <a:pPr marL="0" indent="0">
              <a:buNone/>
            </a:pPr>
            <a:r>
              <a:rPr lang="zh-CN" altLang="en-US" dirty="0"/>
              <a:t>（</a:t>
            </a:r>
            <a:r>
              <a:rPr lang="en-US" altLang="zh-CN" dirty="0"/>
              <a:t>1</a:t>
            </a:r>
            <a:r>
              <a:rPr lang="zh-CN" altLang="en-US" dirty="0"/>
              <a:t>）英国工业革命鼎盛期的“绅士与贵族”文化；</a:t>
            </a:r>
            <a:endParaRPr lang="en-US" altLang="zh-CN" dirty="0"/>
          </a:p>
          <a:p>
            <a:pPr marL="0" indent="0">
              <a:buNone/>
            </a:pPr>
            <a:r>
              <a:rPr lang="zh-CN" altLang="en-US" dirty="0"/>
              <a:t>（</a:t>
            </a:r>
            <a:r>
              <a:rPr lang="en-US" altLang="zh-CN" dirty="0"/>
              <a:t>2</a:t>
            </a:r>
            <a:r>
              <a:rPr lang="zh-CN" altLang="en-US" dirty="0"/>
              <a:t>）沙皇俄国统治下的“忏悔与救赎”文化；</a:t>
            </a:r>
            <a:endParaRPr lang="en-US" altLang="zh-CN" dirty="0"/>
          </a:p>
          <a:p>
            <a:pPr marL="0" indent="0">
              <a:buNone/>
            </a:pPr>
            <a:r>
              <a:rPr lang="zh-CN" altLang="en-US" dirty="0"/>
              <a:t>（</a:t>
            </a:r>
            <a:r>
              <a:rPr lang="en-US" altLang="zh-CN" dirty="0"/>
              <a:t>3</a:t>
            </a:r>
            <a:r>
              <a:rPr lang="zh-CN" altLang="en-US" dirty="0"/>
              <a:t>）美国经济上升期的“个人英雄主义”文化；</a:t>
            </a:r>
            <a:endParaRPr lang="en-US" altLang="zh-CN" dirty="0"/>
          </a:p>
          <a:p>
            <a:pPr marL="0" indent="0">
              <a:buNone/>
            </a:pPr>
            <a:r>
              <a:rPr lang="zh-CN" altLang="en-US" dirty="0"/>
              <a:t>（</a:t>
            </a:r>
            <a:r>
              <a:rPr lang="en-US" altLang="zh-CN" dirty="0"/>
              <a:t>4</a:t>
            </a:r>
            <a:r>
              <a:rPr lang="zh-CN" altLang="en-US" dirty="0"/>
              <a:t>）拉美文学大爆炸时期的“魔幻现实主义”文化。</a:t>
            </a:r>
          </a:p>
        </p:txBody>
      </p:sp>
    </p:spTree>
    <p:extLst>
      <p:ext uri="{BB962C8B-B14F-4D97-AF65-F5344CB8AC3E}">
        <p14:creationId xmlns:p14="http://schemas.microsoft.com/office/powerpoint/2010/main" val="260963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28E308-1361-4B87-B25F-D12A147BE914}"/>
              </a:ext>
            </a:extLst>
          </p:cNvPr>
          <p:cNvSpPr>
            <a:spLocks noGrp="1"/>
          </p:cNvSpPr>
          <p:nvPr>
            <p:ph sz="half" idx="1"/>
          </p:nvPr>
        </p:nvSpPr>
        <p:spPr>
          <a:xfrm>
            <a:off x="0" y="1412776"/>
            <a:ext cx="11161713" cy="5328592"/>
          </a:xfrm>
        </p:spPr>
        <p:txBody>
          <a:bodyPr>
            <a:normAutofit/>
          </a:bodyPr>
          <a:lstStyle/>
          <a:p>
            <a:pPr marL="0" indent="0">
              <a:buNone/>
            </a:pPr>
            <a:r>
              <a:rPr lang="en-US" altLang="zh-CN" dirty="0"/>
              <a:t>                                             </a:t>
            </a:r>
            <a:r>
              <a:rPr lang="en-US" altLang="zh-CN" sz="4500" dirty="0"/>
              <a:t>           </a:t>
            </a:r>
            <a:endParaRPr lang="en-US" altLang="zh-CN" sz="2800" dirty="0"/>
          </a:p>
        </p:txBody>
      </p:sp>
      <p:sp>
        <p:nvSpPr>
          <p:cNvPr id="2" name="文本框 1">
            <a:extLst>
              <a:ext uri="{FF2B5EF4-FFF2-40B4-BE49-F238E27FC236}">
                <a16:creationId xmlns:a16="http://schemas.microsoft.com/office/drawing/2014/main" id="{376B60CD-1A65-70A8-5FC1-1F2828CAB66E}"/>
              </a:ext>
            </a:extLst>
          </p:cNvPr>
          <p:cNvSpPr txBox="1"/>
          <p:nvPr/>
        </p:nvSpPr>
        <p:spPr>
          <a:xfrm>
            <a:off x="307912" y="164830"/>
            <a:ext cx="8496944" cy="707886"/>
          </a:xfrm>
          <a:prstGeom prst="rect">
            <a:avLst/>
          </a:prstGeom>
          <a:noFill/>
        </p:spPr>
        <p:txBody>
          <a:bodyPr wrap="square" rtlCol="0">
            <a:spAutoFit/>
          </a:bodyPr>
          <a:lstStyle/>
          <a:p>
            <a:r>
              <a:rPr lang="en-US" altLang="zh-CN" sz="4000" b="1" dirty="0">
                <a:solidFill>
                  <a:schemeClr val="bg1"/>
                </a:solidFill>
                <a:latin typeface="黑体" panose="02010609060101010101" pitchFamily="49" charset="-122"/>
                <a:ea typeface="黑体" panose="02010609060101010101" pitchFamily="49" charset="-122"/>
              </a:rPr>
              <a:t>           </a:t>
            </a:r>
            <a:r>
              <a:rPr lang="zh-CN" altLang="en-US" sz="4000" b="1" dirty="0">
                <a:solidFill>
                  <a:schemeClr val="bg1"/>
                </a:solidFill>
                <a:latin typeface="黑体" panose="02010609060101010101" pitchFamily="49" charset="-122"/>
                <a:ea typeface="黑体" panose="02010609060101010101" pitchFamily="49" charset="-122"/>
              </a:rPr>
              <a:t>（一）学习时间</a:t>
            </a:r>
          </a:p>
        </p:txBody>
      </p:sp>
      <p:sp>
        <p:nvSpPr>
          <p:cNvPr id="4" name="文本框 3">
            <a:extLst>
              <a:ext uri="{FF2B5EF4-FFF2-40B4-BE49-F238E27FC236}">
                <a16:creationId xmlns:a16="http://schemas.microsoft.com/office/drawing/2014/main" id="{63DD898F-86B0-6442-D23F-37796CA3CAE6}"/>
              </a:ext>
            </a:extLst>
          </p:cNvPr>
          <p:cNvSpPr txBox="1"/>
          <p:nvPr/>
        </p:nvSpPr>
        <p:spPr>
          <a:xfrm>
            <a:off x="-1" y="1412776"/>
            <a:ext cx="11161713" cy="5139869"/>
          </a:xfrm>
          <a:prstGeom prst="rect">
            <a:avLst/>
          </a:prstGeom>
          <a:noFill/>
        </p:spPr>
        <p:txBody>
          <a:bodyPr wrap="square" rtlCol="0">
            <a:spAutoFit/>
          </a:bodyPr>
          <a:lstStyle/>
          <a:p>
            <a:r>
              <a:rPr lang="zh-CN" altLang="en-US" sz="4000" dirty="0">
                <a:highlight>
                  <a:srgbClr val="FFFF00"/>
                </a:highlight>
                <a:latin typeface="黑体" panose="02010609060101010101" pitchFamily="49" charset="-122"/>
                <a:ea typeface="黑体" panose="02010609060101010101" pitchFamily="49" charset="-122"/>
              </a:rPr>
              <a:t>建议</a:t>
            </a:r>
            <a:r>
              <a:rPr lang="zh-CN" altLang="en-US" sz="4000" dirty="0">
                <a:latin typeface="黑体" panose="02010609060101010101" pitchFamily="49" charset="-122"/>
                <a:ea typeface="黑体" panose="02010609060101010101" pitchFamily="49" charset="-122"/>
              </a:rPr>
              <a:t>：</a:t>
            </a:r>
            <a:endParaRPr lang="en-US" altLang="zh-CN" sz="40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1.</a:t>
            </a:r>
            <a:r>
              <a:rPr lang="zh-CN" altLang="en-US" sz="3600" dirty="0">
                <a:latin typeface="黑体" panose="02010609060101010101" pitchFamily="49" charset="-122"/>
                <a:ea typeface="黑体" panose="02010609060101010101" pitchFamily="49" charset="-122"/>
              </a:rPr>
              <a:t>每周抽出一课时学习</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论语</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a:t>
            </a:r>
            <a:endParaRPr lang="en-US" altLang="zh-CN" sz="3600" dirty="0">
              <a:latin typeface="黑体" panose="02010609060101010101" pitchFamily="49" charset="-122"/>
              <a:ea typeface="黑体" panose="02010609060101010101" pitchFamily="49" charset="-122"/>
            </a:endParaRPr>
          </a:p>
          <a:p>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2.</a:t>
            </a:r>
            <a:r>
              <a:rPr lang="zh-CN" altLang="en-US" sz="3600" dirty="0">
                <a:latin typeface="黑体" panose="02010609060101010101" pitchFamily="49" charset="-122"/>
                <a:ea typeface="黑体" panose="02010609060101010101" pitchFamily="49" charset="-122"/>
              </a:rPr>
              <a:t>高二（上）为逐条讲解时间，高二（下）为专题</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学习时间，</a:t>
            </a:r>
            <a:r>
              <a:rPr lang="zh-CN" altLang="en-US" sz="3600" dirty="0">
                <a:solidFill>
                  <a:srgbClr val="FF0000"/>
                </a:solidFill>
                <a:latin typeface="黑体" panose="02010609060101010101" pitchFamily="49" charset="-122"/>
                <a:ea typeface="黑体" panose="02010609060101010101" pitchFamily="49" charset="-122"/>
              </a:rPr>
              <a:t>或</a:t>
            </a:r>
            <a:r>
              <a:rPr lang="zh-CN" altLang="en-US" sz="3600" dirty="0">
                <a:latin typeface="黑体" panose="02010609060101010101" pitchFamily="49" charset="-122"/>
                <a:ea typeface="黑体" panose="02010609060101010101" pitchFamily="49" charset="-122"/>
              </a:rPr>
              <a:t>高二（上）及高二（下）期中前为   </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逐条讲解时间，高二（下）期中后为专题学习时</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间，任选即可；</a:t>
            </a:r>
            <a:endParaRPr lang="en-US" altLang="zh-CN" sz="3600" dirty="0">
              <a:latin typeface="黑体" panose="02010609060101010101" pitchFamily="49" charset="-122"/>
              <a:ea typeface="黑体" panose="02010609060101010101" pitchFamily="49" charset="-122"/>
            </a:endParaRPr>
          </a:p>
          <a:p>
            <a:r>
              <a:rPr lang="zh-CN" altLang="en-US" sz="3600" dirty="0">
                <a:highlight>
                  <a:srgbClr val="FFFF00"/>
                </a:highlight>
                <a:latin typeface="黑体" panose="02010609060101010101" pitchFamily="49" charset="-122"/>
                <a:ea typeface="黑体" panose="02010609060101010101" pitchFamily="49" charset="-122"/>
              </a:rPr>
              <a:t>提示</a:t>
            </a:r>
            <a:r>
              <a:rPr lang="zh-CN" altLang="en-US" sz="3600" dirty="0">
                <a:latin typeface="黑体" panose="02010609060101010101" pitchFamily="49" charset="-122"/>
                <a:ea typeface="黑体" panose="02010609060101010101" pitchFamily="49" charset="-122"/>
              </a:rPr>
              <a:t>：</a:t>
            </a:r>
            <a:endParaRPr lang="en-US" altLang="zh-CN" sz="3600" dirty="0">
              <a:latin typeface="黑体" panose="02010609060101010101" pitchFamily="49" charset="-122"/>
              <a:ea typeface="黑体" panose="02010609060101010101" pitchFamily="49" charset="-122"/>
            </a:endParaRPr>
          </a:p>
          <a:p>
            <a:r>
              <a:rPr lang="en-US" altLang="zh-CN" sz="3600" dirty="0">
                <a:latin typeface="黑体" panose="02010609060101010101" pitchFamily="49" charset="-122"/>
                <a:ea typeface="黑体" panose="02010609060101010101" pitchFamily="49" charset="-122"/>
              </a:rPr>
              <a:t>    3.</a:t>
            </a:r>
            <a:r>
              <a:rPr lang="zh-CN" altLang="en-US" sz="3600" dirty="0">
                <a:latin typeface="黑体" panose="02010609060101010101" pitchFamily="49" charset="-122"/>
                <a:ea typeface="黑体" panose="02010609060101010101" pitchFamily="49" charset="-122"/>
              </a:rPr>
              <a:t>高二（上）期末考试考到</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论语</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第十三章</a:t>
            </a:r>
          </a:p>
        </p:txBody>
      </p:sp>
    </p:spTree>
    <p:extLst>
      <p:ext uri="{BB962C8B-B14F-4D97-AF65-F5344CB8AC3E}">
        <p14:creationId xmlns:p14="http://schemas.microsoft.com/office/powerpoint/2010/main" val="864856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挑战性学习任务</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1091966"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03</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31957780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8363B-FC23-468F-94CB-23933DA777FF}"/>
              </a:ext>
            </a:extLst>
          </p:cNvPr>
          <p:cNvSpPr>
            <a:spLocks noGrp="1"/>
          </p:cNvSpPr>
          <p:nvPr>
            <p:ph type="title"/>
          </p:nvPr>
        </p:nvSpPr>
        <p:spPr/>
        <p:txBody>
          <a:bodyPr>
            <a:normAutofit/>
          </a:bodyPr>
          <a:lstStyle/>
          <a:p>
            <a:r>
              <a:rPr lang="zh-CN" altLang="en-US" sz="3600" dirty="0"/>
              <a:t>挑战性学习任务：</a:t>
            </a:r>
          </a:p>
        </p:txBody>
      </p:sp>
      <p:sp>
        <p:nvSpPr>
          <p:cNvPr id="3" name="内容占位符 2">
            <a:extLst>
              <a:ext uri="{FF2B5EF4-FFF2-40B4-BE49-F238E27FC236}">
                <a16:creationId xmlns:a16="http://schemas.microsoft.com/office/drawing/2014/main" id="{148577E5-0F9F-4BE8-81EA-12C28F801E1F}"/>
              </a:ext>
            </a:extLst>
          </p:cNvPr>
          <p:cNvSpPr>
            <a:spLocks noGrp="1"/>
          </p:cNvSpPr>
          <p:nvPr>
            <p:ph sz="half" idx="1"/>
          </p:nvPr>
        </p:nvSpPr>
        <p:spPr>
          <a:xfrm>
            <a:off x="275994" y="2291914"/>
            <a:ext cx="10705461" cy="4449454"/>
          </a:xfrm>
        </p:spPr>
        <p:txBody>
          <a:bodyPr>
            <a:normAutofit lnSpcReduction="10000"/>
          </a:bodyPr>
          <a:lstStyle/>
          <a:p>
            <a:pPr marL="0" indent="0">
              <a:buNone/>
            </a:pPr>
            <a:r>
              <a:rPr lang="zh-CN" altLang="en-US" sz="2800" dirty="0">
                <a:highlight>
                  <a:srgbClr val="FFFF00"/>
                </a:highlight>
              </a:rPr>
              <a:t>任务一</a:t>
            </a:r>
            <a:r>
              <a:rPr lang="zh-CN" altLang="en-US" sz="2800" dirty="0"/>
              <a:t>：</a:t>
            </a:r>
            <a:endParaRPr lang="en-US" altLang="zh-CN" sz="2800" dirty="0"/>
          </a:p>
          <a:p>
            <a:pPr marL="0" indent="0">
              <a:buNone/>
            </a:pPr>
            <a:r>
              <a:rPr lang="en-US" altLang="zh-CN" sz="2800" dirty="0"/>
              <a:t>    </a:t>
            </a:r>
            <a:r>
              <a:rPr lang="zh-CN" altLang="en-US" sz="2800" dirty="0"/>
              <a:t>请在前三篇课文中找出“米考伯先生”“玛丝洛娃”“老人” 的口头禅或类口头禅各是什么，并联系它们出现时的整体背景、人物的神情、动作、其他语言等内容，分析口头禅体现出了这些人物怎样的心理、性格及形象特点；</a:t>
            </a:r>
            <a:endParaRPr lang="en-US" altLang="zh-CN" sz="2800" dirty="0"/>
          </a:p>
          <a:p>
            <a:pPr marL="0" indent="0">
              <a:buNone/>
            </a:pPr>
            <a:r>
              <a:rPr lang="zh-CN" altLang="en-US" sz="2800" dirty="0">
                <a:highlight>
                  <a:srgbClr val="FFFF00"/>
                </a:highlight>
              </a:rPr>
              <a:t>任务二</a:t>
            </a:r>
            <a:r>
              <a:rPr lang="zh-CN" altLang="en-US" sz="2800" dirty="0"/>
              <a:t>：</a:t>
            </a:r>
            <a:endParaRPr lang="en-US" altLang="zh-CN" sz="2800" dirty="0"/>
          </a:p>
          <a:p>
            <a:pPr marL="0" indent="0">
              <a:buNone/>
            </a:pPr>
            <a:r>
              <a:rPr lang="en-US" altLang="zh-CN" sz="2800" dirty="0"/>
              <a:t>    《</a:t>
            </a:r>
            <a:r>
              <a:rPr lang="zh-CN" altLang="en-US" sz="2800" dirty="0"/>
              <a:t>百年孤独</a:t>
            </a:r>
            <a:r>
              <a:rPr lang="en-US" altLang="zh-CN" sz="2800" dirty="0"/>
              <a:t>》</a:t>
            </a:r>
            <a:r>
              <a:rPr lang="zh-CN" altLang="en-US" sz="2800" dirty="0"/>
              <a:t>中虽然没有口头禅或类口头禅，但有与口头禅相反相成的语言现象，请指出这种语言现象是什么，分析其象征意义以及人物“丽贝卡”的象征内涵；</a:t>
            </a:r>
            <a:endParaRPr lang="en-US" altLang="zh-CN" sz="2800" dirty="0"/>
          </a:p>
          <a:p>
            <a:pPr marL="0" indent="0">
              <a:buNone/>
            </a:pPr>
            <a:r>
              <a:rPr lang="en-US" altLang="zh-CN" sz="2800" dirty="0"/>
              <a:t>    </a:t>
            </a:r>
            <a:endParaRPr lang="en-US" altLang="zh-CN" sz="3200" dirty="0"/>
          </a:p>
        </p:txBody>
      </p:sp>
    </p:spTree>
    <p:extLst>
      <p:ext uri="{BB962C8B-B14F-4D97-AF65-F5344CB8AC3E}">
        <p14:creationId xmlns:p14="http://schemas.microsoft.com/office/powerpoint/2010/main" val="1204677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1871A-E4FA-4AA1-9710-D4705814ADFD}"/>
              </a:ext>
            </a:extLst>
          </p:cNvPr>
          <p:cNvSpPr>
            <a:spLocks noGrp="1"/>
          </p:cNvSpPr>
          <p:nvPr>
            <p:ph type="title"/>
          </p:nvPr>
        </p:nvSpPr>
        <p:spPr/>
        <p:txBody>
          <a:bodyPr/>
          <a:lstStyle/>
          <a:p>
            <a:r>
              <a:rPr lang="zh-CN" altLang="en-US" sz="3600" dirty="0">
                <a:solidFill>
                  <a:prstClr val="black"/>
                </a:solidFill>
              </a:rPr>
              <a:t>挑战性学习任务：</a:t>
            </a:r>
            <a:endParaRPr lang="zh-CN" altLang="en-US" dirty="0"/>
          </a:p>
        </p:txBody>
      </p:sp>
      <p:sp>
        <p:nvSpPr>
          <p:cNvPr id="3" name="内容占位符 2">
            <a:extLst>
              <a:ext uri="{FF2B5EF4-FFF2-40B4-BE49-F238E27FC236}">
                <a16:creationId xmlns:a16="http://schemas.microsoft.com/office/drawing/2014/main" id="{54FF81D8-A2B8-453E-A540-8F8028A6691F}"/>
              </a:ext>
            </a:extLst>
          </p:cNvPr>
          <p:cNvSpPr>
            <a:spLocks noGrp="1"/>
          </p:cNvSpPr>
          <p:nvPr>
            <p:ph sz="half" idx="1"/>
          </p:nvPr>
        </p:nvSpPr>
        <p:spPr>
          <a:xfrm>
            <a:off x="275995" y="2291914"/>
            <a:ext cx="10609720" cy="4377446"/>
          </a:xfrm>
        </p:spPr>
        <p:txBody>
          <a:bodyPr>
            <a:normAutofit/>
          </a:bodyPr>
          <a:lstStyle/>
          <a:p>
            <a:pPr marL="0" indent="0">
              <a:buNone/>
            </a:pPr>
            <a:r>
              <a:rPr lang="zh-CN" altLang="en-US" sz="2800" dirty="0">
                <a:highlight>
                  <a:srgbClr val="FFFF00"/>
                </a:highlight>
              </a:rPr>
              <a:t>任务三：</a:t>
            </a:r>
            <a:endParaRPr lang="en-US" altLang="zh-CN" sz="2800" dirty="0">
              <a:highlight>
                <a:srgbClr val="FFFF00"/>
              </a:highlight>
            </a:endParaRPr>
          </a:p>
          <a:p>
            <a:pPr marL="0" indent="0">
              <a:buNone/>
            </a:pPr>
            <a:r>
              <a:rPr lang="en-US" altLang="zh-CN" sz="2800" dirty="0"/>
              <a:t>    </a:t>
            </a:r>
            <a:r>
              <a:rPr lang="zh-CN" altLang="en-US" sz="2800" dirty="0"/>
              <a:t>请联系课文中与口头禅或类口头禅紧密相关的其他人物、情节、细节，思考小说中的主人公或族群是否破解了各自的“孤独”，实现了精神成长？为什么？</a:t>
            </a:r>
            <a:endParaRPr lang="en-US" altLang="zh-CN" sz="2800" dirty="0"/>
          </a:p>
          <a:p>
            <a:pPr marL="0" indent="0">
              <a:buNone/>
            </a:pPr>
            <a:r>
              <a:rPr lang="zh-CN" altLang="en-US" sz="2800" dirty="0">
                <a:highlight>
                  <a:srgbClr val="FFFF00"/>
                </a:highlight>
              </a:rPr>
              <a:t>任务四：</a:t>
            </a:r>
            <a:endParaRPr lang="en-US" altLang="zh-CN" sz="2800" dirty="0">
              <a:highlight>
                <a:srgbClr val="FFFF00"/>
              </a:highlight>
            </a:endParaRPr>
          </a:p>
          <a:p>
            <a:pPr marL="0" indent="0">
              <a:buNone/>
            </a:pPr>
            <a:r>
              <a:rPr lang="zh-CN" altLang="en-US" sz="2800" dirty="0"/>
              <a:t>    尝试比较“米考伯主义”与“阿</a:t>
            </a:r>
            <a:r>
              <a:rPr lang="en-US" altLang="zh-CN" sz="2800" dirty="0"/>
              <a:t>Q</a:t>
            </a:r>
            <a:r>
              <a:rPr lang="zh-CN" altLang="en-US" sz="2800" dirty="0"/>
              <a:t>精神胜利法”、“玛丝洛娃”与“鲁侍萍”、“老人”与“夸父”、“马孔多”与“汉家寨”的相同和差异之处，并思考差异背后的文化因素。</a:t>
            </a:r>
            <a:endParaRPr lang="en-US" altLang="zh-CN" sz="2800" dirty="0">
              <a:highlight>
                <a:srgbClr val="FFFF00"/>
              </a:highlight>
            </a:endParaRPr>
          </a:p>
          <a:p>
            <a:pPr marL="0" indent="0">
              <a:buNone/>
            </a:pPr>
            <a:r>
              <a:rPr lang="en-US" altLang="zh-CN" sz="2800" dirty="0">
                <a:highlight>
                  <a:srgbClr val="FFFF00"/>
                </a:highlight>
              </a:rPr>
              <a:t>    </a:t>
            </a:r>
            <a:endParaRPr lang="zh-CN" altLang="en-US" sz="2800" dirty="0">
              <a:highlight>
                <a:srgbClr val="FFFF00"/>
              </a:highlight>
            </a:endParaRPr>
          </a:p>
        </p:txBody>
      </p:sp>
    </p:spTree>
    <p:extLst>
      <p:ext uri="{BB962C8B-B14F-4D97-AF65-F5344CB8AC3E}">
        <p14:creationId xmlns:p14="http://schemas.microsoft.com/office/powerpoint/2010/main" val="27612456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p:nvPr/>
        </p:nvSpPr>
        <p:spPr bwMode="auto">
          <a:xfrm>
            <a:off x="770321" y="1973172"/>
            <a:ext cx="2677906" cy="24144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83713" tIns="41856" rIns="83713" bIns="41856"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grpSp>
        <p:nvGrpSpPr>
          <p:cNvPr id="14" name="组合 13"/>
          <p:cNvGrpSpPr/>
          <p:nvPr/>
        </p:nvGrpSpPr>
        <p:grpSpPr>
          <a:xfrm>
            <a:off x="3828468" y="2327631"/>
            <a:ext cx="7333245" cy="1635375"/>
            <a:chOff x="4425387" y="2262581"/>
            <a:chExt cx="6768752" cy="1620772"/>
          </a:xfrm>
        </p:grpSpPr>
        <p:sp>
          <p:nvSpPr>
            <p:cNvPr id="12" name="圆角矩形 11"/>
            <p:cNvSpPr/>
            <p:nvPr/>
          </p:nvSpPr>
          <p:spPr>
            <a:xfrm>
              <a:off x="4425387" y="2262581"/>
              <a:ext cx="6552728" cy="162077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3" name="矩形 12"/>
            <p:cNvSpPr/>
            <p:nvPr/>
          </p:nvSpPr>
          <p:spPr>
            <a:xfrm>
              <a:off x="5649523" y="2262581"/>
              <a:ext cx="5544616" cy="1620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案例分析</a:t>
              </a:r>
            </a:p>
          </p:txBody>
        </p:sp>
      </p:grpSp>
      <p:sp>
        <p:nvSpPr>
          <p:cNvPr id="16" name="KSO_Shape"/>
          <p:cNvSpPr/>
          <p:nvPr/>
        </p:nvSpPr>
        <p:spPr bwMode="auto">
          <a:xfrm>
            <a:off x="1418993" y="2685426"/>
            <a:ext cx="1441644" cy="989929"/>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srgbClr val="1C666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1" name="文本框 10"/>
          <p:cNvSpPr txBox="1"/>
          <p:nvPr/>
        </p:nvSpPr>
        <p:spPr>
          <a:xfrm>
            <a:off x="4044238" y="2638136"/>
            <a:ext cx="1091966" cy="10218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rPr>
              <a:t>04</a:t>
            </a:r>
            <a:endParaRPr kumimoji="0" lang="zh-CN" altLang="en-US" sz="6040" b="0" i="0" u="none" strike="noStrike" kern="1200" cap="none" spc="0" normalizeH="0" baseline="0" noProof="0" dirty="0">
              <a:ln>
                <a:noFill/>
              </a:ln>
              <a:solidFill>
                <a:srgbClr val="0070C0"/>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
        <p:nvSpPr>
          <p:cNvPr id="17" name="圆角矩形 16"/>
          <p:cNvSpPr/>
          <p:nvPr/>
        </p:nvSpPr>
        <p:spPr>
          <a:xfrm>
            <a:off x="0" y="1459062"/>
            <a:ext cx="536281" cy="3663706"/>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cs"/>
              <a:sym typeface="字魂59号-创粗黑" panose="00000500000000000000" pitchFamily="2" charset="-122"/>
            </a:endParaRPr>
          </a:p>
        </p:txBody>
      </p:sp>
    </p:spTree>
    <p:extLst>
      <p:ext uri="{BB962C8B-B14F-4D97-AF65-F5344CB8AC3E}">
        <p14:creationId xmlns:p14="http://schemas.microsoft.com/office/powerpoint/2010/main" val="211862272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34935" y="1399540"/>
            <a:ext cx="10661650" cy="701675"/>
          </a:xfrm>
        </p:spPr>
        <p:txBody>
          <a:bodyPr>
            <a:normAutofit fontScale="90000"/>
          </a:bodyPr>
          <a:lstStyle/>
          <a:p>
            <a:pPr algn="ctr"/>
            <a:r>
              <a:rPr lang="zh-CN" altLang="en-US" dirty="0"/>
              <a:t>口头禅（或类口头禅）</a:t>
            </a:r>
            <a:r>
              <a:rPr lang="en-US" altLang="zh-CN" dirty="0"/>
              <a:t>——</a:t>
            </a:r>
            <a:r>
              <a:rPr lang="zh-CN" altLang="en-US" dirty="0"/>
              <a:t>人物内心隐秘世界的不经意流露和故意外显。</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graphicFrame>
        <p:nvGraphicFramePr>
          <p:cNvPr id="3" name="图示 2"/>
          <p:cNvGraphicFramePr/>
          <p:nvPr/>
        </p:nvGraphicFramePr>
        <p:xfrm>
          <a:off x="1764665" y="2060575"/>
          <a:ext cx="605980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descr="7b0a2020202022776f7264617274223a20227b5c2269645c223a32353030323039342c5c227469645c223a31333439357d220a7d0a"/>
          <p:cNvSpPr/>
          <p:nvPr/>
        </p:nvSpPr>
        <p:spPr>
          <a:xfrm rot="20040000">
            <a:off x="284074" y="2449938"/>
            <a:ext cx="2623820" cy="829945"/>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w="28575" cmpd="sng">
                  <a:solidFill>
                    <a:prstClr val="white"/>
                  </a:solidFill>
                  <a:prstDash val="solid"/>
                </a:ln>
                <a:solidFill>
                  <a:srgbClr val="3E78EE"/>
                </a:solidFill>
                <a:effectLst>
                  <a:outerShdw dist="50800" dir="2700000" algn="ctr" rotWithShape="0">
                    <a:srgbClr val="81ACEB">
                      <a:alpha val="43000"/>
                    </a:srgbClr>
                  </a:outerShdw>
                </a:effectLst>
                <a:uLnTx/>
                <a:uFillTx/>
                <a:latin typeface="汉仪雅酷黑简" panose="00020600040101010101" charset="-122"/>
                <a:ea typeface="汉仪雅酷黑简" panose="00020600040101010101" charset="-122"/>
                <a:cs typeface="+mn-cs"/>
              </a:rPr>
              <a:t>简而言之</a:t>
            </a:r>
          </a:p>
        </p:txBody>
      </p:sp>
      <p:sp>
        <p:nvSpPr>
          <p:cNvPr id="10" name="矩形 9" descr="7b0a2020202022776f7264617274223a20227b5c2269645c223a32353030323135352c5c227469645c223a31333439337d220a7d0a"/>
          <p:cNvSpPr/>
          <p:nvPr/>
        </p:nvSpPr>
        <p:spPr>
          <a:xfrm rot="2040000">
            <a:off x="260249" y="5054239"/>
            <a:ext cx="2623820" cy="829945"/>
          </a:xfrm>
          <a:prstGeom prst="rect">
            <a:avLst/>
          </a:prstGeom>
          <a:noFill/>
          <a:ln>
            <a:noFill/>
          </a:ln>
        </p:spPr>
        <p:txBody>
          <a:bodyPr wrap="none" rtlCol="0" anchor="t">
            <a:spAutoFit/>
            <a:scene3d>
              <a:camera prst="obliqueBottomRight"/>
              <a:lightRig rig="flat" dir="t"/>
            </a:scene3d>
            <a:sp3d extrusionH="488950" contourW="19050" prstMaterial="matte">
              <a:extrusionClr>
                <a:srgbClr val="951327"/>
              </a:extrusionClr>
              <a:contourClr>
                <a:srgbClr val="FFFFE0"/>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w="25400" cmpd="sng"/>
                <a:gradFill>
                  <a:gsLst>
                    <a:gs pos="25000">
                      <a:srgbClr val="E362A7"/>
                    </a:gs>
                    <a:gs pos="83000">
                      <a:srgbClr val="F6CC99"/>
                    </a:gs>
                  </a:gsLst>
                  <a:lin ang="5400000" scaled="1"/>
                </a:gradFill>
                <a:effectLst>
                  <a:reflection blurRad="38100" stA="48000" endA="900" endPos="60000" dist="38100" dir="5400000" sy="-100000" algn="bl" rotWithShape="0"/>
                </a:effectLst>
                <a:uLnTx/>
                <a:uFillTx/>
                <a:latin typeface="汉仪书魂体简" panose="02010600000101010101" charset="-122"/>
                <a:ea typeface="汉仪书魂体简" panose="02010600000101010101" charset="-122"/>
                <a:cs typeface="+mn-cs"/>
              </a:rPr>
              <a:t>时来运转</a:t>
            </a:r>
          </a:p>
        </p:txBody>
      </p:sp>
      <p:sp>
        <p:nvSpPr>
          <p:cNvPr id="11" name="矩形 10" descr="7b0a2020202022776f7264617274223a20227b5c2269645c223a32353030323130332c5c227469645c223a31333439337d220a7d0a"/>
          <p:cNvSpPr/>
          <p:nvPr/>
        </p:nvSpPr>
        <p:spPr>
          <a:xfrm rot="960000">
            <a:off x="7545643" y="2767964"/>
            <a:ext cx="3244215" cy="1322070"/>
          </a:xfrm>
          <a:prstGeom prst="rect">
            <a:avLst/>
          </a:prstGeom>
          <a:noFill/>
          <a:ln>
            <a:noFill/>
          </a:ln>
        </p:spPr>
        <p:txBody>
          <a:bodyPr wrap="none" rtlCol="0" anchor="t">
            <a:spAutoFit/>
            <a:scene3d>
              <a:camera prst="obliqueBottomRight"/>
              <a:lightRig rig="flat" dir="t"/>
            </a:scene3d>
            <a:sp3d extrusionH="298450" prstMaterial="matte">
              <a:extrusionClr>
                <a:schemeClr val="accent2">
                  <a:lumMod val="75000"/>
                </a:schemeClr>
              </a:extrusionClr>
              <a:contourClr>
                <a:srgbClr val="0F79FA"/>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0" normalizeH="0" baseline="0" noProof="0" dirty="0">
                <a:ln w="50800" cmpd="sng">
                  <a:solidFill>
                    <a:srgbClr val="A1FDC0"/>
                  </a:solidFill>
                </a:ln>
                <a:solidFill>
                  <a:srgbClr val="23B568"/>
                </a:solidFill>
                <a:effectLst>
                  <a:outerShdw blurRad="50800" dist="38100" algn="l" rotWithShape="0">
                    <a:srgbClr val="1E8ABC">
                      <a:alpha val="40000"/>
                    </a:srgbClr>
                  </a:outerShdw>
                  <a:reflection blurRad="127000" stA="50000" endA="300" endPos="500" dist="76200" dir="5400000" sy="-100000" algn="bl" rotWithShape="0"/>
                </a:effectLst>
                <a:uLnTx/>
                <a:uFillTx/>
                <a:latin typeface="汉仪唐美人简" charset="0"/>
                <a:ea typeface="汉仪唐美人简" charset="0"/>
                <a:cs typeface="+mn-cs"/>
              </a:rPr>
              <a:t>真怪！</a:t>
            </a:r>
          </a:p>
        </p:txBody>
      </p:sp>
      <p:sp>
        <p:nvSpPr>
          <p:cNvPr id="12" name="矩形 11" descr="7b0a2020202022776f7264617274223a20227b5c2269645c223a32353030323037302c5c227469645c223a31333532367d220a7d0a"/>
          <p:cNvSpPr/>
          <p:nvPr/>
        </p:nvSpPr>
        <p:spPr>
          <a:xfrm>
            <a:off x="6156920" y="5962147"/>
            <a:ext cx="5064760" cy="829945"/>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a:ln w="6350" cmpd="sng">
                  <a:solidFill>
                    <a:prstClr val="black"/>
                  </a:solidFill>
                </a:ln>
                <a:solidFill>
                  <a:prstClr val="black">
                    <a:lumMod val="50000"/>
                    <a:lumOff val="50000"/>
                  </a:prstClr>
                </a:solidFill>
                <a:effectLst>
                  <a:outerShdw blurRad="63500" sx="101000" sy="101000" algn="ctr" rotWithShape="0">
                    <a:prstClr val="black">
                      <a:alpha val="69000"/>
                    </a:prstClr>
                  </a:outerShdw>
                </a:effectLst>
                <a:uLnTx/>
                <a:uFillTx/>
                <a:latin typeface="汉仪程行简" panose="00020600040101010101" charset="-122"/>
                <a:ea typeface="汉仪程行简" panose="00020600040101010101" charset="-122"/>
                <a:cs typeface="+mn-cs"/>
              </a:rPr>
              <a:t>真希望这是一场梦</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BC814E2-AA32-4E73-8ADC-D5E4AF61B70C}"/>
              </a:ext>
            </a:extLst>
          </p:cNvPr>
          <p:cNvSpPr>
            <a:spLocks noGrp="1"/>
          </p:cNvSpPr>
          <p:nvPr>
            <p:ph sz="half" idx="1"/>
          </p:nvPr>
        </p:nvSpPr>
        <p:spPr>
          <a:xfrm>
            <a:off x="36240" y="1700808"/>
            <a:ext cx="10849475" cy="4968552"/>
          </a:xfrm>
        </p:spPr>
        <p:txBody>
          <a:bodyPr>
            <a:normAutofit/>
          </a:bodyPr>
          <a:lstStyle/>
          <a:p>
            <a:r>
              <a:rPr lang="zh-CN" altLang="en-US" sz="2800" dirty="0"/>
              <a:t> “口头禅”意指一个人习惯在有意或无意间时常讲的话语，是说话人心理的一种反射。其形成大致跟使用者的性格、生活遭遇或是精神状态有关。</a:t>
            </a:r>
            <a:endParaRPr lang="en-US" altLang="zh-CN" sz="2800" dirty="0"/>
          </a:p>
          <a:p>
            <a:r>
              <a:rPr lang="zh-CN" altLang="en-US" sz="2800" dirty="0"/>
              <a:t>“简而言之”“时来运转”是</a:t>
            </a:r>
            <a:r>
              <a:rPr lang="en-US" altLang="zh-CN" sz="2800" dirty="0"/>
              <a:t>《</a:t>
            </a:r>
            <a:r>
              <a:rPr lang="zh-CN" altLang="en-US" sz="2800" dirty="0"/>
              <a:t>大卫</a:t>
            </a:r>
            <a:r>
              <a:rPr lang="en-US" altLang="zh-CN" sz="2800" dirty="0"/>
              <a:t>·</a:t>
            </a:r>
            <a:r>
              <a:rPr lang="zh-CN" altLang="en-US" sz="2800" dirty="0"/>
              <a:t>科波菲尔</a:t>
            </a:r>
            <a:r>
              <a:rPr lang="en-US" altLang="zh-CN" sz="2800" dirty="0"/>
              <a:t>》</a:t>
            </a:r>
            <a:r>
              <a:rPr lang="zh-CN" altLang="en-US" sz="2800" dirty="0"/>
              <a:t>中“</a:t>
            </a:r>
            <a:r>
              <a:rPr lang="zh-CN" altLang="en-US" sz="2800" dirty="0">
                <a:highlight>
                  <a:srgbClr val="FFFF00"/>
                </a:highlight>
              </a:rPr>
              <a:t>米考伯先生</a:t>
            </a:r>
            <a:r>
              <a:rPr lang="zh-CN" altLang="en-US" sz="2800" dirty="0"/>
              <a:t>”的口头禅；</a:t>
            </a:r>
            <a:endParaRPr lang="en-US" altLang="zh-CN" sz="2800" dirty="0"/>
          </a:p>
          <a:p>
            <a:r>
              <a:rPr lang="zh-CN" altLang="en-US" sz="2800" dirty="0"/>
              <a:t>“真怪”是</a:t>
            </a:r>
            <a:r>
              <a:rPr lang="en-US" altLang="zh-CN" sz="2800" dirty="0"/>
              <a:t>《</a:t>
            </a:r>
            <a:r>
              <a:rPr lang="zh-CN" altLang="en-US" sz="2800" dirty="0"/>
              <a:t>复活</a:t>
            </a:r>
            <a:r>
              <a:rPr lang="en-US" altLang="zh-CN" sz="2800" dirty="0"/>
              <a:t>》</a:t>
            </a:r>
            <a:r>
              <a:rPr lang="zh-CN" altLang="en-US" sz="2800" dirty="0"/>
              <a:t>中“</a:t>
            </a:r>
            <a:r>
              <a:rPr lang="zh-CN" altLang="en-US" sz="2800" dirty="0">
                <a:highlight>
                  <a:srgbClr val="FFFF00"/>
                </a:highlight>
              </a:rPr>
              <a:t>玛丝洛娃</a:t>
            </a:r>
            <a:r>
              <a:rPr lang="zh-CN" altLang="en-US" sz="2800" dirty="0"/>
              <a:t>”的口头禅；</a:t>
            </a:r>
            <a:endParaRPr lang="en-US" altLang="zh-CN" sz="2800" dirty="0"/>
          </a:p>
          <a:p>
            <a:r>
              <a:rPr lang="zh-CN" altLang="en-US" sz="2800" dirty="0"/>
              <a:t>“真希望这是一场梦”是</a:t>
            </a:r>
            <a:r>
              <a:rPr lang="en-US" altLang="zh-CN" sz="2800" dirty="0"/>
              <a:t>《</a:t>
            </a:r>
            <a:r>
              <a:rPr lang="zh-CN" altLang="en-US" sz="2800" dirty="0"/>
              <a:t>老人与海</a:t>
            </a:r>
            <a:r>
              <a:rPr lang="en-US" altLang="zh-CN" sz="2800" dirty="0"/>
              <a:t>》</a:t>
            </a:r>
            <a:r>
              <a:rPr lang="zh-CN" altLang="en-US" sz="2800" dirty="0"/>
              <a:t>中“</a:t>
            </a:r>
            <a:r>
              <a:rPr lang="zh-CN" altLang="en-US" sz="2800" dirty="0">
                <a:highlight>
                  <a:srgbClr val="FFFF00"/>
                </a:highlight>
              </a:rPr>
              <a:t>老人</a:t>
            </a:r>
            <a:r>
              <a:rPr lang="zh-CN" altLang="en-US" sz="2800" dirty="0"/>
              <a:t>”反复自言自语与思考的一句话，跟口头禅极为类似；</a:t>
            </a:r>
            <a:endParaRPr lang="en-US" altLang="zh-CN" sz="2800" dirty="0"/>
          </a:p>
          <a:p>
            <a:r>
              <a:rPr lang="en-US" altLang="zh-CN" sz="2800" dirty="0"/>
              <a:t>《</a:t>
            </a:r>
            <a:r>
              <a:rPr lang="zh-CN" altLang="en-US" sz="2800" dirty="0"/>
              <a:t>百年孤独</a:t>
            </a:r>
            <a:r>
              <a:rPr lang="en-US" altLang="zh-CN" sz="2800" dirty="0"/>
              <a:t>》</a:t>
            </a:r>
            <a:r>
              <a:rPr lang="zh-CN" altLang="en-US" sz="2800" dirty="0"/>
              <a:t>中主要人物没有口头禅，但有一个与口头禅相反相成的语言现象，这究竟什么呢？</a:t>
            </a:r>
          </a:p>
        </p:txBody>
      </p:sp>
    </p:spTree>
    <p:extLst>
      <p:ext uri="{BB962C8B-B14F-4D97-AF65-F5344CB8AC3E}">
        <p14:creationId xmlns:p14="http://schemas.microsoft.com/office/powerpoint/2010/main" val="361430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E7D18-06B0-49F5-8C80-90C8CE723967}"/>
              </a:ext>
            </a:extLst>
          </p:cNvPr>
          <p:cNvSpPr>
            <a:spLocks noGrp="1"/>
          </p:cNvSpPr>
          <p:nvPr>
            <p:ph type="title"/>
          </p:nvPr>
        </p:nvSpPr>
        <p:spPr/>
        <p:txBody>
          <a:bodyPr>
            <a:normAutofit/>
          </a:bodyPr>
          <a:lstStyle/>
          <a:p>
            <a:pPr algn="ctr"/>
            <a:r>
              <a:rPr lang="en-US" altLang="zh-CN" sz="3600" dirty="0"/>
              <a:t>《</a:t>
            </a:r>
            <a:r>
              <a:rPr lang="zh-CN" altLang="en-US" sz="3600" dirty="0"/>
              <a:t>大卫</a:t>
            </a:r>
            <a:r>
              <a:rPr lang="en-US" altLang="zh-CN" sz="3600" dirty="0"/>
              <a:t>·</a:t>
            </a:r>
            <a:r>
              <a:rPr lang="zh-CN" altLang="en-US" sz="3600" dirty="0"/>
              <a:t>科波菲尔</a:t>
            </a:r>
            <a:r>
              <a:rPr lang="en-US" altLang="zh-CN" sz="3600" dirty="0"/>
              <a:t>》</a:t>
            </a:r>
            <a:endParaRPr lang="zh-CN" altLang="en-US" sz="3600" dirty="0"/>
          </a:p>
        </p:txBody>
      </p:sp>
      <p:sp>
        <p:nvSpPr>
          <p:cNvPr id="3" name="内容占位符 2">
            <a:extLst>
              <a:ext uri="{FF2B5EF4-FFF2-40B4-BE49-F238E27FC236}">
                <a16:creationId xmlns:a16="http://schemas.microsoft.com/office/drawing/2014/main" id="{E333E57A-1BF1-4DD0-AD2F-C690C5115BD0}"/>
              </a:ext>
            </a:extLst>
          </p:cNvPr>
          <p:cNvSpPr>
            <a:spLocks noGrp="1"/>
          </p:cNvSpPr>
          <p:nvPr>
            <p:ph sz="half" idx="1"/>
          </p:nvPr>
        </p:nvSpPr>
        <p:spPr>
          <a:xfrm>
            <a:off x="180256" y="2276872"/>
            <a:ext cx="10705459" cy="4581128"/>
          </a:xfrm>
        </p:spPr>
        <p:txBody>
          <a:bodyPr>
            <a:normAutofit/>
          </a:bodyPr>
          <a:lstStyle/>
          <a:p>
            <a:r>
              <a:rPr lang="zh-CN" altLang="en-US" sz="3600" dirty="0">
                <a:solidFill>
                  <a:prstClr val="black"/>
                </a:solidFill>
              </a:rPr>
              <a:t>任务一：</a:t>
            </a:r>
            <a:endParaRPr lang="en-US" altLang="zh-CN" sz="3600" dirty="0">
              <a:solidFill>
                <a:prstClr val="black"/>
              </a:solidFill>
            </a:endParaRPr>
          </a:p>
          <a:p>
            <a:r>
              <a:rPr lang="zh-CN" altLang="en-US" sz="3600" dirty="0">
                <a:solidFill>
                  <a:prstClr val="black"/>
                </a:solidFill>
              </a:rPr>
              <a:t>请在课文中找出“米考伯先生”的口头禅有哪些，并联系它们出现时的整体背景、人物的神情、动作、其他语言等内容，分析口头禅体现出了“米考伯先生”怎样的心理、性格及形象特点。</a:t>
            </a:r>
            <a:endParaRPr lang="zh-CN" altLang="en-US" sz="3600" dirty="0"/>
          </a:p>
        </p:txBody>
      </p:sp>
    </p:spTree>
    <p:extLst>
      <p:ext uri="{BB962C8B-B14F-4D97-AF65-F5344CB8AC3E}">
        <p14:creationId xmlns:p14="http://schemas.microsoft.com/office/powerpoint/2010/main" val="10040861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7955" y="564607"/>
            <a:ext cx="11153328" cy="635598"/>
          </a:xfrm>
        </p:spPr>
        <p:txBody>
          <a:bodyPr>
            <a:normAutofit/>
          </a:bodyPr>
          <a:lstStyle/>
          <a:p>
            <a:r>
              <a:rPr lang="zh-CN" dirty="0">
                <a:solidFill>
                  <a:schemeClr val="bg1"/>
                </a:solidFill>
                <a:sym typeface="+mn-ea"/>
              </a:rPr>
              <a:t>《大卫</a:t>
            </a:r>
            <a:r>
              <a:rPr lang="en-US" altLang="zh-CN" dirty="0">
                <a:solidFill>
                  <a:schemeClr val="bg1"/>
                </a:solidFill>
                <a:sym typeface="+mn-ea"/>
              </a:rPr>
              <a:t>·</a:t>
            </a:r>
            <a:r>
              <a:rPr lang="zh-CN" altLang="en-US" dirty="0">
                <a:solidFill>
                  <a:schemeClr val="bg1"/>
                </a:solidFill>
                <a:sym typeface="+mn-ea"/>
              </a:rPr>
              <a:t>科波菲尔》：从口头禅所在的语句看心理、个性、形象</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3" name="内容占位符 2" descr="src=http___upload-images.jianshu.io_upload_images_19388651-e72bd34dcaa3b6b5.jpg&amp;refer=http___upload-images.jianshu"/>
          <p:cNvPicPr>
            <a:picLocks noGrp="1" noChangeAspect="1"/>
          </p:cNvPicPr>
          <p:nvPr>
            <p:ph idx="1"/>
            <p:custDataLst>
              <p:tags r:id="rId1"/>
            </p:custDataLst>
          </p:nvPr>
        </p:nvPicPr>
        <p:blipFill>
          <a:blip r:embed="rId3"/>
          <a:stretch>
            <a:fillRect/>
          </a:stretch>
        </p:blipFill>
        <p:spPr>
          <a:xfrm>
            <a:off x="614680" y="4220845"/>
            <a:ext cx="3134360" cy="2350135"/>
          </a:xfrm>
          <a:prstGeom prst="rect">
            <a:avLst/>
          </a:prstGeom>
        </p:spPr>
      </p:pic>
      <p:sp>
        <p:nvSpPr>
          <p:cNvPr id="5" name="文本框 4"/>
          <p:cNvSpPr txBox="1"/>
          <p:nvPr/>
        </p:nvSpPr>
        <p:spPr>
          <a:xfrm>
            <a:off x="635000" y="1484630"/>
            <a:ext cx="10310495" cy="25844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a:ea typeface="宋体" panose="02010600030101010101" pitchFamily="2" charset="-122"/>
                <a:cs typeface="+mn-cs"/>
              </a:rPr>
              <a:t>P56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①我很好。我收到谋得斯通先生的一封信，信里提到，要我把我住家后面的一间空着的屋子</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拿它，</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，出租</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陌生人</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含着微笑，突然露出亲密的样子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说道，</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用作卧室</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现在能接待这么一位初来的年轻创业者，这是本人的荣幸。</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②</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我的地址是，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米考伯先生说，</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城市路，温泽里。我，</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说到这儿，他又带着先前那种文雅的气派，同时</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突然再次露出亲密的样子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就住在那儿。</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③</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我的印象是，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米考伯先生说，</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你在这个都市的游历还不够广，要想穿过这座迷宫似的现代巴比伦，前往城市路，似乎还有困难</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说到这儿，米考伯</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又突然露出亲密的样子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你也许会迷路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为此，今晚晚上我将乐于前来，以便让你知道一条最为便捷的路径。</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p:txBody>
      </p:sp>
      <p:sp>
        <p:nvSpPr>
          <p:cNvPr id="9" name="文本框 8"/>
          <p:cNvSpPr txBox="1"/>
          <p:nvPr/>
        </p:nvSpPr>
        <p:spPr>
          <a:xfrm>
            <a:off x="3987800" y="4220845"/>
            <a:ext cx="6957695" cy="2306955"/>
          </a:xfrm>
          <a:prstGeom prst="rect">
            <a:avLst/>
          </a:prstGeom>
          <a:noFill/>
          <a:ln>
            <a:solidFill>
              <a:srgbClr val="C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 </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7</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段内出现</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3</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次，密集、集中。展现大卫对米考伯先生的初印象。</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简而言之</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中的有用信息（压缩可得）：</a:t>
            </a:r>
            <a:endPar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①我很荣幸成为你的房东。</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②我家在</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城市路，温泽里。</a:t>
            </a:r>
            <a:endPar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③你还不熟，我愿意接你。</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简而言之</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时的惯性搭配：</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含着微笑，突然露出亲密的样子</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简而言之</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后的心理奥秘：</a:t>
            </a:r>
            <a:r>
              <a:rPr kumimoji="0" lang="zh-CN" altLang="en-US" sz="18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故作优雅绅士、显得彬彬有礼。</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u"/>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从</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简而言之</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看人物形象：</a:t>
            </a:r>
            <a:r>
              <a:rPr kumimoji="0" lang="zh-CN" altLang="en-US" sz="1800" b="1" i="0" u="none" strike="noStrike" kern="1200" cap="none" spc="0" normalizeH="0" baseline="0" noProof="0" dirty="0">
                <a:ln>
                  <a:noFill/>
                </a:ln>
                <a:solidFill>
                  <a:srgbClr val="C00000"/>
                </a:solidFill>
                <a:effectLst/>
                <a:uLnTx/>
                <a:uFillTx/>
                <a:latin typeface="Calibri"/>
                <a:ea typeface="宋体" panose="02010600030101010101" pitchFamily="2" charset="-122"/>
                <a:cs typeface="+mn-cs"/>
                <a:sym typeface="+mn-ea"/>
              </a:rPr>
              <a:t>说话啰嗦、故作优雅、但温和可亲</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sym typeface="+mn-ea"/>
              </a:rPr>
              <a:t>。</a:t>
            </a:r>
            <a:endPar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7955" y="564607"/>
            <a:ext cx="11153328" cy="635598"/>
          </a:xfrm>
        </p:spPr>
        <p:txBody>
          <a:bodyPr/>
          <a:lstStyle/>
          <a:p>
            <a:r>
              <a:rPr lang="zh-CN" dirty="0">
                <a:solidFill>
                  <a:schemeClr val="bg1"/>
                </a:solidFill>
                <a:sym typeface="+mn-ea"/>
              </a:rPr>
              <a:t>《大卫</a:t>
            </a:r>
            <a:r>
              <a:rPr lang="en-US" altLang="zh-CN" dirty="0">
                <a:solidFill>
                  <a:schemeClr val="bg1"/>
                </a:solidFill>
                <a:sym typeface="+mn-ea"/>
              </a:rPr>
              <a:t>·</a:t>
            </a:r>
            <a:r>
              <a:rPr lang="zh-CN" altLang="en-US" dirty="0">
                <a:solidFill>
                  <a:schemeClr val="bg1"/>
                </a:solidFill>
                <a:sym typeface="+mn-ea"/>
              </a:rPr>
              <a:t>科波菲尔》：从口头禅的前后语境看人物个性、形象</a:t>
            </a:r>
          </a:p>
        </p:txBody>
      </p:sp>
      <p:grpSp>
        <p:nvGrpSpPr>
          <p:cNvPr id="6" name="组合 5"/>
          <p:cNvGrpSpPr/>
          <p:nvPr/>
        </p:nvGrpSpPr>
        <p:grpSpPr>
          <a:xfrm>
            <a:off x="10085808" y="119858"/>
            <a:ext cx="810777" cy="444837"/>
            <a:chOff x="10085808" y="119858"/>
            <a:chExt cx="810777" cy="444837"/>
          </a:xfrm>
        </p:grpSpPr>
        <p:sp>
          <p:nvSpPr>
            <p:cNvPr id="7" name="平行四边形 6"/>
            <p:cNvSpPr/>
            <p:nvPr userDrawn="1"/>
          </p:nvSpPr>
          <p:spPr>
            <a:xfrm>
              <a:off x="10463039" y="119858"/>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平行四边形 7"/>
            <p:cNvSpPr/>
            <p:nvPr userDrawn="1"/>
          </p:nvSpPr>
          <p:spPr>
            <a:xfrm>
              <a:off x="10085808" y="322602"/>
              <a:ext cx="433546"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3" name="内容占位符 2" descr="src=http___upload-images.jianshu.io_upload_images_19388651-e72bd34dcaa3b6b5.jpg&amp;refer=http___upload-images.jianshu"/>
          <p:cNvPicPr>
            <a:picLocks noGrp="1" noChangeAspect="1"/>
          </p:cNvPicPr>
          <p:nvPr>
            <p:ph idx="1"/>
            <p:custDataLst>
              <p:tags r:id="rId1"/>
            </p:custDataLst>
          </p:nvPr>
        </p:nvPicPr>
        <p:blipFill>
          <a:blip r:embed="rId14"/>
          <a:stretch>
            <a:fillRect/>
          </a:stretch>
        </p:blipFill>
        <p:spPr>
          <a:xfrm>
            <a:off x="614680" y="4220845"/>
            <a:ext cx="3134360" cy="2350135"/>
          </a:xfrm>
          <a:prstGeom prst="rect">
            <a:avLst/>
          </a:prstGeom>
        </p:spPr>
      </p:pic>
      <p:sp>
        <p:nvSpPr>
          <p:cNvPr id="5" name="文本框 4"/>
          <p:cNvSpPr txBox="1"/>
          <p:nvPr/>
        </p:nvSpPr>
        <p:spPr>
          <a:xfrm>
            <a:off x="614680" y="1412240"/>
            <a:ext cx="10310495" cy="25844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FF0000"/>
                </a:solidFill>
                <a:effectLst/>
                <a:uLnTx/>
                <a:uFillTx/>
                <a:latin typeface="Calibri"/>
                <a:ea typeface="宋体" panose="02010600030101010101" pitchFamily="2" charset="-122"/>
                <a:cs typeface="+mn-cs"/>
              </a:rPr>
              <a:t>P56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①我很好。我收到谋得斯通先生的一封信，信里提到，要我把我住家后面的一间空着的屋子</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拿它，</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，出租</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陌生人</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含着微笑，突然露出亲密的样子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说道，</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用作卧室</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现在能接待这么一位初来的年轻创业者，这是本人的荣幸。</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②</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我的地址是，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米考伯先生说，</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城市路，温泽里。我，</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说到这儿，他又带着先前那种文雅的气派，同时</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突然再次露出亲密的样子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就住在那儿。</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③</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我的印象是，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米考伯先生说，</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你在这个都市的游历还不够广，要想穿过这座迷宫似的现代巴比伦，前往城市路，似乎还有困难</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srgbClr val="FF0000"/>
                </a:solidFill>
                <a:effectLst/>
                <a:uLnTx/>
                <a:uFillTx/>
                <a:latin typeface="Calibri"/>
                <a:ea typeface="宋体" panose="02010600030101010101" pitchFamily="2" charset="-122"/>
                <a:cs typeface="+mn-cs"/>
              </a:rPr>
              <a:t>简而言之</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说到这儿，米考伯</a:t>
            </a:r>
            <a:r>
              <a:rPr kumimoji="0" lang="zh-CN" altLang="en-US" sz="1800" b="1" i="0" u="sng" strike="noStrike" kern="1200" cap="none" spc="0" normalizeH="0" baseline="0" noProof="0">
                <a:ln>
                  <a:noFill/>
                </a:ln>
                <a:solidFill>
                  <a:srgbClr val="1D41D5"/>
                </a:solidFill>
                <a:effectLst/>
                <a:uLnTx/>
                <a:uFillTx/>
                <a:latin typeface="Calibri"/>
                <a:ea typeface="宋体" panose="02010600030101010101" pitchFamily="2" charset="-122"/>
                <a:cs typeface="+mn-cs"/>
              </a:rPr>
              <a:t>又突然露出亲密的样子</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你也许会迷路</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为此，今晚晚上我将乐于前来，以便让你知道一条最为便捷的路径。</a:t>
            </a:r>
            <a:r>
              <a:rPr kumimoji="0" lang="en-US" altLang="zh-CN" sz="1800" b="1" i="0" u="none" strike="noStrike" kern="1200" cap="none" spc="0" normalizeH="0" baseline="0" noProof="0">
                <a:ln>
                  <a:noFill/>
                </a:ln>
                <a:solidFill>
                  <a:prstClr val="black"/>
                </a:solidFill>
                <a:effectLst/>
                <a:uLnTx/>
                <a:uFillTx/>
                <a:latin typeface="Calibri"/>
                <a:ea typeface="宋体" panose="02010600030101010101" pitchFamily="2" charset="-122"/>
                <a:cs typeface="+mn-cs"/>
              </a:rPr>
              <a:t>”</a:t>
            </a:r>
          </a:p>
        </p:txBody>
      </p:sp>
      <p:sp>
        <p:nvSpPr>
          <p:cNvPr id="26" name="圆角矩形 8"/>
          <p:cNvSpPr/>
          <p:nvPr>
            <p:custDataLst>
              <p:tags r:id="rId2"/>
            </p:custDataLst>
          </p:nvPr>
        </p:nvSpPr>
        <p:spPr>
          <a:xfrm>
            <a:off x="9438640" y="4752340"/>
            <a:ext cx="1403350" cy="620395"/>
          </a:xfrm>
          <a:prstGeom prst="roundRect">
            <a:avLst/>
          </a:prstGeom>
          <a:solidFill>
            <a:srgbClr val="3F485B"/>
          </a:solidFill>
          <a:ln w="12700" cap="flat" cmpd="sng" algn="ctr">
            <a:noFill/>
            <a:prstDash val="solid"/>
            <a:miter lim="800000"/>
          </a:ln>
          <a:effectLst/>
        </p:spPr>
        <p:txBody>
          <a:bodyPr rtlCol="0" anchor="ctr">
            <a:normAutofit fontScale="97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气派：</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装成文雅</a:t>
            </a:r>
          </a:p>
        </p:txBody>
      </p:sp>
      <p:sp>
        <p:nvSpPr>
          <p:cNvPr id="22" name="圆角矩形 4"/>
          <p:cNvSpPr/>
          <p:nvPr>
            <p:custDataLst>
              <p:tags r:id="rId3"/>
            </p:custDataLst>
          </p:nvPr>
        </p:nvSpPr>
        <p:spPr>
          <a:xfrm>
            <a:off x="4139565" y="4056380"/>
            <a:ext cx="1384300" cy="812800"/>
          </a:xfrm>
          <a:prstGeom prst="roundRect">
            <a:avLst/>
          </a:prstGeom>
          <a:solidFill>
            <a:srgbClr val="D87F82"/>
          </a:solidFill>
          <a:ln w="12700" cap="flat" cmpd="sng" algn="ctr">
            <a:no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FFFFFF"/>
                </a:solidFill>
                <a:effectLst/>
                <a:uLnTx/>
                <a:uFillTx/>
                <a:latin typeface="Calibri"/>
                <a:ea typeface="宋体" panose="02010600030101010101" pitchFamily="2" charset="-122"/>
                <a:cs typeface="+mn-cs"/>
              </a:rPr>
              <a:t>外貌：大脑袋、秃头、大脸盘（</a:t>
            </a:r>
            <a:r>
              <a:rPr kumimoji="0" lang="zh-CN" altLang="en-US" sz="1400" b="1" i="0" u="none" strike="noStrike" kern="0" cap="none" spc="0" normalizeH="0" baseline="0" noProof="0" dirty="0">
                <a:ln>
                  <a:noFill/>
                </a:ln>
                <a:solidFill>
                  <a:srgbClr val="FFFFFF"/>
                </a:solidFill>
                <a:effectLst/>
                <a:highlight>
                  <a:srgbClr val="0000FF"/>
                </a:highlight>
                <a:uLnTx/>
                <a:uFillTx/>
                <a:latin typeface="Calibri"/>
                <a:ea typeface="宋体" panose="02010600030101010101" pitchFamily="2" charset="-122"/>
                <a:cs typeface="+mn-cs"/>
              </a:rPr>
              <a:t>感觉很富态</a:t>
            </a:r>
            <a:r>
              <a:rPr kumimoji="0" lang="zh-CN" altLang="en-US" sz="1400" b="1" i="0" u="none" strike="noStrike" kern="0" cap="none" spc="0" normalizeH="0" baseline="0" noProof="0" dirty="0">
                <a:ln>
                  <a:noFill/>
                </a:ln>
                <a:solidFill>
                  <a:srgbClr val="FFFFFF"/>
                </a:solidFill>
                <a:effectLst/>
                <a:uLnTx/>
                <a:uFillTx/>
                <a:latin typeface="Calibri"/>
                <a:ea typeface="宋体" panose="02010600030101010101" pitchFamily="2" charset="-122"/>
                <a:cs typeface="+mn-cs"/>
              </a:rPr>
              <a:t>）</a:t>
            </a:r>
          </a:p>
        </p:txBody>
      </p:sp>
      <p:sp>
        <p:nvSpPr>
          <p:cNvPr id="23" name="圆角矩形 5"/>
          <p:cNvSpPr/>
          <p:nvPr>
            <p:custDataLst>
              <p:tags r:id="rId4"/>
            </p:custDataLst>
          </p:nvPr>
        </p:nvSpPr>
        <p:spPr>
          <a:xfrm>
            <a:off x="6123138" y="4056380"/>
            <a:ext cx="1540677" cy="1244828"/>
          </a:xfrm>
          <a:prstGeom prst="roundRect">
            <a:avLst/>
          </a:prstGeom>
          <a:solidFill>
            <a:srgbClr val="82B3B7"/>
          </a:solidFill>
          <a:ln w="12700" cap="flat" cmpd="sng" algn="ctr">
            <a:noFill/>
            <a:prstDash val="solid"/>
            <a:miter lim="800000"/>
          </a:ln>
          <a:effectLst/>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衣着：褐色、黑色破旧、神气的衬衣硬领、气派的手杖、褪色的穗子、有柄的单片眼镜（</a:t>
            </a:r>
            <a:r>
              <a:rPr kumimoji="0" lang="zh-CN" altLang="en-US" sz="1200" b="1" i="0" u="none" strike="noStrike" kern="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rPr>
              <a:t>像个落魄贵族、贫穷绅士</a:t>
            </a:r>
            <a:r>
              <a:rPr kumimoji="0" lang="zh-CN" altLang="en-US" sz="12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a:t>
            </a:r>
          </a:p>
        </p:txBody>
      </p:sp>
      <p:sp>
        <p:nvSpPr>
          <p:cNvPr id="24" name="圆角矩形 6"/>
          <p:cNvSpPr/>
          <p:nvPr>
            <p:custDataLst>
              <p:tags r:id="rId5"/>
            </p:custDataLst>
          </p:nvPr>
        </p:nvSpPr>
        <p:spPr>
          <a:xfrm>
            <a:off x="8131721" y="3996690"/>
            <a:ext cx="1540677" cy="776351"/>
          </a:xfrm>
          <a:prstGeom prst="roundRect">
            <a:avLst/>
          </a:prstGeom>
          <a:solidFill>
            <a:srgbClr val="BC353E"/>
          </a:solidFill>
          <a:ln w="12700" cap="flat" cmpd="sng" algn="ctr">
            <a:noFill/>
            <a:prstDash val="solid"/>
            <a:miter lim="800000"/>
          </a:ln>
          <a:effectLst/>
        </p:spPr>
        <p:txBody>
          <a:bodyPr rtlCol="0" anchor="ctr">
            <a:normAutofit fontScale="8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口气：</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屈尊俯就（</a:t>
            </a:r>
            <a:r>
              <a:rPr kumimoji="0" lang="zh-CN" altLang="en-US" sz="1650" b="1" i="0" u="none" strike="noStrike" kern="0" cap="none" spc="0" normalizeH="0" baseline="0" noProof="0" dirty="0">
                <a:ln>
                  <a:noFill/>
                </a:ln>
                <a:solidFill>
                  <a:srgbClr val="FFFFFF"/>
                </a:solidFill>
                <a:effectLst/>
                <a:highlight>
                  <a:srgbClr val="0000FF"/>
                </a:highlight>
                <a:uLnTx/>
                <a:uFillTx/>
                <a:latin typeface="黑体" panose="02010609060101010101" pitchFamily="49" charset="-122"/>
                <a:ea typeface="黑体" panose="02010609060101010101" pitchFamily="49" charset="-122"/>
                <a:cs typeface="+mn-cs"/>
              </a:rPr>
              <a:t>亲切、平等的姿态</a:t>
            </a:r>
            <a:r>
              <a:rPr kumimoji="0" lang="zh-CN" altLang="en-US" sz="165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a:t>
            </a:r>
          </a:p>
        </p:txBody>
      </p:sp>
      <p:sp>
        <p:nvSpPr>
          <p:cNvPr id="31" name="右箭头 13"/>
          <p:cNvSpPr/>
          <p:nvPr>
            <p:custDataLst>
              <p:tags r:id="rId6"/>
            </p:custDataLst>
          </p:nvPr>
        </p:nvSpPr>
        <p:spPr>
          <a:xfrm>
            <a:off x="5658140" y="4152260"/>
            <a:ext cx="464999" cy="311724"/>
          </a:xfrm>
          <a:prstGeom prst="rightArrow">
            <a:avLst/>
          </a:prstGeom>
          <a:solidFill>
            <a:srgbClr val="FFFFFF">
              <a:lumMod val="85000"/>
            </a:srgbClr>
          </a:solidFill>
          <a:ln w="12700" cap="flat" cmpd="sng" algn="ctr">
            <a:noFill/>
            <a:prstDash val="solid"/>
            <a:miter lim="800000"/>
          </a:ln>
          <a:effectLst/>
        </p:spPr>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a:ln>
                <a:noFill/>
              </a:ln>
              <a:solidFill>
                <a:srgbClr val="FFFFFF">
                  <a:lumMod val="50000"/>
                </a:srgbClr>
              </a:solidFill>
              <a:effectLst/>
              <a:uLnTx/>
              <a:uFillTx/>
              <a:latin typeface="Calibri"/>
              <a:ea typeface="宋体" panose="02010600030101010101" pitchFamily="2" charset="-122"/>
              <a:cs typeface="+mn-cs"/>
            </a:endParaRPr>
          </a:p>
        </p:txBody>
      </p:sp>
      <p:sp>
        <p:nvSpPr>
          <p:cNvPr id="32" name="右箭头 14"/>
          <p:cNvSpPr/>
          <p:nvPr>
            <p:custDataLst>
              <p:tags r:id="rId7"/>
            </p:custDataLst>
          </p:nvPr>
        </p:nvSpPr>
        <p:spPr>
          <a:xfrm>
            <a:off x="7666722" y="4152260"/>
            <a:ext cx="464999" cy="311724"/>
          </a:xfrm>
          <a:prstGeom prst="rightArrow">
            <a:avLst/>
          </a:prstGeom>
          <a:solidFill>
            <a:srgbClr val="FFFFFF">
              <a:lumMod val="85000"/>
            </a:srgbClr>
          </a:solidFill>
          <a:ln w="12700" cap="flat" cmpd="sng" algn="ctr">
            <a:noFill/>
            <a:prstDash val="solid"/>
            <a:miter lim="800000"/>
          </a:ln>
          <a:effectLst/>
        </p:spPr>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a:ln>
                <a:noFill/>
              </a:ln>
              <a:solidFill>
                <a:srgbClr val="FFFFFF">
                  <a:lumMod val="50000"/>
                </a:srgbClr>
              </a:solidFill>
              <a:effectLst/>
              <a:uLnTx/>
              <a:uFillTx/>
              <a:latin typeface="Calibri"/>
              <a:ea typeface="宋体" panose="02010600030101010101" pitchFamily="2" charset="-122"/>
              <a:cs typeface="+mn-cs"/>
            </a:endParaRPr>
          </a:p>
        </p:txBody>
      </p:sp>
      <p:sp>
        <p:nvSpPr>
          <p:cNvPr id="29" name="圆角矩形 11"/>
          <p:cNvSpPr/>
          <p:nvPr>
            <p:custDataLst>
              <p:tags r:id="rId8"/>
            </p:custDataLst>
          </p:nvPr>
        </p:nvSpPr>
        <p:spPr>
          <a:xfrm>
            <a:off x="7651879" y="5613869"/>
            <a:ext cx="1896127" cy="620395"/>
          </a:xfrm>
          <a:prstGeom prst="roundRect">
            <a:avLst/>
          </a:prstGeom>
          <a:solidFill>
            <a:srgbClr val="4772A9"/>
          </a:solidFill>
          <a:ln w="12700" cap="flat" cmpd="sng" algn="ctr">
            <a:noFill/>
            <a:prstDash val="solid"/>
            <a:miter lim="800000"/>
          </a:ln>
          <a:effectLst/>
        </p:spPr>
        <p:txBody>
          <a:bodyPr rtlCol="0" anchor="ctr">
            <a:normAutofit fontScale="5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dirty="0">
              <a:ln>
                <a:noFill/>
              </a:ln>
              <a:solidFill>
                <a:srgbClr val="FFFFFF"/>
              </a:solidFill>
              <a:effectLst/>
              <a:uLnTx/>
              <a:uFillTx/>
              <a:latin typeface="Calibri"/>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神色：突然亲密（</a:t>
            </a:r>
            <a:r>
              <a:rPr kumimoji="0" lang="zh-CN" altLang="en-US" sz="2400" b="1" i="0" u="none" strike="noStrike" kern="0" cap="none" spc="0" normalizeH="0" baseline="0" noProof="0" dirty="0">
                <a:ln>
                  <a:noFill/>
                </a:ln>
                <a:solidFill>
                  <a:srgbClr val="FFFFFF"/>
                </a:solidFill>
                <a:effectLst/>
                <a:highlight>
                  <a:srgbClr val="0000FF"/>
                </a:highlight>
                <a:uLnTx/>
                <a:uFillTx/>
                <a:latin typeface="黑体" panose="02010609060101010101" pitchFamily="49" charset="-122"/>
                <a:ea typeface="黑体" panose="02010609060101010101" pitchFamily="49" charset="-122"/>
                <a:cs typeface="+mn-cs"/>
              </a:rPr>
              <a:t>刻意性、装饰性</a:t>
            </a:r>
            <a:r>
              <a:rPr kumimoji="0" lang="zh-CN" altLang="en-US" sz="2400" b="1"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35" b="1" i="0" u="none" strike="noStrike" kern="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30" name="圆角矩形 12"/>
          <p:cNvSpPr/>
          <p:nvPr>
            <p:custDataLst>
              <p:tags r:id="rId9"/>
            </p:custDataLst>
          </p:nvPr>
        </p:nvSpPr>
        <p:spPr>
          <a:xfrm>
            <a:off x="4192327" y="5640930"/>
            <a:ext cx="1860344" cy="502958"/>
          </a:xfrm>
          <a:prstGeom prst="roundRect">
            <a:avLst/>
          </a:prstGeom>
          <a:solidFill>
            <a:srgbClr val="D87F82"/>
          </a:solidFill>
          <a:ln w="12700" cap="flat" cmpd="sng" algn="ctr">
            <a:noFill/>
            <a:prstDash val="solid"/>
            <a:miter lim="800000"/>
          </a:ln>
          <a:effectLst/>
        </p:spPr>
        <p:txBody>
          <a:bodyPr rtlCol="0" anchor="ctr">
            <a:normAutofit fontScale="8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50" b="1" i="0" u="none" strike="noStrike" kern="0" cap="none" spc="0" normalizeH="0" baseline="0" noProof="0" dirty="0">
                <a:ln>
                  <a:noFill/>
                </a:ln>
                <a:solidFill>
                  <a:srgbClr val="FFFFFF"/>
                </a:solidFill>
                <a:effectLst/>
                <a:uLnTx/>
                <a:uFillTx/>
                <a:latin typeface="Calibri"/>
                <a:ea typeface="宋体" panose="02010600030101010101" pitchFamily="2" charset="-122"/>
                <a:cs typeface="+mn-cs"/>
              </a:rPr>
              <a:t>动作：腰杆笔挺地走出来，哼起一支曲子</a:t>
            </a:r>
          </a:p>
        </p:txBody>
      </p:sp>
      <p:sp>
        <p:nvSpPr>
          <p:cNvPr id="34" name="右箭头 16"/>
          <p:cNvSpPr/>
          <p:nvPr>
            <p:custDataLst>
              <p:tags r:id="rId10"/>
            </p:custDataLst>
          </p:nvPr>
        </p:nvSpPr>
        <p:spPr>
          <a:xfrm flipH="1">
            <a:off x="6354543" y="5749846"/>
            <a:ext cx="995464" cy="311724"/>
          </a:xfrm>
          <a:prstGeom prst="rightArrow">
            <a:avLst>
              <a:gd name="adj1" fmla="val 50000"/>
              <a:gd name="adj2" fmla="val 117709"/>
            </a:avLst>
          </a:prstGeom>
          <a:solidFill>
            <a:srgbClr val="FFFFFF">
              <a:lumMod val="85000"/>
            </a:srgbClr>
          </a:solidFill>
          <a:ln w="12700" cap="flat" cmpd="sng" algn="ctr">
            <a:noFill/>
            <a:prstDash val="solid"/>
            <a:miter lim="800000"/>
          </a:ln>
          <a:effectLst/>
        </p:spPr>
        <p:txBody>
          <a:bodyPr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a:ln>
                <a:noFill/>
              </a:ln>
              <a:solidFill>
                <a:srgbClr val="FFFFFF">
                  <a:lumMod val="50000"/>
                </a:srgbClr>
              </a:solidFill>
              <a:effectLst/>
              <a:uLnTx/>
              <a:uFillTx/>
              <a:latin typeface="Calibri"/>
              <a:ea typeface="宋体" panose="02010600030101010101" pitchFamily="2" charset="-122"/>
              <a:cs typeface="+mn-cs"/>
            </a:endParaRPr>
          </a:p>
        </p:txBody>
      </p:sp>
      <p:sp>
        <p:nvSpPr>
          <p:cNvPr id="37" name="圆角右箭头 19"/>
          <p:cNvSpPr/>
          <p:nvPr>
            <p:custDataLst>
              <p:tags r:id="rId11"/>
            </p:custDataLst>
          </p:nvPr>
        </p:nvSpPr>
        <p:spPr>
          <a:xfrm rot="5400000">
            <a:off x="9743697" y="4213139"/>
            <a:ext cx="555860" cy="563944"/>
          </a:xfrm>
          <a:prstGeom prst="bentArrow">
            <a:avLst/>
          </a:prstGeom>
          <a:solidFill>
            <a:srgbClr val="FFFFFF">
              <a:lumMod val="85000"/>
            </a:srgbClr>
          </a:solidFill>
          <a:ln w="12700" cap="flat" cmpd="sng" algn="ctr">
            <a:noFill/>
            <a:prstDash val="solid"/>
            <a:miter lim="800000"/>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a:ln>
                <a:noFill/>
              </a:ln>
              <a:solidFill>
                <a:srgbClr val="FFFFFF">
                  <a:lumMod val="50000"/>
                </a:srgbClr>
              </a:solidFill>
              <a:effectLst/>
              <a:uLnTx/>
              <a:uFillTx/>
              <a:latin typeface="Calibri"/>
              <a:ea typeface="宋体" panose="02010600030101010101" pitchFamily="2" charset="-122"/>
              <a:cs typeface="+mn-cs"/>
            </a:endParaRPr>
          </a:p>
        </p:txBody>
      </p:sp>
      <p:sp>
        <p:nvSpPr>
          <p:cNvPr id="38" name="圆角右箭头 20"/>
          <p:cNvSpPr/>
          <p:nvPr>
            <p:custDataLst>
              <p:tags r:id="rId12"/>
            </p:custDataLst>
          </p:nvPr>
        </p:nvSpPr>
        <p:spPr>
          <a:xfrm rot="10800000">
            <a:off x="9676215" y="5468982"/>
            <a:ext cx="528326" cy="593334"/>
          </a:xfrm>
          <a:prstGeom prst="bentArrow">
            <a:avLst/>
          </a:prstGeom>
          <a:solidFill>
            <a:srgbClr val="FFFFFF">
              <a:lumMod val="85000"/>
            </a:srgbClr>
          </a:solidFill>
          <a:ln w="12700" cap="flat" cmpd="sng" algn="ctr">
            <a:noFill/>
            <a:prstDash val="solid"/>
            <a:miter lim="800000"/>
          </a:ln>
          <a:effectLst/>
        </p:spPr>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50" b="0" i="0" u="none" strike="noStrike" kern="0" cap="none" spc="0" normalizeH="0" baseline="0" noProof="0">
              <a:ln>
                <a:noFill/>
              </a:ln>
              <a:solidFill>
                <a:srgbClr val="FFFFFF">
                  <a:lumMod val="50000"/>
                </a:srgbClr>
              </a:solidFill>
              <a:effectLst/>
              <a:uLnTx/>
              <a:uFillTx/>
              <a:latin typeface="Calibri"/>
              <a:ea typeface="宋体" panose="02010600030101010101" pitchFamily="2" charset="-122"/>
              <a:cs typeface="+mn-cs"/>
            </a:endParaRPr>
          </a:p>
        </p:txBody>
      </p:sp>
      <p:sp>
        <p:nvSpPr>
          <p:cNvPr id="2" name="文本框 1"/>
          <p:cNvSpPr txBox="1"/>
          <p:nvPr/>
        </p:nvSpPr>
        <p:spPr>
          <a:xfrm>
            <a:off x="3977640" y="6309360"/>
            <a:ext cx="6947535" cy="36830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故作优雅、故装体面、显得优越、遮不住寒酸</a:t>
            </a:r>
            <a:r>
              <a:rPr kumimoji="0" lang="en-US"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亲切温暖、快乐乐天</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025291-A6B8-4108-8399-FB62B1D3B57B}"/>
              </a:ext>
            </a:extLst>
          </p:cNvPr>
          <p:cNvSpPr>
            <a:spLocks noGrp="1"/>
          </p:cNvSpPr>
          <p:nvPr>
            <p:ph type="title"/>
          </p:nvPr>
        </p:nvSpPr>
        <p:spPr/>
        <p:txBody>
          <a:bodyPr/>
          <a:lstStyle/>
          <a:p>
            <a:r>
              <a:rPr lang="en-US" altLang="zh-CN" sz="3600" dirty="0">
                <a:solidFill>
                  <a:prstClr val="black"/>
                </a:solidFill>
              </a:rPr>
              <a:t>                《</a:t>
            </a:r>
            <a:r>
              <a:rPr lang="zh-CN" altLang="en-US" sz="3600" dirty="0">
                <a:solidFill>
                  <a:prstClr val="black"/>
                </a:solidFill>
              </a:rPr>
              <a:t>大卫</a:t>
            </a:r>
            <a:r>
              <a:rPr lang="en-US" altLang="zh-CN" sz="3600" dirty="0">
                <a:solidFill>
                  <a:prstClr val="black"/>
                </a:solidFill>
              </a:rPr>
              <a:t>·</a:t>
            </a:r>
            <a:r>
              <a:rPr lang="zh-CN" altLang="en-US" sz="3600" dirty="0">
                <a:solidFill>
                  <a:prstClr val="black"/>
                </a:solidFill>
              </a:rPr>
              <a:t>科波菲尔</a:t>
            </a:r>
            <a:r>
              <a:rPr lang="en-US" altLang="zh-CN" sz="3600" dirty="0">
                <a:solidFill>
                  <a:prstClr val="black"/>
                </a:solidFill>
              </a:rPr>
              <a:t>》</a:t>
            </a:r>
            <a:endParaRPr lang="zh-CN" altLang="en-US" dirty="0"/>
          </a:p>
        </p:txBody>
      </p:sp>
      <p:sp>
        <p:nvSpPr>
          <p:cNvPr id="3" name="内容占位符 2">
            <a:extLst>
              <a:ext uri="{FF2B5EF4-FFF2-40B4-BE49-F238E27FC236}">
                <a16:creationId xmlns:a16="http://schemas.microsoft.com/office/drawing/2014/main" id="{977368B9-4495-410F-B1C7-4D76D2D9A11F}"/>
              </a:ext>
            </a:extLst>
          </p:cNvPr>
          <p:cNvSpPr>
            <a:spLocks noGrp="1"/>
          </p:cNvSpPr>
          <p:nvPr>
            <p:ph sz="half" idx="1"/>
          </p:nvPr>
        </p:nvSpPr>
        <p:spPr/>
        <p:txBody>
          <a:bodyPr>
            <a:normAutofit/>
          </a:bodyPr>
          <a:lstStyle/>
          <a:p>
            <a:r>
              <a:rPr lang="zh-CN" altLang="en-US" sz="3200" dirty="0"/>
              <a:t>米考伯先生还有其他口头禅吗？</a:t>
            </a:r>
            <a:endParaRPr lang="en-US" altLang="zh-CN" sz="3200" dirty="0"/>
          </a:p>
          <a:p>
            <a:r>
              <a:rPr lang="zh-CN" altLang="en-US" sz="3200" dirty="0"/>
              <a:t>“时来运转”</a:t>
            </a:r>
            <a:endParaRPr lang="en-US" altLang="zh-CN" sz="3200" dirty="0"/>
          </a:p>
          <a:p>
            <a:r>
              <a:rPr lang="zh-CN" altLang="en-US" sz="3200" dirty="0">
                <a:solidFill>
                  <a:srgbClr val="FF0000"/>
                </a:solidFill>
              </a:rPr>
              <a:t>支架性质的讨论</a:t>
            </a:r>
            <a:r>
              <a:rPr lang="zh-CN" altLang="en-US" sz="3200" dirty="0"/>
              <a:t>：“时来运转”真的实现了吗？请根据课文内容推测：米考伯先生可能会在课文中的哪些情境下说出这句口头禅？这句口头禅又体现出了米考伯先生怎样的个性或形象特点？</a:t>
            </a:r>
          </a:p>
        </p:txBody>
      </p:sp>
    </p:spTree>
    <p:extLst>
      <p:ext uri="{BB962C8B-B14F-4D97-AF65-F5344CB8AC3E}">
        <p14:creationId xmlns:p14="http://schemas.microsoft.com/office/powerpoint/2010/main" val="7683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2_1"/>
  <p:tag name="KSO_WM_UNIT_FILL_FORE_SCHEMECOLOR_INDEX" val="6"/>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3_1"/>
  <p:tag name="KSO_WM_UNIT_FILL_FORE_SCHEMECOLOR_INDEX" val="7"/>
  <p:tag name="KSO_WM_UNIT_FILL_TYPE" val="1"/>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5*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5*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22"/>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5_1"/>
  <p:tag name="KSO_WM_UNIT_FILL_FORE_SCHEMECOLOR_INDEX" val="9"/>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22"/>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6_1"/>
  <p:tag name="KSO_WM_UNIT_FILL_FORE_SCHEMECOLOR_INDEX" val="5"/>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5*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5*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5*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i"/>
  <p:tag name="KSO_WM_UNIT_INDEX" val="1_1"/>
  <p:tag name="KSO_WM_UNIT_ID" val="diagram20200904_1*p_i*1_1"/>
  <p:tag name="KSO_WM_TEMPLATE_CATEGORY" val="diagram"/>
  <p:tag name="KSO_WM_TEMPLATE_INDEX" val="20200904"/>
  <p:tag name="KSO_WM_UNIT_LAYERLEVEL" val="1_1"/>
  <p:tag name="KSO_WM_TAG_VERSION" val="1.0"/>
  <p:tag name="KSO_WM_BEAUTIFY_FLAG" val="#wm#"/>
  <p:tag name="KSO_WM_UNIT_FILL_FORE_SCHEMECOLOR_INDEX" val="5"/>
  <p:tag name="KSO_WM_UNI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i"/>
  <p:tag name="KSO_WM_UNIT_INDEX" val="1"/>
  <p:tag name="KSO_WM_UNIT_ID" val="diagram20200904_1*i*1"/>
  <p:tag name="KSO_WM_TEMPLATE_CATEGORY" val="diagram"/>
  <p:tag name="KSO_WM_TEMPLATE_INDEX" val="2020090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i"/>
  <p:tag name="KSO_WM_UNIT_INDEX" val="2"/>
  <p:tag name="KSO_WM_UNIT_ID" val="diagram20200904_1*i*2"/>
  <p:tag name="KSO_WM_TEMPLATE_CATEGORY" val="diagram"/>
  <p:tag name="KSO_WM_TEMPLATE_INDEX" val="20200904"/>
  <p:tag name="KSO_WM_UNIT_LAYERLEVEL" val="1"/>
  <p:tag name="KSO_WM_TAG_VERSION" val="1.0"/>
  <p:tag name="KSO_WM_BEAUTIFY_FLAG" val="#wm#"/>
  <p:tag name="KSO_WM_UNIT_LINE_FORE_SCHEMECOLOR_INDEX" val="5"/>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i"/>
  <p:tag name="KSO_WM_UNIT_INDEX" val="3"/>
  <p:tag name="KSO_WM_UNIT_ID" val="diagram20200904_1*i*3"/>
  <p:tag name="KSO_WM_TEMPLATE_CATEGORY" val="diagram"/>
  <p:tag name="KSO_WM_TEMPLATE_INDEX" val="20200904"/>
  <p:tag name="KSO_WM_UNIT_LAYERLEVEL" val="1"/>
  <p:tag name="KSO_WM_TAG_VERSION" val="1.0"/>
  <p:tag name="KSO_WM_BEAUTIFY_FLAG" val="#wm#"/>
  <p:tag name="KSO_WM_UNIT_LINE_FORE_SCHEMECOLOR_INDEX" val="5"/>
  <p:tag name="KSO_WM_UNIT_LINE_FILL_TYPE" val="2"/>
</p:tagLst>
</file>

<file path=ppt/tags/tag23.xml><?xml version="1.0" encoding="utf-8"?>
<p:tagLst xmlns:a="http://schemas.openxmlformats.org/drawingml/2006/main" xmlns:r="http://schemas.openxmlformats.org/officeDocument/2006/relationships" xmlns:p="http://schemas.openxmlformats.org/presentationml/2006/main">
  <p:tag name="KSO_WM_UNIT_RELATE_UNITID" val="diagram20200904_1*p_h_f*1_1_1"/>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g"/>
  <p:tag name="KSO_WM_UNIT_INDEX" val="1_1_1"/>
  <p:tag name="KSO_WM_UNIT_ID" val="diagram20200904_1*p_h_g*1_1_1"/>
  <p:tag name="KSO_WM_TEMPLATE_CATEGORY" val="diagram"/>
  <p:tag name="KSO_WM_TEMPLATE_INDEX" val="20200904"/>
  <p:tag name="KSO_WM_UNIT_LAYERLEVEL" val="1_1_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VALUE" val="459*469"/>
  <p:tag name="KSO_WM_UNIT_HIGHLIGHT" val="0"/>
  <p:tag name="KSO_WM_UNIT_COMPATIBLE" val="0"/>
  <p:tag name="KSO_WM_UNIT_DIAGRAM_ISNUMVISUAL" val="0"/>
  <p:tag name="KSO_WM_UNIT_DIAGRAM_ISREFERUNIT" val="0"/>
  <p:tag name="KSO_WM_DIAGRAM_GROUP_CODE" val="p1-1"/>
  <p:tag name="KSO_WM_UNIT_TYPE" val="p_h_d"/>
  <p:tag name="KSO_WM_UNIT_INDEX" val="1_1_1"/>
  <p:tag name="KSO_WM_UNIT_ID" val="diagram20200904_1*p_h_d*1_1_1"/>
  <p:tag name="KSO_WM_TEMPLATE_CATEGORY" val="diagram"/>
  <p:tag name="KSO_WM_TEMPLATE_INDEX" val="20200904"/>
  <p:tag name="KSO_WM_UNIT_LAYERLEVEL" val="1_1_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p1-1"/>
  <p:tag name="KSO_WM_UNIT_TYPE" val="p_h_y"/>
  <p:tag name="KSO_WM_UNIT_INDEX" val="1_1_1"/>
  <p:tag name="KSO_WM_UNIT_ID" val="diagram20200904_1*p_h_y*1_1_1"/>
  <p:tag name="KSO_WM_TEMPLATE_CATEGORY" val="diagram"/>
  <p:tag name="KSO_WM_TEMPLATE_INDEX" val="20200904"/>
  <p:tag name="KSO_WM_UNIT_LAYERLEVEL" val="1_1_1"/>
  <p:tag name="KSO_WM_TAG_VERSION" val="1.0"/>
  <p:tag name="KSO_WM_BEAUTIFY_FLAG" val="#wm#"/>
  <p:tag name="KSO_WM_UNIT_FILL_FORE_SCHEMECOLOR_INDEX" val="5"/>
  <p:tag name="KSO_WM_UNI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p1-1"/>
  <p:tag name="KSO_WM_UNIT_TYPE" val="p_h_f"/>
  <p:tag name="KSO_WM_UNIT_INDEX" val="1_1_1"/>
  <p:tag name="KSO_WM_UNIT_ID" val="diagram20200904_1*p_h_f*1_1_1"/>
  <p:tag name="KSO_WM_TEMPLATE_CATEGORY" val="diagram"/>
  <p:tag name="KSO_WM_TEMPLATE_INDEX" val="20200904"/>
  <p:tag name="KSO_WM_UNIT_LAYERLEVEL" val="1_1_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2_1"/>
  <p:tag name="KSO_WM_UNIT_ID" val="diagram20200904_1*p_h_h_f*1_1_2_1"/>
  <p:tag name="KSO_WM_TEMPLATE_CATEGORY" val="diagram"/>
  <p:tag name="KSO_WM_TEMPLATE_INDEX" val="20200904"/>
  <p:tag name="KSO_WM_UNIT_LAYERLEVEL" val="1_1_1_1"/>
  <p:tag name="KSO_WM_TAG_VERSION" val="1.0"/>
  <p:tag name="KSO_WM_BEAUTIFY_FLAG" val="#wm#"/>
  <p:tag name="KSO_WM_UNIT_TEXT_FILL_FORE_SCHEMECOLOR_INDEX" val="5"/>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4_1"/>
  <p:tag name="KSO_WM_UNIT_ID" val="diagram20200904_1*p_h_h_f*1_1_4_1"/>
  <p:tag name="KSO_WM_TEMPLATE_CATEGORY" val="diagram"/>
  <p:tag name="KSO_WM_TEMPLATE_INDEX" val="20200904"/>
  <p:tag name="KSO_WM_UNIT_LAYERLEVEL" val="1_1_1_1"/>
  <p:tag name="KSO_WM_TAG_VERSION" val="1.0"/>
  <p:tag name="KSO_WM_BEAUTIFY_FLAG" val="#wm#"/>
  <p:tag name="KSO_WM_UNIT_TEXT_FILL_FORE_SCHEMECOLOR_INDEX" val="5"/>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1_1"/>
  <p:tag name="KSO_WM_UNIT_ID" val="diagram20200904_1*p_h_h_f*1_1_1_1"/>
  <p:tag name="KSO_WM_TEMPLATE_CATEGORY" val="diagram"/>
  <p:tag name="KSO_WM_TEMPLATE_INDEX" val="20200904"/>
  <p:tag name="KSO_WM_UNIT_LAYERLEVEL" val="1_1_1_1"/>
  <p:tag name="KSO_WM_TAG_VERSION" val="1.0"/>
  <p:tag name="KSO_WM_BEAUTIFY_FLAG" val="#wm#"/>
  <p:tag name="KSO_WM_UNIT_TEXT_FILL_FORE_SCHEMECOLOR_INDEX" val="5"/>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3_1"/>
  <p:tag name="KSO_WM_UNIT_ID" val="diagram20200904_1*p_h_h_f*1_1_3_1"/>
  <p:tag name="KSO_WM_TEMPLATE_CATEGORY" val="diagram"/>
  <p:tag name="KSO_WM_TEMPLATE_INDEX" val="20200904"/>
  <p:tag name="KSO_WM_UNIT_LAYERLEVEL" val="1_1_1_1"/>
  <p:tag name="KSO_WM_TAG_VERSION" val="1.0"/>
  <p:tag name="KSO_WM_BEAUTIFY_FLAG" val="#wm#"/>
  <p:tag name="KSO_WM_UNIT_TEXT_FILL_FORE_SCHEMECOLOR_INDEX" val="5"/>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1_1"/>
  <p:tag name="KSO_WM_UNIT_ID" val="diagram20200904_1*p_h_h_h_f*1_1_2_1_1"/>
  <p:tag name="KSO_WM_TEMPLATE_CATEGORY" val="diagram"/>
  <p:tag name="KSO_WM_TEMPLATE_INDEX" val="20200904"/>
  <p:tag name="KSO_WM_UNIT_LAYERLEVEL" val="1_1_1_1_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2_1"/>
  <p:tag name="KSO_WM_UNIT_ID" val="diagram20200904_1*p_h_h_h_f*1_1_2_2_1"/>
  <p:tag name="KSO_WM_TEMPLATE_CATEGORY" val="diagram"/>
  <p:tag name="KSO_WM_TEMPLATE_INDEX" val="20200904"/>
  <p:tag name="KSO_WM_UNIT_LAYERLEVEL" val="1_1_1_1_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2_3_1"/>
  <p:tag name="KSO_WM_UNIT_ID" val="diagram20200904_1*p_h_h_h_f*1_1_2_3_1"/>
  <p:tag name="KSO_WM_TEMPLATE_CATEGORY" val="diagram"/>
  <p:tag name="KSO_WM_TEMPLATE_INDEX" val="20200904"/>
  <p:tag name="KSO_WM_UNIT_LAYERLEVEL" val="1_1_1_1_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4_2_1"/>
  <p:tag name="KSO_WM_UNIT_ID" val="diagram20200904_1*p_h_h_h_f*1_1_4_2_1"/>
  <p:tag name="KSO_WM_TEMPLATE_CATEGORY" val="diagram"/>
  <p:tag name="KSO_WM_TEMPLATE_INDEX" val="20200904"/>
  <p:tag name="KSO_WM_UNIT_LAYERLEVEL" val="1_1_1_1_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2_1"/>
  <p:tag name="KSO_WM_UNIT_ID" val="diagram20200904_1*p_h_h_h_f*1_1_3_2_1"/>
  <p:tag name="KSO_WM_TEMPLATE_CATEGORY" val="diagram"/>
  <p:tag name="KSO_WM_TEMPLATE_INDEX" val="20200904"/>
  <p:tag name="KSO_WM_UNIT_LAYERLEVEL" val="1_1_1_1_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3_1_1"/>
  <p:tag name="KSO_WM_UNIT_ID" val="diagram20200904_1*p_h_h_h_f*1_1_3_1_1"/>
  <p:tag name="KSO_WM_TEMPLATE_CATEGORY" val="diagram"/>
  <p:tag name="KSO_WM_TEMPLATE_INDEX" val="20200904"/>
  <p:tag name="KSO_WM_UNIT_LAYERLEVEL" val="1_1_1_1_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4_1"/>
  <p:tag name="KSO_WM_UNIT_ID" val="diagram20200904_1*p_h_h_h_f*1_1_1_4_1"/>
  <p:tag name="KSO_WM_TEMPLATE_CATEGORY" val="diagram"/>
  <p:tag name="KSO_WM_TEMPLATE_INDEX" val="20200904"/>
  <p:tag name="KSO_WM_UNIT_LAYERLEVEL" val="1_1_1_1_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3_1"/>
  <p:tag name="KSO_WM_UNIT_ID" val="diagram20200904_1*p_h_h_h_f*1_1_1_3_1"/>
  <p:tag name="KSO_WM_TEMPLATE_CATEGORY" val="diagram"/>
  <p:tag name="KSO_WM_TEMPLATE_INDEX" val="20200904"/>
  <p:tag name="KSO_WM_UNIT_LAYERLEVEL" val="1_1_1_1_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p1-1"/>
  <p:tag name="KSO_WM_UNIT_TYPE" val="p_h_h_h_f"/>
  <p:tag name="KSO_WM_UNIT_INDEX" val="1_1_1_2_1"/>
  <p:tag name="KSO_WM_UNIT_ID" val="diagram20200904_1*p_h_h_h_f*1_1_1_2_1"/>
  <p:tag name="KSO_WM_TEMPLATE_CATEGORY" val="diagram"/>
  <p:tag name="KSO_WM_TEMPLATE_INDEX" val="20200904"/>
  <p:tag name="KSO_WM_UNIT_LAYERLEVEL" val="1_1_1_1_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p1-1"/>
  <p:tag name="KSO_WM_UNIT_TYPE" val="p_h_h_f"/>
  <p:tag name="KSO_WM_UNIT_INDEX" val="1_1_4_1"/>
  <p:tag name="KSO_WM_UNIT_ID" val="diagram20200904_1*p_h_h_f*1_1_4_1"/>
  <p:tag name="KSO_WM_TEMPLATE_CATEGORY" val="diagram"/>
  <p:tag name="KSO_WM_TEMPLATE_INDEX" val="20200904"/>
  <p:tag name="KSO_WM_UNIT_LAYERLEVEL" val="1_1_1_1"/>
  <p:tag name="KSO_WM_TAG_VERSION" val="1.0"/>
  <p:tag name="KSO_WM_BEAUTIFY_FLAG" val="#wm#"/>
  <p:tag name="KSO_WM_UNIT_TEXT_FILL_FORE_SCHEMECOLOR_INDEX" val="5"/>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DIAGRAM_CONTRAST_TITLE_CNT" val="2"/>
  <p:tag name="KSO_WM_UNIT_DIAGRAM_DIMENSION_TITLE_CNT" val="3"/>
  <p:tag name="KSO_WM_UNIT_TYPE" val="r_i"/>
  <p:tag name="KSO_WM_UNIT_INDEX" val="1_1"/>
  <p:tag name="KSO_WM_UNIT_ID" val="diagram160550_3*r_i*1_1"/>
  <p:tag name="KSO_WM_UNIT_CLEAR" val="1"/>
  <p:tag name="KSO_WM_UNIT_LAYERLEVEL" val="1_1"/>
  <p:tag name="KSO_WM_DIAGRAM_GROUP_CODE" val="r1-1"/>
  <p:tag name="KSO_WM_UNIT_FILL_FORE_SCHEMECOLOR_INDEX" val="7"/>
  <p:tag name="KSO_WM_UNIT_FILL_TYPE" val="1"/>
  <p:tag name="KSO_WM_UNIT_TEXT_FILL_FORE_SCHEMECOLOR_INDEX" val="14"/>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v"/>
  <p:tag name="KSO_WM_UNIT_INDEX" val="1_3"/>
  <p:tag name="KSO_WM_UNIT_ID" val="diagram160550_3*r_v*1_3"/>
  <p:tag name="KSO_WM_UNIT_CLEAR" val="1"/>
  <p:tag name="KSO_WM_UNIT_LAYERLEVEL" val="1_1"/>
  <p:tag name="KSO_WM_UNIT_DIAGRAM_CONTRAST_TITLE_CNT" val="2"/>
  <p:tag name="KSO_WM_UNIT_DIAGRAM_DIMENSION_TITLE_CNT" val="3"/>
  <p:tag name="KSO_WM_UNIT_VALUE" val="16"/>
  <p:tag name="KSO_WM_UNIT_HIGHLIGHT" val="0"/>
  <p:tag name="KSO_WM_UNIT_COMPATIBLE" val="0"/>
  <p:tag name="KSO_WM_DIAGRAM_GROUP_CODE" val="r1-1"/>
  <p:tag name="KSO_WM_UNIT_PRESET_TEXT" val="Lorem"/>
  <p:tag name="KSO_WM_UNIT_FILL_FORE_SCHEMECOLOR_INDEX" val="14"/>
  <p:tag name="KSO_WM_UNIT_FILL_TYPE" val="1"/>
  <p:tag name="KSO_WM_UNIT_TEXT_FILL_FORE_SCHEMECOLOR_INDEX" val="14"/>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DIAGRAM_CONTRAST_TITLE_CNT" val="2"/>
  <p:tag name="KSO_WM_UNIT_DIAGRAM_DIMENSION_TITLE_CNT" val="3"/>
  <p:tag name="KSO_WM_UNIT_TYPE" val="r_i"/>
  <p:tag name="KSO_WM_UNIT_INDEX" val="1_2"/>
  <p:tag name="KSO_WM_UNIT_ID" val="diagram160550_3*r_i*1_2"/>
  <p:tag name="KSO_WM_UNIT_CLEAR" val="1"/>
  <p:tag name="KSO_WM_UNIT_LAYERLEVEL" val="1_1"/>
  <p:tag name="KSO_WM_DIAGRAM_GROUP_CODE" val="r1-1"/>
  <p:tag name="KSO_WM_UNIT_FILL_FORE_SCHEMECOLOR_INDEX" val="7"/>
  <p:tag name="KSO_WM_UNIT_FILL_TYPE" val="1"/>
  <p:tag name="KSO_WM_UNIT_TEXT_FILL_FORE_SCHEMECOLOR_INDEX" val="14"/>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v"/>
  <p:tag name="KSO_WM_UNIT_INDEX" val="1_5"/>
  <p:tag name="KSO_WM_UNIT_ID" val="diagram160550_3*r_v*1_5"/>
  <p:tag name="KSO_WM_UNIT_CLEAR" val="1"/>
  <p:tag name="KSO_WM_UNIT_LAYERLEVEL" val="1_1"/>
  <p:tag name="KSO_WM_UNIT_DIAGRAM_CONTRAST_TITLE_CNT" val="2"/>
  <p:tag name="KSO_WM_UNIT_DIAGRAM_DIMENSION_TITLE_CNT" val="3"/>
  <p:tag name="KSO_WM_UNIT_VALUE" val="16"/>
  <p:tag name="KSO_WM_UNIT_HIGHLIGHT" val="0"/>
  <p:tag name="KSO_WM_UNIT_COMPATIBLE" val="0"/>
  <p:tag name="KSO_WM_DIAGRAM_GROUP_CODE" val="r1-1"/>
  <p:tag name="KSO_WM_UNIT_PRESET_TEXT" val="Lorem"/>
  <p:tag name="KSO_WM_UNIT_FILL_FORE_SCHEMECOLOR_INDEX" val="14"/>
  <p:tag name="KSO_WM_UNIT_FILL_TYPE" val="1"/>
  <p:tag name="KSO_WM_UNIT_TEXT_FILL_FORE_SCHEMECOLOR_INDEX" val="14"/>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DIAGRAM_CONTRAST_TITLE_CNT" val="2"/>
  <p:tag name="KSO_WM_UNIT_DIAGRAM_DIMENSION_TITLE_CNT" val="3"/>
  <p:tag name="KSO_WM_UNIT_TYPE" val="r_i"/>
  <p:tag name="KSO_WM_UNIT_INDEX" val="1_3"/>
  <p:tag name="KSO_WM_UNIT_ID" val="diagram160550_3*r_i*1_3"/>
  <p:tag name="KSO_WM_UNIT_CLEAR" val="1"/>
  <p:tag name="KSO_WM_UNIT_LAYERLEVEL" val="1_1"/>
  <p:tag name="KSO_WM_DIAGRAM_GROUP_CODE" val="r1-1"/>
  <p:tag name="KSO_WM_UNIT_FILL_FORE_SCHEMECOLOR_INDEX" val="6"/>
  <p:tag name="KSO_WM_UNIT_FILL_TYPE" val="1"/>
  <p:tag name="KSO_WM_UNIT_TEXT_FILL_FORE_SCHEMECOLOR_INDEX" val="14"/>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v"/>
  <p:tag name="KSO_WM_UNIT_INDEX" val="1_2"/>
  <p:tag name="KSO_WM_UNIT_ID" val="diagram160550_3*r_v*1_2"/>
  <p:tag name="KSO_WM_UNIT_CLEAR" val="1"/>
  <p:tag name="KSO_WM_UNIT_LAYERLEVEL" val="1_1"/>
  <p:tag name="KSO_WM_UNIT_DIAGRAM_CONTRAST_TITLE_CNT" val="2"/>
  <p:tag name="KSO_WM_UNIT_DIAGRAM_DIMENSION_TITLE_CNT" val="3"/>
  <p:tag name="KSO_WM_UNIT_VALUE" val="16"/>
  <p:tag name="KSO_WM_UNIT_HIGHLIGHT" val="0"/>
  <p:tag name="KSO_WM_UNIT_COMPATIBLE" val="0"/>
  <p:tag name="KSO_WM_DIAGRAM_GROUP_CODE" val="r1-1"/>
  <p:tag name="KSO_WM_UNIT_PRESET_TEXT" val="Lorem"/>
  <p:tag name="KSO_WM_UNIT_FILL_FORE_SCHEMECOLOR_INDEX" val="14"/>
  <p:tag name="KSO_WM_UNIT_FILL_TYPE" val="1"/>
  <p:tag name="KSO_WM_UNIT_TEXT_FILL_FORE_SCHEMECOLOR_INDEX" val="14"/>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DIAGRAM_CONTRAST_TITLE_CNT" val="2"/>
  <p:tag name="KSO_WM_UNIT_DIAGRAM_DIMENSION_TITLE_CNT" val="3"/>
  <p:tag name="KSO_WM_UNIT_VALUE" val="9"/>
  <p:tag name="KSO_WM_UNIT_HIGHLIGHT" val="0"/>
  <p:tag name="KSO_WM_UNIT_COMPATIBLE" val="0"/>
  <p:tag name="KSO_WM_UNIT_PRESET_TEXT_INDEX" val="0"/>
  <p:tag name="KSO_WM_UNIT_TYPE" val="r_i"/>
  <p:tag name="KSO_WM_UNIT_INDEX" val="1_4"/>
  <p:tag name="KSO_WM_UNIT_ID" val="diagram160550_3*r_i*1_4"/>
  <p:tag name="KSO_WM_UNIT_CLEAR" val="1"/>
  <p:tag name="KSO_WM_UNIT_LAYERLEVEL" val="1_1"/>
  <p:tag name="KSO_WM_DIAGRAM_GROUP_CODE" val="r1-1"/>
  <p:tag name="KSO_WM_UNIT_FILL_FORE_SCHEMECOLOR_INDEX" val="6"/>
  <p:tag name="KSO_WM_UNIT_FILL_TYPE" val="1"/>
  <p:tag name="KSO_WM_UNIT_TEXT_FILL_FORE_SCHEMECOLOR_INDEX" val="14"/>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v"/>
  <p:tag name="KSO_WM_UNIT_INDEX" val="1_4"/>
  <p:tag name="KSO_WM_UNIT_ID" val="diagram160550_3*r_v*1_4"/>
  <p:tag name="KSO_WM_UNIT_CLEAR" val="1"/>
  <p:tag name="KSO_WM_UNIT_LAYERLEVEL" val="1_1"/>
  <p:tag name="KSO_WM_UNIT_DIAGRAM_CONTRAST_TITLE_CNT" val="2"/>
  <p:tag name="KSO_WM_UNIT_DIAGRAM_DIMENSION_TITLE_CNT" val="3"/>
  <p:tag name="KSO_WM_UNIT_VALUE" val="16"/>
  <p:tag name="KSO_WM_UNIT_HIGHLIGHT" val="0"/>
  <p:tag name="KSO_WM_UNIT_COMPATIBLE" val="0"/>
  <p:tag name="KSO_WM_UNIT_PRESET_TEXT_INDEX" val="4"/>
  <p:tag name="KSO_WM_UNIT_PRESET_TEXT_LEN" val="5"/>
  <p:tag name="KSO_WM_DIAGRAM_GROUP_CODE" val="r1-1"/>
  <p:tag name="KSO_WM_UNIT_FILL_FORE_SCHEMECOLOR_INDEX" val="14"/>
  <p:tag name="KSO_WM_UNIT_FILL_TYPE" val="1"/>
  <p:tag name="KSO_WM_UNIT_TEXT_FILL_FORE_SCHEMECOLOR_INDEX" val="14"/>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DIAGRAM_CONTRAST_TITLE_CNT" val="2"/>
  <p:tag name="KSO_WM_UNIT_DIAGRAM_DIMENSION_TITLE_CNT" val="3"/>
  <p:tag name="KSO_WM_UNIT_TYPE" val="r_i"/>
  <p:tag name="KSO_WM_UNIT_INDEX" val="1_15"/>
  <p:tag name="KSO_WM_UNIT_ID" val="diagram160550_3*r_i*1_15"/>
  <p:tag name="KSO_WM_UNIT_CLEAR" val="1"/>
  <p:tag name="KSO_WM_UNIT_LAYERLEVEL" val="1_1"/>
  <p:tag name="KSO_WM_DIAGRAM_GROUP_CODE" val="r1-1"/>
  <p:tag name="KSO_WM_UNIT_FILL_FORE_SCHEMECOLOR_INDEX" val="6"/>
  <p:tag name="KSO_WM_UNIT_FILL_TYPE" val="1"/>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v"/>
  <p:tag name="KSO_WM_UNIT_INDEX" val="1_1"/>
  <p:tag name="KSO_WM_UNIT_ID" val="diagram160550_3*r_v*1_1"/>
  <p:tag name="KSO_WM_UNIT_CLEAR" val="1"/>
  <p:tag name="KSO_WM_UNIT_LAYERLEVEL" val="1_1"/>
  <p:tag name="KSO_WM_UNIT_DIAGRAM_CONTRAST_TITLE_CNT" val="2"/>
  <p:tag name="KSO_WM_UNIT_DIAGRAM_DIMENSION_TITLE_CNT" val="3"/>
  <p:tag name="KSO_WM_UNIT_VALUE" val="16"/>
  <p:tag name="KSO_WM_UNIT_HIGHLIGHT" val="0"/>
  <p:tag name="KSO_WM_UNIT_COMPATIBLE" val="0"/>
  <p:tag name="KSO_WM_DIAGRAM_GROUP_CODE" val="r1-1"/>
  <p:tag name="KSO_WM_UNIT_PRESET_TEXT" val="Lorem"/>
  <p:tag name="KSO_WM_UNIT_FILL_FORE_SCHEMECOLOR_INDEX" val="10"/>
  <p:tag name="KSO_WM_UNIT_FILL_TYPE" val="1"/>
  <p:tag name="KSO_WM_UNIT_TEXT_FILL_FORE_SCHEMECOLOR_INDEX" val="14"/>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5"/>
  <p:tag name="KSO_WM_UNIT_ID" val="diagram160550_3*r_i*1_5"/>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7"/>
  <p:tag name="KSO_WM_UNIT_ID" val="diagram160550_3*r_i*1_7"/>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8"/>
  <p:tag name="KSO_WM_UNIT_ID" val="diagram160550_3*r_i*1_8"/>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9"/>
  <p:tag name="KSO_WM_UNIT_ID" val="diagram160550_3*r_i*1_9"/>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10"/>
  <p:tag name="KSO_WM_UNIT_ID" val="diagram160550_3*r_i*1_10"/>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11"/>
  <p:tag name="KSO_WM_UNIT_ID" val="diagram160550_3*r_i*1_11"/>
  <p:tag name="KSO_WM_UNIT_CLEAR" val="1"/>
  <p:tag name="KSO_WM_UNIT_LAYERLEVEL" val="1_1"/>
  <p:tag name="KSO_WM_UNIT_DIAGRAM_CONTRAST_TITLE_CNT" val="2"/>
  <p:tag name="KSO_WM_UNIT_DIAGRAM_DIMENSION_TITLE_CNT" val="3"/>
  <p:tag name="KSO_WM_DIAGRAM_GROUP_CODE" val="r1-1"/>
  <p:tag name="KSO_WM_UNIT_TEXT_FILL_FORE_SCHEMECOLOR_INDEX" val="14"/>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6"/>
  <p:tag name="KSO_WM_UNIT_ID" val="diagram160550_3*r_i*1_6"/>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12"/>
  <p:tag name="KSO_WM_UNIT_ID" val="diagram160550_3*r_i*1_12"/>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13"/>
  <p:tag name="KSO_WM_UNIT_ID" val="diagram160550_3*r_i*1_13"/>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74,&quot;width&quot;:5968}"/>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r_i"/>
  <p:tag name="KSO_WM_UNIT_INDEX" val="1_14"/>
  <p:tag name="KSO_WM_UNIT_ID" val="diagram160550_3*r_i*1_14"/>
  <p:tag name="KSO_WM_UNIT_CLEAR" val="1"/>
  <p:tag name="KSO_WM_UNIT_LAYERLEVEL" val="1_1"/>
  <p:tag name="KSO_WM_UNIT_DIAGRAM_CONTRAST_TITLE_CNT" val="2"/>
  <p:tag name="KSO_WM_UNIT_DIAGRAM_DIMENSION_TITLE_CNT" val="3"/>
  <p:tag name="KSO_WM_DIAGRAM_GROUP_CODE" val="r1-1"/>
  <p:tag name="KSO_WM_UNIT_FILL_FORE_SCHEMECOLOR_INDEX" val="10"/>
  <p:tag name="KSO_WM_UNIT_FILL_TYPE" val="1"/>
  <p:tag name="KSO_WM_UNIT_TEXT_FILL_FORE_SCHEMECOLOR_INDEX" val="14"/>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50"/>
  <p:tag name="KSO_WM_TAG_VERSION" val="1.0"/>
  <p:tag name="KSO_WM_BEAUTIFY_FLAG" val="#wm#"/>
  <p:tag name="KSO_WM_UNIT_TYPE" val="a"/>
  <p:tag name="KSO_WM_UNIT_INDEX" val="1"/>
  <p:tag name="KSO_WM_UNIT_ID" val="diagram160550_3*a*1"/>
  <p:tag name="KSO_WM_UNIT_CLEAR" val="1"/>
  <p:tag name="KSO_WM_UNIT_LAYERLEVEL" val="1"/>
  <p:tag name="KSO_WM_UNIT_VALUE" val="46"/>
  <p:tag name="KSO_WM_UNIT_ISCONTENTSTITLE" val="0"/>
  <p:tag name="KSO_WM_UNIT_HIGHLIGHT" val="0"/>
  <p:tag name="KSO_WM_UNIT_COMPATIBLE" val="1"/>
  <p:tag name="KSO_WM_UNIT_PRESET_TEXT_INDEX" val="3"/>
  <p:tag name="KSO_WM_UNIT_PRESET_TEXT_LEN" val="17"/>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94"/>
  <p:tag name="KSO_WM_UNIT_TYPE" val="l_i"/>
  <p:tag name="KSO_WM_UNIT_INDEX" val="1_1"/>
  <p:tag name="KSO_WM_UNIT_ID" val="diagram160094_2*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94"/>
  <p:tag name="KSO_WM_UNIT_TYPE" val="l_i"/>
  <p:tag name="KSO_WM_UNIT_INDEX" val="1_1"/>
  <p:tag name="KSO_WM_UNIT_ID" val="diagram160094_2*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cd248049-b37c-428d-8c29-33826d42ff83}"/>
  <p:tag name="TABLE_ENDDRAG_ORIGIN_RECT" val="839*359"/>
  <p:tag name="TABLE_ENDDRAG_RECT" val="19*173*839*359"/>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i"/>
  <p:tag name="KSO_WM_UNIT_INDEX" val="1_1"/>
  <p:tag name="KSO_WM_UNIT_ID" val="257*m_i*1_1"/>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73_3*i*1"/>
  <p:tag name="KSO_WM_TEMPLATE_CATEGORY" val="diagram"/>
  <p:tag name="KSO_WM_TEMPLATE_INDEX" val="160473"/>
  <p:tag name="KSO_WM_UNIT_INDEX"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i"/>
  <p:tag name="KSO_WM_UNIT_INDEX" val="1_3"/>
  <p:tag name="KSO_WM_UNIT_ID" val="257*m_i*1_3"/>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73_3*i*7"/>
  <p:tag name="KSO_WM_TEMPLATE_CATEGORY" val="diagram"/>
  <p:tag name="KSO_WM_TEMPLATE_INDEX" val="160473"/>
  <p:tag name="KSO_WM_UNIT_INDEX" val="7"/>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73_3*i*12"/>
  <p:tag name="KSO_WM_TEMPLATE_CATEGORY" val="diagram"/>
  <p:tag name="KSO_WM_TEMPLATE_INDEX" val="160473"/>
  <p:tag name="KSO_WM_UNIT_INDEX" val="12"/>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474,&quot;width&quot;:5968}"/>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h_f"/>
  <p:tag name="KSO_WM_UNIT_INDEX" val="1_3_1"/>
  <p:tag name="KSO_WM_UNIT_ID" val="257*m_h_f*1_3_1"/>
  <p:tag name="KSO_WM_UNIT_CLEAR" val="1"/>
  <p:tag name="KSO_WM_UNIT_LAYERLEVEL" val="1_1_1"/>
  <p:tag name="KSO_WM_UNIT_VALUE" val="8"/>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i"/>
  <p:tag name="KSO_WM_UNIT_INDEX" val="1_5"/>
  <p:tag name="KSO_WM_UNIT_ID" val="257*m_i*1_5"/>
  <p:tag name="KSO_WM_UNIT_CLEAR" val="1"/>
  <p:tag name="KSO_WM_UNIT_LAYERLEVEL" val="1_1"/>
  <p:tag name="KSO_WM_BEAUTIFY_FLAG" val="#wm#"/>
  <p:tag name="KSO_WM_DIAGRAM_GROUP_CODE" val="m1-1"/>
  <p:tag name="KSO_WM_UNIT_FILL_FORE_SCHEMECOLOR_INDEX" val="6"/>
  <p:tag name="KSO_WM_UNI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h_f"/>
  <p:tag name="KSO_WM_UNIT_INDEX" val="1_2_1"/>
  <p:tag name="KSO_WM_UNIT_ID" val="257*m_h_f*1_2_1"/>
  <p:tag name="KSO_WM_UNIT_CLEAR" val="1"/>
  <p:tag name="KSO_WM_UNIT_LAYERLEVEL" val="1_1_1"/>
  <p:tag name="KSO_WM_UNIT_VALUE" val="8"/>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i"/>
  <p:tag name="KSO_WM_UNIT_INDEX" val="1_4"/>
  <p:tag name="KSO_WM_UNIT_ID" val="257*m_i*1_4"/>
  <p:tag name="KSO_WM_UNIT_CLEAR" val="1"/>
  <p:tag name="KSO_WM_UNIT_LAYERLEVEL" val="1_1"/>
  <p:tag name="KSO_WM_BEAUTIFY_FLAG" val="#wm#"/>
  <p:tag name="KSO_WM_DIAGRAM_GROUP_CODE" val="m1-1"/>
  <p:tag name="KSO_WM_UNIT_FILL_FORE_SCHEMECOLOR_INDEX" val="6"/>
  <p:tag name="KSO_WM_UNI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h_f"/>
  <p:tag name="KSO_WM_UNIT_INDEX" val="1_1_1"/>
  <p:tag name="KSO_WM_UNIT_ID" val="257*m_h_f*1_1_1"/>
  <p:tag name="KSO_WM_UNIT_CLEAR" val="1"/>
  <p:tag name="KSO_WM_UNIT_LAYERLEVEL" val="1_1_1"/>
  <p:tag name="KSO_WM_UNIT_VALUE" val="8"/>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73"/>
  <p:tag name="KSO_WM_UNIT_TYPE" val="m_i"/>
  <p:tag name="KSO_WM_UNIT_INDEX" val="1_2"/>
  <p:tag name="KSO_WM_UNIT_ID" val="257*m_i*1_2"/>
  <p:tag name="KSO_WM_UNIT_CLEAR" val="1"/>
  <p:tag name="KSO_WM_UNIT_LAYERLEVEL" val="1_1"/>
  <p:tag name="KSO_WM_BEAUTIFY_FLAG" val="#wm#"/>
  <p:tag name="KSO_WM_DIAGRAM_GROUP_CODE" val="m1-1"/>
  <p:tag name="KSO_WM_UNIT_FILL_FORE_SCHEMECOLOR_INDEX" val="6"/>
  <p:tag name="KSO_WM_UNI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00,&quot;width&quot;:2841}"/>
</p:tagLst>
</file>

<file path=ppt/tags/tag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00,&quot;width&quot;:284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0268_1*l_i*1_1"/>
  <p:tag name="KSO_WM_TEMPLATE_CATEGORY" val="diagram"/>
  <p:tag name="KSO_WM_TEMPLATE_INDEX" val="20200268"/>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00268_1*l_i*1_2"/>
  <p:tag name="KSO_WM_TEMPLATE_CATEGORY" val="diagram"/>
  <p:tag name="KSO_WM_TEMPLATE_INDEX" val="20200268"/>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4_1"/>
  <p:tag name="KSO_WM_UNIT_TEXT_FILL_FORE_SCHEMECOLOR_INDEX" val="14"/>
  <p:tag name="KSO_WM_UNIT_TEXT_FILL_TYPE"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268_1*l_h_i*1_1_1"/>
  <p:tag name="KSO_WM_TEMPLATE_CATEGORY" val="diagram"/>
  <p:tag name="KSO_WM_TEMPLATE_INDEX" val="202002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268_1*l_h_a*1_1_1"/>
  <p:tag name="KSO_WM_TEMPLATE_CATEGORY" val="diagram"/>
  <p:tag name="KSO_WM_TEMPLATE_INDEX" val="20200268"/>
  <p:tag name="KSO_WM_UNIT_LAYERLEVEL" val="1_1_1"/>
  <p:tag name="KSO_WM_TAG_VERSION" val="1.0"/>
  <p:tag name="KSO_WM_BEAUTIFY_FLAG" val="#wm#"/>
  <p:tag name="KSO_WM_UNIT_TEXT_FILL_FORE_SCHEMECOLOR_INDEX" val="14"/>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0268_1*l_h_i*1_2_2"/>
  <p:tag name="KSO_WM_TEMPLATE_CATEGORY" val="diagram"/>
  <p:tag name="KSO_WM_TEMPLATE_INDEX" val="20200268"/>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8_1*l_h_a*1_2_1"/>
  <p:tag name="KSO_WM_TEMPLATE_CATEGORY" val="diagram"/>
  <p:tag name="KSO_WM_TEMPLATE_INDEX" val="20200268"/>
  <p:tag name="KSO_WM_UNIT_LAYERLEVEL" val="1_1_1"/>
  <p:tag name="KSO_WM_TAG_VERSION" val="1.0"/>
  <p:tag name="KSO_WM_BEAUTIFY_FLAG" val="#wm#"/>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0268_1*l_h_i*1_3_1"/>
  <p:tag name="KSO_WM_TEMPLATE_CATEGORY" val="diagram"/>
  <p:tag name="KSO_WM_TEMPLATE_INDEX" val="20200268"/>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0268_1*l_h_a*1_3_1"/>
  <p:tag name="KSO_WM_TEMPLATE_CATEGORY" val="diagram"/>
  <p:tag name="KSO_WM_TEMPLATE_INDEX" val="20200268"/>
  <p:tag name="KSO_WM_UNIT_LAYERLEVEL" val="1_1_1"/>
  <p:tag name="KSO_WM_TAG_VERSION" val="1.0"/>
  <p:tag name="KSO_WM_BEAUTIFY_FLAG" val="#wm#"/>
  <p:tag name="KSO_WM_UNIT_TEXT_FILL_FORE_SCHEMECOLOR_INDEX" val="14"/>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0268_1*l_h_i*1_4_1"/>
  <p:tag name="KSO_WM_TEMPLATE_CATEGORY" val="diagram"/>
  <p:tag name="KSO_WM_TEMPLATE_INDEX" val="2020026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0268_1*l_h_a*1_4_1"/>
  <p:tag name="KSO_WM_TEMPLATE_CATEGORY" val="diagram"/>
  <p:tag name="KSO_WM_TEMPLATE_INDEX" val="20200268"/>
  <p:tag name="KSO_WM_UNIT_LAYERLEVEL" val="1_1_1"/>
  <p:tag name="KSO_WM_TAG_VERSION" val="1.0"/>
  <p:tag name="KSO_WM_BEAUTIFY_FLAG" val="#wm#"/>
  <p:tag name="KSO_WM_UNIT_TEXT_FILL_FORE_SCHEMECOLOR_INDEX" val="14"/>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8_1*l_h_h_a*1_1_1_1"/>
  <p:tag name="KSO_WM_TEMPLATE_CATEGORY" val="diagram"/>
  <p:tag name="KSO_WM_TEMPLATE_INDEX" val="20200268"/>
  <p:tag name="KSO_WM_UNIT_LAYERLEVEL" val="1_1_1_1"/>
  <p:tag name="KSO_WM_TAG_VERSION" val="1.0"/>
  <p:tag name="KSO_WM_BEAUTIFY_FLAG" val="#wm#"/>
  <p:tag name="KSO_WM_UNIT_TEXT_FILL_FORE_SCHEMECOLOR_INDEX" val="13"/>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h_f"/>
  <p:tag name="KSO_WM_UNIT_INDEX" val="1_1_1_1"/>
  <p:tag name="KSO_WM_UNIT_ID" val="diagram20200268_1*l_h_h_f*1_1_1_1"/>
  <p:tag name="KSO_WM_TEMPLATE_CATEGORY" val="diagram"/>
  <p:tag name="KSO_WM_TEMPLATE_INDEX" val="20200268"/>
  <p:tag name="KSO_WM_UNIT_LAYERLEVEL" val="1_1_1_1"/>
  <p:tag name="KSO_WM_TAG_VERSION" val="1.0"/>
  <p:tag name="KSO_WM_BEAUTIFY_FLAG" val="#wm#"/>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17"/>
  <p:tag name="KSO_WM_DIAGRAM_GROUP_CODE" val="m1-1"/>
  <p:tag name="KSO_WM_UNIT_ID" val="diagram20174816_5*m_h_f*1_1_1"/>
  <p:tag name="KSO_WM_UNIT_FILL_FORE_SCHEMECOLOR_INDEX" val="5"/>
  <p:tag name="KSO_WM_UNIT_FILL_TYPE" val="1"/>
  <p:tag name="KSO_WM_UNIT_TEXT_FILL_FORE_SCHEMECOLOR_INDEX" val="14"/>
  <p:tag name="KSO_WM_UNIT_TEXT_FILL_TYPE" val="1"/>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3_1_1"/>
  <p:tag name="KSO_WM_UNIT_ID" val="diagram20200268_1*l_h_h_a*1_3_1_1"/>
  <p:tag name="KSO_WM_TEMPLATE_CATEGORY" val="diagram"/>
  <p:tag name="KSO_WM_TEMPLATE_INDEX" val="20200268"/>
  <p:tag name="KSO_WM_UNIT_LAYERLEVEL" val="1_1_1_1"/>
  <p:tag name="KSO_WM_TAG_VERSION" val="1.0"/>
  <p:tag name="KSO_WM_BEAUTIFY_FLAG" val="#wm#"/>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8_1*l_h_h_a*1_2_1_1"/>
  <p:tag name="KSO_WM_TEMPLATE_CATEGORY" val="diagram"/>
  <p:tag name="KSO_WM_TEMPLATE_INDEX" val="20200268"/>
  <p:tag name="KSO_WM_UNIT_LAYERLEVEL" val="1_1_1_1"/>
  <p:tag name="KSO_WM_TAG_VERSION" val="1.0"/>
  <p:tag name="KSO_WM_BEAUTIFY_FLAG" val="#wm#"/>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8_1*l_h_h_f*1_2_1_1"/>
  <p:tag name="KSO_WM_TEMPLATE_CATEGORY" val="diagram"/>
  <p:tag name="KSO_WM_TEMPLATE_INDEX" val="20200268"/>
  <p:tag name="KSO_WM_UNIT_LAYERLEVEL" val="1_1_1_1"/>
  <p:tag name="KSO_WM_TAG_VERSION" val="1.0"/>
  <p:tag name="KSO_WM_BEAUTIFY_FLAG" val="#wm#"/>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h_a"/>
  <p:tag name="KSO_WM_UNIT_INDEX" val="1_4_1_1"/>
  <p:tag name="KSO_WM_UNIT_ID" val="diagram20200268_1*l_h_h_a*1_4_1_1"/>
  <p:tag name="KSO_WM_TEMPLATE_CATEGORY" val="diagram"/>
  <p:tag name="KSO_WM_TEMPLATE_INDEX" val="20200268"/>
  <p:tag name="KSO_WM_UNIT_LAYERLEVEL" val="1_1_1_1"/>
  <p:tag name="KSO_WM_TAG_VERSION" val="1.0"/>
  <p:tag name="KSO_WM_BEAUTIFY_FLAG" val="#wm#"/>
  <p:tag name="KSO_WM_UNIT_TEXT_FILL_FORE_SCHEMECOLOR_INDEX" val="13"/>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diagram20200268_1*i*8"/>
  <p:tag name="KSO_WM_TEMPLATE_CATEGORY" val="diagram"/>
  <p:tag name="KSO_WM_TEMPLATE_INDEX" val="20200268"/>
  <p:tag name="KSO_WM_UNIT_LAYERLEVEL" val="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8_1*l_h_h_f*1_2_1_1"/>
  <p:tag name="KSO_WM_TEMPLATE_CATEGORY" val="diagram"/>
  <p:tag name="KSO_WM_TEMPLATE_INDEX" val="20200268"/>
  <p:tag name="KSO_WM_UNIT_LAYERLEVEL" val="1_1_1_1"/>
  <p:tag name="KSO_WM_TAG_VERSION" val="1.0"/>
  <p:tag name="KSO_WM_BEAUTIFY_FLAG" val="#wm#"/>
  <p:tag name="KSO_WM_UNIT_TEXT_FILL_FORE_SCHEMECOLOR_INDEX" val="14"/>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1"/>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8_1*l_h_h_f*1_2_1_1"/>
  <p:tag name="KSO_WM_TEMPLATE_CATEGORY" val="diagram"/>
  <p:tag name="KSO_WM_TEMPLATE_INDEX" val="20200268"/>
  <p:tag name="KSO_WM_UNIT_LAYERLEVEL" val="1_1_1_1"/>
  <p:tag name="KSO_WM_TAG_VERSION" val="1.0"/>
  <p:tag name="KSO_WM_BEAUTIFY_FLAG" val="#wm#"/>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9441</TotalTime>
  <Words>17830</Words>
  <Application>Microsoft Office PowerPoint</Application>
  <PresentationFormat>自定义</PresentationFormat>
  <Paragraphs>1522</Paragraphs>
  <Slides>181</Slides>
  <Notes>32</Notes>
  <HiddenSlides>0</HiddenSlides>
  <MMClips>0</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181</vt:i4>
      </vt:variant>
    </vt:vector>
  </HeadingPairs>
  <TitlesOfParts>
    <vt:vector size="204" baseType="lpstr">
      <vt:lpstr>Helvetica Neue</vt:lpstr>
      <vt:lpstr>等线</vt:lpstr>
      <vt:lpstr>等线 Light</vt:lpstr>
      <vt:lpstr>方正启体简体</vt:lpstr>
      <vt:lpstr>汉仪程行简</vt:lpstr>
      <vt:lpstr>汉仪书魂体简</vt:lpstr>
      <vt:lpstr>汉仪唐美人简</vt:lpstr>
      <vt:lpstr>汉仪雅酷黑简</vt:lpstr>
      <vt:lpstr>黑体</vt:lpstr>
      <vt:lpstr>华文仿宋</vt:lpstr>
      <vt:lpstr>楷体</vt:lpstr>
      <vt:lpstr>楷体</vt:lpstr>
      <vt:lpstr>隶书</vt:lpstr>
      <vt:lpstr>微软雅黑</vt:lpstr>
      <vt:lpstr>字魂59号-创粗黑</vt:lpstr>
      <vt:lpstr>Arial</vt:lpstr>
      <vt:lpstr>Calibri</vt:lpstr>
      <vt:lpstr>Calibri Light</vt:lpstr>
      <vt:lpstr>Wingdings</vt:lpstr>
      <vt:lpstr>Office 主题​​</vt:lpstr>
      <vt:lpstr>Office 主题</vt:lpstr>
      <vt:lpstr>1_Office 主题​​</vt:lpstr>
      <vt:lpstr>2_Office 主题​​</vt:lpstr>
      <vt:lpstr>海淀区高中学生学习课程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2021朝阳二模</vt:lpstr>
      <vt:lpstr> 2022朝阳期末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（三）整合单元顺序（建议）</vt:lpstr>
      <vt:lpstr>（三）整合单元顺序（建议）</vt:lpstr>
      <vt:lpstr>         （一）选必上第二单元</vt:lpstr>
      <vt:lpstr>    （一）选必上第二单元：内在结构图</vt:lpstr>
      <vt:lpstr>  （一）选必上第二单元：儒家三篇的切入角度</vt:lpstr>
      <vt:lpstr>  （一）选必上第二单元：《论语十二章》的学习方式 （建议）</vt:lpstr>
      <vt:lpstr>     （一）选必上第二单元：《大学（选段）》</vt:lpstr>
      <vt:lpstr>     （一）选必上第二单元：《大学（选段）》</vt:lpstr>
      <vt:lpstr>     （一）选必上第二单元：《大学（选段）》</vt:lpstr>
      <vt:lpstr>     （一）选必上第二单元：《大学（选段）》</vt:lpstr>
      <vt:lpstr>     （一）选必上第二单元：《大学（选段）》</vt:lpstr>
      <vt:lpstr>     （一）选必上第二单元：《大学（选段）》</vt:lpstr>
      <vt:lpstr>     （一）选必上第二单元：《大学（选段）》</vt:lpstr>
      <vt:lpstr>    （一）选必上第二单元：《人皆有不忍人之心》</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（一）选必上第二单元：《老子四章》</vt:lpstr>
      <vt:lpstr>     （一）选必上第二单元：《五十之瓠》</vt:lpstr>
      <vt:lpstr>     （一）选必上第二单元：《五十之瓠》</vt:lpstr>
      <vt:lpstr>     （一）选必上第二单元：《五十之瓠》</vt:lpstr>
      <vt:lpstr>     （一）选必上第二单元：《五十之瓠》</vt:lpstr>
      <vt:lpstr>     （一）选必上第二单元：《兼爱》</vt:lpstr>
      <vt:lpstr>            （一）选必上第二单元：</vt:lpstr>
      <vt:lpstr>            （一）选必上第二单元：</vt:lpstr>
      <vt:lpstr>            （二）选必中第三单元：</vt:lpstr>
      <vt:lpstr>            （二）选必中第三单元：</vt:lpstr>
      <vt:lpstr>     （二）选必中第三单元：《屈原列传》</vt:lpstr>
      <vt:lpstr>      （三）选必上第四单元：逻辑的力量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（四）选必上第三单元：外国小说</vt:lpstr>
      <vt:lpstr>PowerPoint 演示文稿</vt:lpstr>
      <vt:lpstr> 素养导向的学习目标： </vt:lpstr>
      <vt:lpstr> 素养导向的学习目标： </vt:lpstr>
      <vt:lpstr> 素养导向的学习目标： </vt:lpstr>
      <vt:lpstr>PowerPoint 演示文稿</vt:lpstr>
      <vt:lpstr>引领性学习主题：</vt:lpstr>
      <vt:lpstr>PowerPoint 演示文稿</vt:lpstr>
      <vt:lpstr>挑战性学习任务：</vt:lpstr>
      <vt:lpstr>挑战性学习任务：</vt:lpstr>
      <vt:lpstr>PowerPoint 演示文稿</vt:lpstr>
      <vt:lpstr>口头禅（或类口头禅）——人物内心隐秘世界的不经意流露和故意外显。</vt:lpstr>
      <vt:lpstr>PowerPoint 演示文稿</vt:lpstr>
      <vt:lpstr>《大卫·科波菲尔》</vt:lpstr>
      <vt:lpstr>《大卫·科波菲尔》：从口头禅所在的语句看心理、个性、形象</vt:lpstr>
      <vt:lpstr>《大卫·科波菲尔》：从口头禅的前后语境看人物个性、形象</vt:lpstr>
      <vt:lpstr>                《大卫·科波菲尔》</vt:lpstr>
      <vt:lpstr>《大卫·科波菲尔》</vt:lpstr>
      <vt:lpstr>              《大卫·科波菲尔》</vt:lpstr>
      <vt:lpstr> 教学支架：英式幽默 </vt:lpstr>
      <vt:lpstr>教学支架：英式幽默</vt:lpstr>
      <vt:lpstr>教学支架：英式幽默</vt:lpstr>
      <vt:lpstr>                         《大卫·科波菲尔》    </vt:lpstr>
      <vt:lpstr>《复活》</vt:lpstr>
      <vt:lpstr>《复活》</vt:lpstr>
      <vt:lpstr>《复活》</vt:lpstr>
      <vt:lpstr>《复活》</vt:lpstr>
      <vt:lpstr>《复活》</vt:lpstr>
      <vt:lpstr>《复活》</vt:lpstr>
      <vt:lpstr>《复活》</vt:lpstr>
      <vt:lpstr>《复活》</vt:lpstr>
      <vt:lpstr>《复活》</vt:lpstr>
      <vt:lpstr>《复活》</vt:lpstr>
      <vt:lpstr>《复活》</vt:lpstr>
      <vt:lpstr>《复活》</vt:lpstr>
      <vt:lpstr>《复活》</vt:lpstr>
      <vt:lpstr>《复活》</vt:lpstr>
      <vt:lpstr>为什么可以从这个角度思考小说人物的精神成长？</vt:lpstr>
      <vt:lpstr>PowerPoint 演示文稿</vt:lpstr>
      <vt:lpstr> 教学支架：俄式复调 </vt:lpstr>
      <vt:lpstr> 教学支架：俄式复调 </vt:lpstr>
      <vt:lpstr> 教学支架：俄式复调 </vt:lpstr>
      <vt:lpstr>《老人与海》（略讲：高一时已学过）</vt:lpstr>
      <vt:lpstr>《老人与海》</vt:lpstr>
      <vt:lpstr>《老人与海》</vt:lpstr>
      <vt:lpstr>《老人与海》</vt:lpstr>
      <vt:lpstr>搏斗：1-12段/30-37段/48-49段/54-62段/83-87段 纠结：13-29段/38-47段/50-53段/63-82段/88-92段</vt:lpstr>
      <vt:lpstr>验证结果：</vt:lpstr>
      <vt:lpstr>验证方法：美式“冰山”</vt:lpstr>
      <vt:lpstr>《百年孤独》（略讲）</vt:lpstr>
      <vt:lpstr>《百年孤独》</vt:lpstr>
      <vt:lpstr>《百年孤独》</vt:lpstr>
      <vt:lpstr>《百年孤独》</vt:lpstr>
      <vt:lpstr>《百年孤独》</vt:lpstr>
      <vt:lpstr>《百年孤独》</vt:lpstr>
      <vt:lpstr>教学支架：拉美魔幻</vt:lpstr>
      <vt:lpstr>PowerPoint 演示文稿</vt:lpstr>
      <vt:lpstr>PowerPoint 演示文稿</vt:lpstr>
      <vt:lpstr>PowerPoint 演示文稿</vt:lpstr>
      <vt:lpstr>文学中的“孤独”：展示孤独→破解孤独→实现成长</vt:lpstr>
      <vt:lpstr>研究性作业：</vt:lpstr>
      <vt:lpstr>      （五）选必中第四单元：外国戏剧与诗歌</vt:lpstr>
      <vt:lpstr>     （五）选必中第四单元：外国戏剧与诗歌</vt:lpstr>
      <vt:lpstr>      （五）选必中第四单元：外国戏剧与诗歌</vt:lpstr>
      <vt:lpstr>      （五）选必中第四单元：外国戏剧与诗歌</vt:lpstr>
      <vt:lpstr>      （五）选必中第四单元：外国戏剧与诗歌</vt:lpstr>
      <vt:lpstr>PowerPoint 演示文稿</vt:lpstr>
      <vt:lpstr>      （五）选必中第四单元：外国戏剧与诗歌</vt:lpstr>
      <vt:lpstr>           （六）古诗词诵读专题：</vt:lpstr>
      <vt:lpstr>              （六）古诗词诵读专题：</vt:lpstr>
      <vt:lpstr>           （六）古诗词诵读专题：</vt:lpstr>
      <vt:lpstr>           （六）古诗词诵读专题：</vt:lpstr>
      <vt:lpstr>           （六）古诗词诵读专题：</vt:lpstr>
      <vt:lpstr>            （七）选必中第一单元：</vt:lpstr>
      <vt:lpstr>PowerPoint 演示文稿</vt:lpstr>
      <vt:lpstr>                议论文写作</vt:lpstr>
      <vt:lpstr>（一）训练类型：</vt:lpstr>
      <vt:lpstr>（一）训练类型：</vt:lpstr>
      <vt:lpstr>（二）教研安排（讲座）：</vt:lpstr>
      <vt:lpstr>PowerPoint 演示文稿</vt:lpstr>
      <vt:lpstr>2024年北京高考：</vt:lpstr>
      <vt:lpstr>2023年北京高考：</vt:lpstr>
      <vt:lpstr>2022年北京高考：</vt:lpstr>
      <vt:lpstr>2021年北京高考：</vt:lpstr>
      <vt:lpstr>PowerPoint 演示文稿</vt:lpstr>
      <vt:lpstr>PowerPoint 演示文稿</vt:lpstr>
      <vt:lpstr>（二）教研安排（讲座）：</vt:lpstr>
      <vt:lpstr>PowerPoint 演示文稿</vt:lpstr>
      <vt:lpstr>PowerPoint 演示文稿</vt:lpstr>
      <vt:lpstr>PowerPoint 演示文稿</vt:lpstr>
      <vt:lpstr>PowerPoint 演示文稿</vt:lpstr>
      <vt:lpstr>PowerPoint 演示文稿</vt:lpstr>
      <vt:lpstr>（三）题目建议（文字待加工版） ： </vt:lpstr>
      <vt:lpstr>（三）题目建议（文字待加工版） ： </vt:lpstr>
      <vt:lpstr>PowerPoint 演示文稿</vt:lpstr>
      <vt:lpstr>                  期中考试命题思路建议：</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海巍 杨</cp:lastModifiedBy>
  <cp:revision>754</cp:revision>
  <dcterms:created xsi:type="dcterms:W3CDTF">2014-02-08T09:55:00Z</dcterms:created>
  <dcterms:modified xsi:type="dcterms:W3CDTF">2024-09-04T15:05:00Z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278788255_btnclosed</vt:lpwstr>
  </property>
  <property fmtid="{D5CDD505-2E9C-101B-9397-08002B2CF9AE}" pid="3" name="KSOProductBuildVer">
    <vt:lpwstr>2052-11.1.0.10700</vt:lpwstr>
  </property>
  <property fmtid="{D5CDD505-2E9C-101B-9397-08002B2CF9AE}" pid="4" name="ICV">
    <vt:lpwstr>E038F789E60D47F9AA9A379DBF190C54</vt:lpwstr>
  </property>
</Properties>
</file>